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6" r:id="rId2"/>
    <p:sldId id="282" r:id="rId3"/>
    <p:sldId id="290" r:id="rId4"/>
    <p:sldId id="285" r:id="rId5"/>
    <p:sldId id="286" r:id="rId6"/>
    <p:sldId id="291" r:id="rId7"/>
    <p:sldId id="292" r:id="rId8"/>
    <p:sldId id="293" r:id="rId9"/>
    <p:sldId id="294" r:id="rId10"/>
    <p:sldId id="295" r:id="rId11"/>
    <p:sldId id="283" r:id="rId12"/>
    <p:sldId id="287" r:id="rId13"/>
    <p:sldId id="269" r:id="rId14"/>
  </p:sldIdLst>
  <p:sldSz cx="10058400" cy="77724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90" autoAdjust="0"/>
  </p:normalViewPr>
  <p:slideViewPr>
    <p:cSldViewPr>
      <p:cViewPr varScale="1">
        <p:scale>
          <a:sx n="58" d="100"/>
          <a:sy n="58" d="100"/>
        </p:scale>
        <p:origin x="-1650" y="-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4C485-3AB8-447C-82F6-3F05279C5FA1}" type="doc">
      <dgm:prSet loTypeId="urn:microsoft.com/office/officeart/2005/8/layout/hList2" loCatId="list" qsTypeId="urn:microsoft.com/office/officeart/2005/8/quickstyle/simple1" qsCatId="simple" csTypeId="urn:microsoft.com/office/officeart/2005/8/colors/accent4_1" csCatId="accent4" phldr="1"/>
      <dgm:spPr/>
      <dgm:t>
        <a:bodyPr/>
        <a:lstStyle/>
        <a:p>
          <a:endParaRPr lang="en-US"/>
        </a:p>
      </dgm:t>
    </dgm:pt>
    <dgm:pt modelId="{32533425-7BB9-422C-8872-9784BD4C5F28}">
      <dgm:prSet phldrT="[Text]"/>
      <dgm:spPr/>
      <dgm:t>
        <a:bodyPr/>
        <a:lstStyle/>
        <a:p>
          <a:r>
            <a:rPr lang="en-US" dirty="0" smtClean="0">
              <a:solidFill>
                <a:srgbClr val="00B050"/>
              </a:solidFill>
            </a:rPr>
            <a:t>Repositories</a:t>
          </a:r>
          <a:endParaRPr lang="en-US" dirty="0">
            <a:solidFill>
              <a:srgbClr val="00B050"/>
            </a:solidFill>
          </a:endParaRPr>
        </a:p>
      </dgm:t>
    </dgm:pt>
    <dgm:pt modelId="{63E07468-72E0-44BA-B16B-4766A92D2406}" type="parTrans" cxnId="{5422473F-844B-496D-A032-36E9D6B9E5AE}">
      <dgm:prSet/>
      <dgm:spPr/>
      <dgm:t>
        <a:bodyPr/>
        <a:lstStyle/>
        <a:p>
          <a:endParaRPr lang="en-US"/>
        </a:p>
      </dgm:t>
    </dgm:pt>
    <dgm:pt modelId="{5F50C762-6A10-406D-AEE9-C264628E2774}" type="sibTrans" cxnId="{5422473F-844B-496D-A032-36E9D6B9E5AE}">
      <dgm:prSet/>
      <dgm:spPr/>
      <dgm:t>
        <a:bodyPr/>
        <a:lstStyle/>
        <a:p>
          <a:endParaRPr lang="en-US"/>
        </a:p>
      </dgm:t>
    </dgm:pt>
    <dgm:pt modelId="{38ACE74E-5F36-467B-A03E-1706ED8683DD}">
      <dgm:prSet phldrT="[Text]"/>
      <dgm:spPr/>
      <dgm:t>
        <a:bodyPr/>
        <a:lstStyle/>
        <a:p>
          <a:pPr rtl="0"/>
          <a:r>
            <a:rPr lang="en-US" b="0" i="0" u="none" dirty="0" smtClean="0"/>
            <a:t>No cost to author</a:t>
          </a:r>
          <a:br>
            <a:rPr lang="en-US" b="0" i="0" u="none" dirty="0" smtClean="0"/>
          </a:br>
          <a:endParaRPr lang="en-US" dirty="0"/>
        </a:p>
      </dgm:t>
    </dgm:pt>
    <dgm:pt modelId="{AE508271-C965-49FB-8B8B-FF48504DE6C1}" type="parTrans" cxnId="{578DD660-9213-4C7C-8ECC-A5E552B43A38}">
      <dgm:prSet/>
      <dgm:spPr/>
      <dgm:t>
        <a:bodyPr/>
        <a:lstStyle/>
        <a:p>
          <a:endParaRPr lang="en-US"/>
        </a:p>
      </dgm:t>
    </dgm:pt>
    <dgm:pt modelId="{EA2AFC27-F1FF-48E3-8054-5FA4EF27B6F8}" type="sibTrans" cxnId="{578DD660-9213-4C7C-8ECC-A5E552B43A38}">
      <dgm:prSet/>
      <dgm:spPr/>
      <dgm:t>
        <a:bodyPr/>
        <a:lstStyle/>
        <a:p>
          <a:endParaRPr lang="en-US"/>
        </a:p>
      </dgm:t>
    </dgm:pt>
    <dgm:pt modelId="{96C86907-A412-4DB1-946A-741349F5D6EF}">
      <dgm:prSet phldrT="[Text]"/>
      <dgm:spPr/>
      <dgm:t>
        <a:bodyPr/>
        <a:lstStyle/>
        <a:p>
          <a:r>
            <a:rPr lang="en-US" dirty="0" smtClean="0">
              <a:solidFill>
                <a:srgbClr val="FFC000"/>
              </a:solidFill>
            </a:rPr>
            <a:t>Journals</a:t>
          </a:r>
          <a:endParaRPr lang="en-US" dirty="0">
            <a:solidFill>
              <a:srgbClr val="FFC000"/>
            </a:solidFill>
          </a:endParaRPr>
        </a:p>
      </dgm:t>
    </dgm:pt>
    <dgm:pt modelId="{3E53B908-5BBA-44D7-8854-F95B72CB43AD}" type="parTrans" cxnId="{3EDB412B-0F8D-4DDF-A1F9-587B6AA66EF7}">
      <dgm:prSet/>
      <dgm:spPr/>
      <dgm:t>
        <a:bodyPr/>
        <a:lstStyle/>
        <a:p>
          <a:endParaRPr lang="en-US"/>
        </a:p>
      </dgm:t>
    </dgm:pt>
    <dgm:pt modelId="{5F547D5C-CE65-4B21-A561-D7E42EA588CA}" type="sibTrans" cxnId="{3EDB412B-0F8D-4DDF-A1F9-587B6AA66EF7}">
      <dgm:prSet/>
      <dgm:spPr/>
      <dgm:t>
        <a:bodyPr/>
        <a:lstStyle/>
        <a:p>
          <a:endParaRPr lang="en-US"/>
        </a:p>
      </dgm:t>
    </dgm:pt>
    <dgm:pt modelId="{8B3B3F80-DB5E-4318-A405-087A4B93A2BB}">
      <dgm:prSet phldrT="[Text]"/>
      <dgm:spPr/>
      <dgm:t>
        <a:bodyPr/>
        <a:lstStyle/>
        <a:p>
          <a:pPr rtl="0"/>
          <a:r>
            <a:rPr lang="en-US" b="0" i="0" u="none" dirty="0" smtClean="0"/>
            <a:t>Author sometimes pays</a:t>
          </a:r>
          <a:br>
            <a:rPr lang="en-US" b="0" i="0" u="none" dirty="0" smtClean="0"/>
          </a:br>
          <a:endParaRPr lang="en-US" dirty="0"/>
        </a:p>
      </dgm:t>
    </dgm:pt>
    <dgm:pt modelId="{E5764F81-1D50-4E53-B14C-46E59E448A0B}" type="parTrans" cxnId="{BF93FE56-4D1F-490A-8C59-680267983E49}">
      <dgm:prSet/>
      <dgm:spPr/>
      <dgm:t>
        <a:bodyPr/>
        <a:lstStyle/>
        <a:p>
          <a:endParaRPr lang="en-US"/>
        </a:p>
      </dgm:t>
    </dgm:pt>
    <dgm:pt modelId="{44B58121-8A5E-49F3-B0EB-54070461BC49}" type="sibTrans" cxnId="{BF93FE56-4D1F-490A-8C59-680267983E49}">
      <dgm:prSet/>
      <dgm:spPr/>
      <dgm:t>
        <a:bodyPr/>
        <a:lstStyle/>
        <a:p>
          <a:endParaRPr lang="en-US"/>
        </a:p>
      </dgm:t>
    </dgm:pt>
    <dgm:pt modelId="{801D69D9-1E39-451A-B773-9BBE3EBDD053}">
      <dgm:prSet/>
      <dgm:spPr/>
      <dgm:t>
        <a:bodyPr/>
        <a:lstStyle/>
        <a:p>
          <a:pPr rtl="0"/>
          <a:r>
            <a:rPr lang="en-US" b="0" i="0" u="none" dirty="0" smtClean="0"/>
            <a:t>Ex: Digital Commons, </a:t>
          </a:r>
          <a:r>
            <a:rPr lang="en-US" b="0" i="0" u="none" dirty="0" err="1" smtClean="0"/>
            <a:t>DSpace</a:t>
          </a:r>
          <a:r>
            <a:rPr lang="en-US" b="0" i="0" u="none" dirty="0" smtClean="0"/>
            <a:t>, </a:t>
          </a:r>
          <a:r>
            <a:rPr lang="en-US" b="0" i="0" u="none" dirty="0" err="1" smtClean="0"/>
            <a:t>arXiv</a:t>
          </a:r>
          <a:r>
            <a:rPr lang="en-US" b="0" i="0" u="none" dirty="0" smtClean="0"/>
            <a:t>, PubMed Central</a:t>
          </a:r>
          <a:endParaRPr lang="en-US" b="0" i="0" u="none" dirty="0"/>
        </a:p>
      </dgm:t>
    </dgm:pt>
    <dgm:pt modelId="{EF8B96AE-CEA8-4F76-8BCB-0375BE91EBAF}" type="parTrans" cxnId="{DD1470CB-E7AC-4C0C-B8A7-57F7E588E097}">
      <dgm:prSet/>
      <dgm:spPr/>
      <dgm:t>
        <a:bodyPr/>
        <a:lstStyle/>
        <a:p>
          <a:endParaRPr lang="en-US"/>
        </a:p>
      </dgm:t>
    </dgm:pt>
    <dgm:pt modelId="{0D7437AF-5329-4B8C-9552-27F73FEE9EB4}" type="sibTrans" cxnId="{DD1470CB-E7AC-4C0C-B8A7-57F7E588E097}">
      <dgm:prSet/>
      <dgm:spPr/>
      <dgm:t>
        <a:bodyPr/>
        <a:lstStyle/>
        <a:p>
          <a:endParaRPr lang="en-US"/>
        </a:p>
      </dgm:t>
    </dgm:pt>
    <dgm:pt modelId="{39C69AB8-5BCC-435A-91B3-C11316369CF5}">
      <dgm:prSet phldrT="[Text]"/>
      <dgm:spPr/>
      <dgm:t>
        <a:bodyPr/>
        <a:lstStyle/>
        <a:p>
          <a:pPr rtl="0"/>
          <a:r>
            <a:rPr lang="en-US" b="0" i="0" u="none" dirty="0" smtClean="0"/>
            <a:t>Journals may be completely open or hybrid</a:t>
          </a:r>
          <a:endParaRPr lang="en-US" dirty="0"/>
        </a:p>
      </dgm:t>
    </dgm:pt>
    <dgm:pt modelId="{9C075BB2-7410-4416-9484-4FFFD4427146}" type="parTrans" cxnId="{2AE401EC-D4C9-41B3-A173-03456420C947}">
      <dgm:prSet/>
      <dgm:spPr/>
      <dgm:t>
        <a:bodyPr/>
        <a:lstStyle/>
        <a:p>
          <a:endParaRPr lang="en-US"/>
        </a:p>
      </dgm:t>
    </dgm:pt>
    <dgm:pt modelId="{12B7068B-7371-481C-B99C-D2F2DFFA1962}" type="sibTrans" cxnId="{2AE401EC-D4C9-41B3-A173-03456420C947}">
      <dgm:prSet/>
      <dgm:spPr/>
      <dgm:t>
        <a:bodyPr/>
        <a:lstStyle/>
        <a:p>
          <a:endParaRPr lang="en-US"/>
        </a:p>
      </dgm:t>
    </dgm:pt>
    <dgm:pt modelId="{9B9C50CB-7A76-4271-A526-19DDF4A6FE18}" type="pres">
      <dgm:prSet presAssocID="{C824C485-3AB8-447C-82F6-3F05279C5FA1}" presName="linearFlow" presStyleCnt="0">
        <dgm:presLayoutVars>
          <dgm:dir/>
          <dgm:animLvl val="lvl"/>
          <dgm:resizeHandles/>
        </dgm:presLayoutVars>
      </dgm:prSet>
      <dgm:spPr/>
      <dgm:t>
        <a:bodyPr/>
        <a:lstStyle/>
        <a:p>
          <a:endParaRPr lang="en-US"/>
        </a:p>
      </dgm:t>
    </dgm:pt>
    <dgm:pt modelId="{D2C7CD30-9877-4BB9-AB9D-2064D214F0D3}" type="pres">
      <dgm:prSet presAssocID="{32533425-7BB9-422C-8872-9784BD4C5F28}" presName="compositeNode" presStyleCnt="0">
        <dgm:presLayoutVars>
          <dgm:bulletEnabled val="1"/>
        </dgm:presLayoutVars>
      </dgm:prSet>
      <dgm:spPr/>
    </dgm:pt>
    <dgm:pt modelId="{2B4585B4-F1E7-4D09-8A01-099D535880D0}" type="pres">
      <dgm:prSet presAssocID="{32533425-7BB9-422C-8872-9784BD4C5F28}" presName="image"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1386CA5C-5225-4A62-BC3E-874B8E14F0C3}" type="pres">
      <dgm:prSet presAssocID="{32533425-7BB9-422C-8872-9784BD4C5F28}" presName="childNode" presStyleLbl="node1" presStyleIdx="0" presStyleCnt="2">
        <dgm:presLayoutVars>
          <dgm:bulletEnabled val="1"/>
        </dgm:presLayoutVars>
      </dgm:prSet>
      <dgm:spPr/>
      <dgm:t>
        <a:bodyPr/>
        <a:lstStyle/>
        <a:p>
          <a:endParaRPr lang="en-US"/>
        </a:p>
      </dgm:t>
    </dgm:pt>
    <dgm:pt modelId="{9CAEDF14-89FA-4A2C-A59B-C7B913958C9B}" type="pres">
      <dgm:prSet presAssocID="{32533425-7BB9-422C-8872-9784BD4C5F28}" presName="parentNode" presStyleLbl="revTx" presStyleIdx="0" presStyleCnt="2">
        <dgm:presLayoutVars>
          <dgm:chMax val="0"/>
          <dgm:bulletEnabled val="1"/>
        </dgm:presLayoutVars>
      </dgm:prSet>
      <dgm:spPr/>
      <dgm:t>
        <a:bodyPr/>
        <a:lstStyle/>
        <a:p>
          <a:endParaRPr lang="en-US"/>
        </a:p>
      </dgm:t>
    </dgm:pt>
    <dgm:pt modelId="{AF704066-EB1D-4AF4-BAE3-013053AA1047}" type="pres">
      <dgm:prSet presAssocID="{5F50C762-6A10-406D-AEE9-C264628E2774}" presName="sibTrans" presStyleCnt="0"/>
      <dgm:spPr/>
    </dgm:pt>
    <dgm:pt modelId="{8D52095F-22D8-438E-AE96-1B90E6AA9679}" type="pres">
      <dgm:prSet presAssocID="{96C86907-A412-4DB1-946A-741349F5D6EF}" presName="compositeNode" presStyleCnt="0">
        <dgm:presLayoutVars>
          <dgm:bulletEnabled val="1"/>
        </dgm:presLayoutVars>
      </dgm:prSet>
      <dgm:spPr/>
    </dgm:pt>
    <dgm:pt modelId="{8DA626CD-65F7-4383-B39F-A1E9E555F5E0}" type="pres">
      <dgm:prSet presAssocID="{96C86907-A412-4DB1-946A-741349F5D6EF}" presName="image"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22E80C09-9A9C-406C-A4E3-99CDB7B28E8B}" type="pres">
      <dgm:prSet presAssocID="{96C86907-A412-4DB1-946A-741349F5D6EF}" presName="childNode" presStyleLbl="node1" presStyleIdx="1" presStyleCnt="2">
        <dgm:presLayoutVars>
          <dgm:bulletEnabled val="1"/>
        </dgm:presLayoutVars>
      </dgm:prSet>
      <dgm:spPr/>
      <dgm:t>
        <a:bodyPr/>
        <a:lstStyle/>
        <a:p>
          <a:endParaRPr lang="en-US"/>
        </a:p>
      </dgm:t>
    </dgm:pt>
    <dgm:pt modelId="{56C5F46E-3D00-49EB-9DF3-8A5315DC4B11}" type="pres">
      <dgm:prSet presAssocID="{96C86907-A412-4DB1-946A-741349F5D6EF}" presName="parentNode" presStyleLbl="revTx" presStyleIdx="1" presStyleCnt="2">
        <dgm:presLayoutVars>
          <dgm:chMax val="0"/>
          <dgm:bulletEnabled val="1"/>
        </dgm:presLayoutVars>
      </dgm:prSet>
      <dgm:spPr/>
      <dgm:t>
        <a:bodyPr/>
        <a:lstStyle/>
        <a:p>
          <a:endParaRPr lang="en-US"/>
        </a:p>
      </dgm:t>
    </dgm:pt>
  </dgm:ptLst>
  <dgm:cxnLst>
    <dgm:cxn modelId="{8DA21BC1-1F4D-466E-99D8-016FA528B054}" type="presOf" srcId="{C824C485-3AB8-447C-82F6-3F05279C5FA1}" destId="{9B9C50CB-7A76-4271-A526-19DDF4A6FE18}" srcOrd="0" destOrd="0" presId="urn:microsoft.com/office/officeart/2005/8/layout/hList2"/>
    <dgm:cxn modelId="{578DD660-9213-4C7C-8ECC-A5E552B43A38}" srcId="{32533425-7BB9-422C-8872-9784BD4C5F28}" destId="{38ACE74E-5F36-467B-A03E-1706ED8683DD}" srcOrd="0" destOrd="0" parTransId="{AE508271-C965-49FB-8B8B-FF48504DE6C1}" sibTransId="{EA2AFC27-F1FF-48E3-8054-5FA4EF27B6F8}"/>
    <dgm:cxn modelId="{DD1470CB-E7AC-4C0C-B8A7-57F7E588E097}" srcId="{32533425-7BB9-422C-8872-9784BD4C5F28}" destId="{801D69D9-1E39-451A-B773-9BBE3EBDD053}" srcOrd="1" destOrd="0" parTransId="{EF8B96AE-CEA8-4F76-8BCB-0375BE91EBAF}" sibTransId="{0D7437AF-5329-4B8C-9552-27F73FEE9EB4}"/>
    <dgm:cxn modelId="{3DB19861-DD07-4604-80C1-1E9717BEEFC1}" type="presOf" srcId="{8B3B3F80-DB5E-4318-A405-087A4B93A2BB}" destId="{22E80C09-9A9C-406C-A4E3-99CDB7B28E8B}" srcOrd="0" destOrd="0" presId="urn:microsoft.com/office/officeart/2005/8/layout/hList2"/>
    <dgm:cxn modelId="{3462C52C-26FC-4214-8ECD-698C27EA52C6}" type="presOf" srcId="{32533425-7BB9-422C-8872-9784BD4C5F28}" destId="{9CAEDF14-89FA-4A2C-A59B-C7B913958C9B}" srcOrd="0" destOrd="0" presId="urn:microsoft.com/office/officeart/2005/8/layout/hList2"/>
    <dgm:cxn modelId="{BF93FE56-4D1F-490A-8C59-680267983E49}" srcId="{96C86907-A412-4DB1-946A-741349F5D6EF}" destId="{8B3B3F80-DB5E-4318-A405-087A4B93A2BB}" srcOrd="0" destOrd="0" parTransId="{E5764F81-1D50-4E53-B14C-46E59E448A0B}" sibTransId="{44B58121-8A5E-49F3-B0EB-54070461BC49}"/>
    <dgm:cxn modelId="{8A6A9E44-ACFD-4EEB-AB3D-62255323B3BD}" type="presOf" srcId="{801D69D9-1E39-451A-B773-9BBE3EBDD053}" destId="{1386CA5C-5225-4A62-BC3E-874B8E14F0C3}" srcOrd="0" destOrd="1" presId="urn:microsoft.com/office/officeart/2005/8/layout/hList2"/>
    <dgm:cxn modelId="{0075EE73-A857-4951-A049-2646AF422395}" type="presOf" srcId="{39C69AB8-5BCC-435A-91B3-C11316369CF5}" destId="{22E80C09-9A9C-406C-A4E3-99CDB7B28E8B}" srcOrd="0" destOrd="1" presId="urn:microsoft.com/office/officeart/2005/8/layout/hList2"/>
    <dgm:cxn modelId="{D351D409-0090-40C2-BA40-54B07BD95523}" type="presOf" srcId="{96C86907-A412-4DB1-946A-741349F5D6EF}" destId="{56C5F46E-3D00-49EB-9DF3-8A5315DC4B11}" srcOrd="0" destOrd="0" presId="urn:microsoft.com/office/officeart/2005/8/layout/hList2"/>
    <dgm:cxn modelId="{5422473F-844B-496D-A032-36E9D6B9E5AE}" srcId="{C824C485-3AB8-447C-82F6-3F05279C5FA1}" destId="{32533425-7BB9-422C-8872-9784BD4C5F28}" srcOrd="0" destOrd="0" parTransId="{63E07468-72E0-44BA-B16B-4766A92D2406}" sibTransId="{5F50C762-6A10-406D-AEE9-C264628E2774}"/>
    <dgm:cxn modelId="{3EDB412B-0F8D-4DDF-A1F9-587B6AA66EF7}" srcId="{C824C485-3AB8-447C-82F6-3F05279C5FA1}" destId="{96C86907-A412-4DB1-946A-741349F5D6EF}" srcOrd="1" destOrd="0" parTransId="{3E53B908-5BBA-44D7-8854-F95B72CB43AD}" sibTransId="{5F547D5C-CE65-4B21-A561-D7E42EA588CA}"/>
    <dgm:cxn modelId="{E5EDB87E-8885-4EB5-BA2F-AEB2991A58FB}" type="presOf" srcId="{38ACE74E-5F36-467B-A03E-1706ED8683DD}" destId="{1386CA5C-5225-4A62-BC3E-874B8E14F0C3}" srcOrd="0" destOrd="0" presId="urn:microsoft.com/office/officeart/2005/8/layout/hList2"/>
    <dgm:cxn modelId="{2AE401EC-D4C9-41B3-A173-03456420C947}" srcId="{96C86907-A412-4DB1-946A-741349F5D6EF}" destId="{39C69AB8-5BCC-435A-91B3-C11316369CF5}" srcOrd="1" destOrd="0" parTransId="{9C075BB2-7410-4416-9484-4FFFD4427146}" sibTransId="{12B7068B-7371-481C-B99C-D2F2DFFA1962}"/>
    <dgm:cxn modelId="{0982D530-250C-4AEE-A443-EA8001CC1D15}" type="presParOf" srcId="{9B9C50CB-7A76-4271-A526-19DDF4A6FE18}" destId="{D2C7CD30-9877-4BB9-AB9D-2064D214F0D3}" srcOrd="0" destOrd="0" presId="urn:microsoft.com/office/officeart/2005/8/layout/hList2"/>
    <dgm:cxn modelId="{C34A6854-081C-4F76-9586-63E710E4186B}" type="presParOf" srcId="{D2C7CD30-9877-4BB9-AB9D-2064D214F0D3}" destId="{2B4585B4-F1E7-4D09-8A01-099D535880D0}" srcOrd="0" destOrd="0" presId="urn:microsoft.com/office/officeart/2005/8/layout/hList2"/>
    <dgm:cxn modelId="{072D92C2-8808-4AFB-8C60-7CBBD0D4FD87}" type="presParOf" srcId="{D2C7CD30-9877-4BB9-AB9D-2064D214F0D3}" destId="{1386CA5C-5225-4A62-BC3E-874B8E14F0C3}" srcOrd="1" destOrd="0" presId="urn:microsoft.com/office/officeart/2005/8/layout/hList2"/>
    <dgm:cxn modelId="{DD370CD5-7E7B-435C-AA3A-94E90B17B598}" type="presParOf" srcId="{D2C7CD30-9877-4BB9-AB9D-2064D214F0D3}" destId="{9CAEDF14-89FA-4A2C-A59B-C7B913958C9B}" srcOrd="2" destOrd="0" presId="urn:microsoft.com/office/officeart/2005/8/layout/hList2"/>
    <dgm:cxn modelId="{79003055-3A60-4BC5-97A5-EDFF65C62AB7}" type="presParOf" srcId="{9B9C50CB-7A76-4271-A526-19DDF4A6FE18}" destId="{AF704066-EB1D-4AF4-BAE3-013053AA1047}" srcOrd="1" destOrd="0" presId="urn:microsoft.com/office/officeart/2005/8/layout/hList2"/>
    <dgm:cxn modelId="{2667E9E7-F6B4-465A-BD03-BF2BCAB4EDC5}" type="presParOf" srcId="{9B9C50CB-7A76-4271-A526-19DDF4A6FE18}" destId="{8D52095F-22D8-438E-AE96-1B90E6AA9679}" srcOrd="2" destOrd="0" presId="urn:microsoft.com/office/officeart/2005/8/layout/hList2"/>
    <dgm:cxn modelId="{76EB1A30-B079-4B6D-A940-DA3BF2BDFC99}" type="presParOf" srcId="{8D52095F-22D8-438E-AE96-1B90E6AA9679}" destId="{8DA626CD-65F7-4383-B39F-A1E9E555F5E0}" srcOrd="0" destOrd="0" presId="urn:microsoft.com/office/officeart/2005/8/layout/hList2"/>
    <dgm:cxn modelId="{24269CD9-F0A5-4B85-A33B-E312D778E456}" type="presParOf" srcId="{8D52095F-22D8-438E-AE96-1B90E6AA9679}" destId="{22E80C09-9A9C-406C-A4E3-99CDB7B28E8B}" srcOrd="1" destOrd="0" presId="urn:microsoft.com/office/officeart/2005/8/layout/hList2"/>
    <dgm:cxn modelId="{ED5970A6-4BE1-4032-A31B-78B11E1C4F82}" type="presParOf" srcId="{8D52095F-22D8-438E-AE96-1B90E6AA9679}" destId="{56C5F46E-3D00-49EB-9DF3-8A5315DC4B1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33EF1-55F9-4FFE-A168-249033583B07}" type="doc">
      <dgm:prSet loTypeId="urn:microsoft.com/office/officeart/2005/8/layout/venn1" loCatId="relationship" qsTypeId="urn:microsoft.com/office/officeart/2005/8/quickstyle/simple1" qsCatId="simple" csTypeId="urn:microsoft.com/office/officeart/2005/8/colors/colorful5" csCatId="colorful" phldr="1"/>
      <dgm:spPr/>
    </dgm:pt>
    <dgm:pt modelId="{C2EC5B75-C343-40DA-84CB-73098977544C}">
      <dgm:prSet phldrT="[Text]"/>
      <dgm:spPr/>
      <dgm:t>
        <a:bodyPr/>
        <a:lstStyle/>
        <a:p>
          <a:r>
            <a:rPr lang="en-US" dirty="0" smtClean="0"/>
            <a:t>Conventional</a:t>
          </a:r>
          <a:endParaRPr lang="en-US" dirty="0"/>
        </a:p>
      </dgm:t>
    </dgm:pt>
    <dgm:pt modelId="{9267068E-D693-468C-8CC1-08AA6427E3D7}" type="parTrans" cxnId="{9D07104B-228A-4EA1-9D91-E52062F5170D}">
      <dgm:prSet/>
      <dgm:spPr/>
      <dgm:t>
        <a:bodyPr/>
        <a:lstStyle/>
        <a:p>
          <a:endParaRPr lang="en-US"/>
        </a:p>
      </dgm:t>
    </dgm:pt>
    <dgm:pt modelId="{D331FB83-9126-4D39-843E-D755F81091C0}" type="sibTrans" cxnId="{9D07104B-228A-4EA1-9D91-E52062F5170D}">
      <dgm:prSet/>
      <dgm:spPr/>
      <dgm:t>
        <a:bodyPr/>
        <a:lstStyle/>
        <a:p>
          <a:endParaRPr lang="en-US"/>
        </a:p>
      </dgm:t>
    </dgm:pt>
    <dgm:pt modelId="{2269EA61-AED8-421E-A1DE-1322F2F62DE3}">
      <dgm:prSet phldrT="[Text]"/>
      <dgm:spPr/>
      <dgm:t>
        <a:bodyPr/>
        <a:lstStyle/>
        <a:p>
          <a:r>
            <a:rPr lang="en-US" dirty="0" smtClean="0"/>
            <a:t>Open Access</a:t>
          </a:r>
          <a:endParaRPr lang="en-US" dirty="0"/>
        </a:p>
      </dgm:t>
    </dgm:pt>
    <dgm:pt modelId="{52BFDE52-CAF7-425C-B672-8D5FAB1E8C7A}" type="parTrans" cxnId="{F0A26969-7B9C-42D9-B9D3-94BBBC1456A1}">
      <dgm:prSet/>
      <dgm:spPr/>
      <dgm:t>
        <a:bodyPr/>
        <a:lstStyle/>
        <a:p>
          <a:endParaRPr lang="en-US"/>
        </a:p>
      </dgm:t>
    </dgm:pt>
    <dgm:pt modelId="{493181F0-4CE7-45C6-8947-B7A4BDB24BCD}" type="sibTrans" cxnId="{F0A26969-7B9C-42D9-B9D3-94BBBC1456A1}">
      <dgm:prSet/>
      <dgm:spPr/>
      <dgm:t>
        <a:bodyPr/>
        <a:lstStyle/>
        <a:p>
          <a:endParaRPr lang="en-US"/>
        </a:p>
      </dgm:t>
    </dgm:pt>
    <dgm:pt modelId="{4A2D734D-E3FA-4340-9056-A267E5C5AEF2}" type="pres">
      <dgm:prSet presAssocID="{CAD33EF1-55F9-4FFE-A168-249033583B07}" presName="compositeShape" presStyleCnt="0">
        <dgm:presLayoutVars>
          <dgm:chMax val="7"/>
          <dgm:dir/>
          <dgm:resizeHandles val="exact"/>
        </dgm:presLayoutVars>
      </dgm:prSet>
      <dgm:spPr/>
    </dgm:pt>
    <dgm:pt modelId="{02950836-A38A-4B98-B46F-0310E401C866}" type="pres">
      <dgm:prSet presAssocID="{C2EC5B75-C343-40DA-84CB-73098977544C}" presName="circ1" presStyleLbl="vennNode1" presStyleIdx="0" presStyleCnt="2"/>
      <dgm:spPr/>
      <dgm:t>
        <a:bodyPr/>
        <a:lstStyle/>
        <a:p>
          <a:endParaRPr lang="en-US"/>
        </a:p>
      </dgm:t>
    </dgm:pt>
    <dgm:pt modelId="{545DACBD-7FF7-4DF8-9A85-A23A3A533C44}" type="pres">
      <dgm:prSet presAssocID="{C2EC5B75-C343-40DA-84CB-73098977544C}" presName="circ1Tx" presStyleLbl="revTx" presStyleIdx="0" presStyleCnt="0">
        <dgm:presLayoutVars>
          <dgm:chMax val="0"/>
          <dgm:chPref val="0"/>
          <dgm:bulletEnabled val="1"/>
        </dgm:presLayoutVars>
      </dgm:prSet>
      <dgm:spPr/>
      <dgm:t>
        <a:bodyPr/>
        <a:lstStyle/>
        <a:p>
          <a:endParaRPr lang="en-US"/>
        </a:p>
      </dgm:t>
    </dgm:pt>
    <dgm:pt modelId="{3C2D4DBF-E054-4F95-B5F0-F243D42C284B}" type="pres">
      <dgm:prSet presAssocID="{2269EA61-AED8-421E-A1DE-1322F2F62DE3}" presName="circ2" presStyleLbl="vennNode1" presStyleIdx="1" presStyleCnt="2"/>
      <dgm:spPr/>
      <dgm:t>
        <a:bodyPr/>
        <a:lstStyle/>
        <a:p>
          <a:endParaRPr lang="en-US"/>
        </a:p>
      </dgm:t>
    </dgm:pt>
    <dgm:pt modelId="{3CBB5586-6FE3-4139-BD7D-968B29638AF0}" type="pres">
      <dgm:prSet presAssocID="{2269EA61-AED8-421E-A1DE-1322F2F62DE3}" presName="circ2Tx" presStyleLbl="revTx" presStyleIdx="0" presStyleCnt="0">
        <dgm:presLayoutVars>
          <dgm:chMax val="0"/>
          <dgm:chPref val="0"/>
          <dgm:bulletEnabled val="1"/>
        </dgm:presLayoutVars>
      </dgm:prSet>
      <dgm:spPr/>
      <dgm:t>
        <a:bodyPr/>
        <a:lstStyle/>
        <a:p>
          <a:endParaRPr lang="en-US"/>
        </a:p>
      </dgm:t>
    </dgm:pt>
  </dgm:ptLst>
  <dgm:cxnLst>
    <dgm:cxn modelId="{A15CD92F-6293-4149-B38B-5D951E0FBB9A}" type="presOf" srcId="{C2EC5B75-C343-40DA-84CB-73098977544C}" destId="{02950836-A38A-4B98-B46F-0310E401C866}" srcOrd="0" destOrd="0" presId="urn:microsoft.com/office/officeart/2005/8/layout/venn1"/>
    <dgm:cxn modelId="{7B6D7B47-F12E-4A53-9D15-88326BC4C0F9}" type="presOf" srcId="{2269EA61-AED8-421E-A1DE-1322F2F62DE3}" destId="{3CBB5586-6FE3-4139-BD7D-968B29638AF0}" srcOrd="1" destOrd="0" presId="urn:microsoft.com/office/officeart/2005/8/layout/venn1"/>
    <dgm:cxn modelId="{26CC932D-2814-48C4-8E9B-D91E3FFB5A40}" type="presOf" srcId="{CAD33EF1-55F9-4FFE-A168-249033583B07}" destId="{4A2D734D-E3FA-4340-9056-A267E5C5AEF2}" srcOrd="0" destOrd="0" presId="urn:microsoft.com/office/officeart/2005/8/layout/venn1"/>
    <dgm:cxn modelId="{9D07104B-228A-4EA1-9D91-E52062F5170D}" srcId="{CAD33EF1-55F9-4FFE-A168-249033583B07}" destId="{C2EC5B75-C343-40DA-84CB-73098977544C}" srcOrd="0" destOrd="0" parTransId="{9267068E-D693-468C-8CC1-08AA6427E3D7}" sibTransId="{D331FB83-9126-4D39-843E-D755F81091C0}"/>
    <dgm:cxn modelId="{F0A26969-7B9C-42D9-B9D3-94BBBC1456A1}" srcId="{CAD33EF1-55F9-4FFE-A168-249033583B07}" destId="{2269EA61-AED8-421E-A1DE-1322F2F62DE3}" srcOrd="1" destOrd="0" parTransId="{52BFDE52-CAF7-425C-B672-8D5FAB1E8C7A}" sibTransId="{493181F0-4CE7-45C6-8947-B7A4BDB24BCD}"/>
    <dgm:cxn modelId="{09BF9E3C-1094-43A1-A324-4E324F3C91F1}" type="presOf" srcId="{C2EC5B75-C343-40DA-84CB-73098977544C}" destId="{545DACBD-7FF7-4DF8-9A85-A23A3A533C44}" srcOrd="1" destOrd="0" presId="urn:microsoft.com/office/officeart/2005/8/layout/venn1"/>
    <dgm:cxn modelId="{71B3AEEF-80A7-44AD-957F-53E23FAC5404}" type="presOf" srcId="{2269EA61-AED8-421E-A1DE-1322F2F62DE3}" destId="{3C2D4DBF-E054-4F95-B5F0-F243D42C284B}" srcOrd="0" destOrd="0" presId="urn:microsoft.com/office/officeart/2005/8/layout/venn1"/>
    <dgm:cxn modelId="{C7AA29B2-20B7-48E7-813C-265F91B02900}" type="presParOf" srcId="{4A2D734D-E3FA-4340-9056-A267E5C5AEF2}" destId="{02950836-A38A-4B98-B46F-0310E401C866}" srcOrd="0" destOrd="0" presId="urn:microsoft.com/office/officeart/2005/8/layout/venn1"/>
    <dgm:cxn modelId="{A0BAB355-032C-4452-8729-DCFD8DD484A0}" type="presParOf" srcId="{4A2D734D-E3FA-4340-9056-A267E5C5AEF2}" destId="{545DACBD-7FF7-4DF8-9A85-A23A3A533C44}" srcOrd="1" destOrd="0" presId="urn:microsoft.com/office/officeart/2005/8/layout/venn1"/>
    <dgm:cxn modelId="{A9648228-D600-4349-A256-40B7664CCCBA}" type="presParOf" srcId="{4A2D734D-E3FA-4340-9056-A267E5C5AEF2}" destId="{3C2D4DBF-E054-4F95-B5F0-F243D42C284B}" srcOrd="2" destOrd="0" presId="urn:microsoft.com/office/officeart/2005/8/layout/venn1"/>
    <dgm:cxn modelId="{4F7B085D-500C-45F1-89B1-D06DE46D32A0}" type="presParOf" srcId="{4A2D734D-E3FA-4340-9056-A267E5C5AEF2}" destId="{3CBB5586-6FE3-4139-BD7D-968B29638AF0}"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5571E-73C7-4808-8BE3-56CDAED07D0F}"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19980154-5019-4D31-ABD5-1848271BC72A}">
      <dgm:prSet phldrT="[Text]" custT="1"/>
      <dgm:spPr/>
      <dgm:t>
        <a:bodyPr/>
        <a:lstStyle/>
        <a:p>
          <a:r>
            <a:rPr lang="en-US" sz="1200" dirty="0" smtClean="0"/>
            <a:t>Gettysburg faculty published </a:t>
          </a:r>
          <a:r>
            <a:rPr lang="en-US" sz="1600" b="1" dirty="0" smtClean="0"/>
            <a:t>143</a:t>
          </a:r>
          <a:r>
            <a:rPr lang="en-US" sz="1200" dirty="0" smtClean="0"/>
            <a:t> items in 2014</a:t>
          </a:r>
          <a:endParaRPr lang="en-US" sz="1200" dirty="0"/>
        </a:p>
      </dgm:t>
    </dgm:pt>
    <dgm:pt modelId="{31C525DD-E753-4437-9777-61355E716369}" type="parTrans" cxnId="{2DCE8C08-2B99-4C03-89A6-2B376E6F7BDB}">
      <dgm:prSet/>
      <dgm:spPr/>
      <dgm:t>
        <a:bodyPr/>
        <a:lstStyle/>
        <a:p>
          <a:endParaRPr lang="en-US"/>
        </a:p>
      </dgm:t>
    </dgm:pt>
    <dgm:pt modelId="{7F8BE647-ED51-40F5-8913-F4813C102926}" type="sibTrans" cxnId="{2DCE8C08-2B99-4C03-89A6-2B376E6F7BDB}">
      <dgm:prSet/>
      <dgm:spPr/>
      <dgm:t>
        <a:bodyPr/>
        <a:lstStyle/>
        <a:p>
          <a:endParaRPr lang="en-US"/>
        </a:p>
      </dgm:t>
    </dgm:pt>
    <dgm:pt modelId="{84071313-1CFE-4255-90B7-724BAC92F089}">
      <dgm:prSet phldrT="[Text]" custT="1"/>
      <dgm:spPr/>
      <dgm:t>
        <a:bodyPr/>
        <a:lstStyle/>
        <a:p>
          <a:r>
            <a:rPr lang="en-US" sz="1600" b="1" smtClean="0"/>
            <a:t>63%</a:t>
          </a:r>
          <a:r>
            <a:rPr lang="en-US" sz="1600" smtClean="0"/>
            <a:t> </a:t>
          </a:r>
          <a:r>
            <a:rPr lang="en-US" sz="1500" smtClean="0"/>
            <a:t>are open in The Cupola</a:t>
          </a:r>
          <a:endParaRPr lang="en-US" sz="1500" dirty="0"/>
        </a:p>
      </dgm:t>
    </dgm:pt>
    <dgm:pt modelId="{1AE3E70B-DBFE-431F-913A-633BC8EB6AE0}" type="parTrans" cxnId="{5A66E767-C2CF-4E6A-A488-F780A9C114A4}">
      <dgm:prSet/>
      <dgm:spPr/>
      <dgm:t>
        <a:bodyPr/>
        <a:lstStyle/>
        <a:p>
          <a:endParaRPr lang="en-US"/>
        </a:p>
      </dgm:t>
    </dgm:pt>
    <dgm:pt modelId="{B7D94018-0409-4208-A2D0-D8B375DF7848}" type="sibTrans" cxnId="{5A66E767-C2CF-4E6A-A488-F780A9C114A4}">
      <dgm:prSet/>
      <dgm:spPr/>
      <dgm:t>
        <a:bodyPr/>
        <a:lstStyle/>
        <a:p>
          <a:endParaRPr lang="en-US"/>
        </a:p>
      </dgm:t>
    </dgm:pt>
    <dgm:pt modelId="{1259025E-7B50-4797-862C-7CA3A744E96F}" type="pres">
      <dgm:prSet presAssocID="{CD45571E-73C7-4808-8BE3-56CDAED07D0F}" presName="Name0" presStyleCnt="0">
        <dgm:presLayoutVars>
          <dgm:chMax val="11"/>
          <dgm:chPref val="11"/>
          <dgm:dir/>
          <dgm:resizeHandles/>
        </dgm:presLayoutVars>
      </dgm:prSet>
      <dgm:spPr/>
      <dgm:t>
        <a:bodyPr/>
        <a:lstStyle/>
        <a:p>
          <a:endParaRPr lang="en-US"/>
        </a:p>
      </dgm:t>
    </dgm:pt>
    <dgm:pt modelId="{8E65918E-F69B-4FCC-A4B0-C6748AC21D47}" type="pres">
      <dgm:prSet presAssocID="{84071313-1CFE-4255-90B7-724BAC92F089}" presName="Accent2" presStyleCnt="0"/>
      <dgm:spPr/>
      <dgm:t>
        <a:bodyPr/>
        <a:lstStyle/>
        <a:p>
          <a:endParaRPr lang="en-US"/>
        </a:p>
      </dgm:t>
    </dgm:pt>
    <dgm:pt modelId="{B1B7B670-47BD-48BB-91E6-04FC6B1E25D2}" type="pres">
      <dgm:prSet presAssocID="{84071313-1CFE-4255-90B7-724BAC92F089}" presName="Accent" presStyleLbl="node1" presStyleIdx="0" presStyleCnt="2"/>
      <dgm:spPr/>
      <dgm:t>
        <a:bodyPr/>
        <a:lstStyle/>
        <a:p>
          <a:endParaRPr lang="en-US"/>
        </a:p>
      </dgm:t>
    </dgm:pt>
    <dgm:pt modelId="{823C0446-F160-49F9-9672-959AE78D1FDE}" type="pres">
      <dgm:prSet presAssocID="{84071313-1CFE-4255-90B7-724BAC92F089}" presName="ParentBackground2" presStyleCnt="0"/>
      <dgm:spPr/>
      <dgm:t>
        <a:bodyPr/>
        <a:lstStyle/>
        <a:p>
          <a:endParaRPr lang="en-US"/>
        </a:p>
      </dgm:t>
    </dgm:pt>
    <dgm:pt modelId="{E1B5D724-41CF-41A5-B1D7-624C02B0DDA3}" type="pres">
      <dgm:prSet presAssocID="{84071313-1CFE-4255-90B7-724BAC92F089}" presName="ParentBackground" presStyleLbl="fgAcc1" presStyleIdx="0" presStyleCnt="2"/>
      <dgm:spPr/>
      <dgm:t>
        <a:bodyPr/>
        <a:lstStyle/>
        <a:p>
          <a:endParaRPr lang="en-US"/>
        </a:p>
      </dgm:t>
    </dgm:pt>
    <dgm:pt modelId="{26862E05-E25F-42EB-867E-0CD3462FCB7E}" type="pres">
      <dgm:prSet presAssocID="{84071313-1CFE-4255-90B7-724BAC92F089}" presName="Parent2" presStyleLbl="revTx" presStyleIdx="0" presStyleCnt="0">
        <dgm:presLayoutVars>
          <dgm:chMax val="1"/>
          <dgm:chPref val="1"/>
          <dgm:bulletEnabled val="1"/>
        </dgm:presLayoutVars>
      </dgm:prSet>
      <dgm:spPr/>
      <dgm:t>
        <a:bodyPr/>
        <a:lstStyle/>
        <a:p>
          <a:endParaRPr lang="en-US"/>
        </a:p>
      </dgm:t>
    </dgm:pt>
    <dgm:pt modelId="{325B2132-0503-4498-9B5B-9CDD49C11EAA}" type="pres">
      <dgm:prSet presAssocID="{19980154-5019-4D31-ABD5-1848271BC72A}" presName="Accent1" presStyleCnt="0"/>
      <dgm:spPr/>
      <dgm:t>
        <a:bodyPr/>
        <a:lstStyle/>
        <a:p>
          <a:endParaRPr lang="en-US"/>
        </a:p>
      </dgm:t>
    </dgm:pt>
    <dgm:pt modelId="{A7E8C955-52C2-4333-A29B-52585F48894B}" type="pres">
      <dgm:prSet presAssocID="{19980154-5019-4D31-ABD5-1848271BC72A}" presName="Accent" presStyleLbl="node1" presStyleIdx="1" presStyleCnt="2"/>
      <dgm:spPr/>
      <dgm:t>
        <a:bodyPr/>
        <a:lstStyle/>
        <a:p>
          <a:endParaRPr lang="en-US"/>
        </a:p>
      </dgm:t>
    </dgm:pt>
    <dgm:pt modelId="{63311B29-F895-4AA1-9716-DC0B1C38DD2E}" type="pres">
      <dgm:prSet presAssocID="{19980154-5019-4D31-ABD5-1848271BC72A}" presName="ParentBackground1" presStyleCnt="0"/>
      <dgm:spPr/>
      <dgm:t>
        <a:bodyPr/>
        <a:lstStyle/>
        <a:p>
          <a:endParaRPr lang="en-US"/>
        </a:p>
      </dgm:t>
    </dgm:pt>
    <dgm:pt modelId="{CBE96169-898A-4A5E-9422-A7480C7C92BD}" type="pres">
      <dgm:prSet presAssocID="{19980154-5019-4D31-ABD5-1848271BC72A}" presName="ParentBackground" presStyleLbl="fgAcc1" presStyleIdx="1" presStyleCnt="2"/>
      <dgm:spPr/>
      <dgm:t>
        <a:bodyPr/>
        <a:lstStyle/>
        <a:p>
          <a:endParaRPr lang="en-US"/>
        </a:p>
      </dgm:t>
    </dgm:pt>
    <dgm:pt modelId="{BC277562-FCAF-4B0A-8DB4-449C71A4D31C}" type="pres">
      <dgm:prSet presAssocID="{19980154-5019-4D31-ABD5-1848271BC72A}" presName="Parent1" presStyleLbl="revTx" presStyleIdx="0" presStyleCnt="0">
        <dgm:presLayoutVars>
          <dgm:chMax val="1"/>
          <dgm:chPref val="1"/>
          <dgm:bulletEnabled val="1"/>
        </dgm:presLayoutVars>
      </dgm:prSet>
      <dgm:spPr/>
      <dgm:t>
        <a:bodyPr/>
        <a:lstStyle/>
        <a:p>
          <a:endParaRPr lang="en-US"/>
        </a:p>
      </dgm:t>
    </dgm:pt>
  </dgm:ptLst>
  <dgm:cxnLst>
    <dgm:cxn modelId="{07E08BAF-AF59-478B-8E5D-0F98FF8271BA}" type="presOf" srcId="{84071313-1CFE-4255-90B7-724BAC92F089}" destId="{E1B5D724-41CF-41A5-B1D7-624C02B0DDA3}" srcOrd="0" destOrd="0" presId="urn:microsoft.com/office/officeart/2011/layout/CircleProcess"/>
    <dgm:cxn modelId="{C17B0D9C-2C79-4818-BEFF-9409DF8F9F85}" type="presOf" srcId="{84071313-1CFE-4255-90B7-724BAC92F089}" destId="{26862E05-E25F-42EB-867E-0CD3462FCB7E}" srcOrd="1" destOrd="0" presId="urn:microsoft.com/office/officeart/2011/layout/CircleProcess"/>
    <dgm:cxn modelId="{78E9D6AB-C918-4CB3-83D2-1F07C4C31A48}" type="presOf" srcId="{19980154-5019-4D31-ABD5-1848271BC72A}" destId="{CBE96169-898A-4A5E-9422-A7480C7C92BD}" srcOrd="0" destOrd="0" presId="urn:microsoft.com/office/officeart/2011/layout/CircleProcess"/>
    <dgm:cxn modelId="{51A16460-E562-4B1A-A317-BBD5414D1FDE}" type="presOf" srcId="{19980154-5019-4D31-ABD5-1848271BC72A}" destId="{BC277562-FCAF-4B0A-8DB4-449C71A4D31C}" srcOrd="1" destOrd="0" presId="urn:microsoft.com/office/officeart/2011/layout/CircleProcess"/>
    <dgm:cxn modelId="{5A66E767-C2CF-4E6A-A488-F780A9C114A4}" srcId="{CD45571E-73C7-4808-8BE3-56CDAED07D0F}" destId="{84071313-1CFE-4255-90B7-724BAC92F089}" srcOrd="1" destOrd="0" parTransId="{1AE3E70B-DBFE-431F-913A-633BC8EB6AE0}" sibTransId="{B7D94018-0409-4208-A2D0-D8B375DF7848}"/>
    <dgm:cxn modelId="{2DCE8C08-2B99-4C03-89A6-2B376E6F7BDB}" srcId="{CD45571E-73C7-4808-8BE3-56CDAED07D0F}" destId="{19980154-5019-4D31-ABD5-1848271BC72A}" srcOrd="0" destOrd="0" parTransId="{31C525DD-E753-4437-9777-61355E716369}" sibTransId="{7F8BE647-ED51-40F5-8913-F4813C102926}"/>
    <dgm:cxn modelId="{FDC7C983-E452-4CF2-B3E0-0FB23B493B8B}" type="presOf" srcId="{CD45571E-73C7-4808-8BE3-56CDAED07D0F}" destId="{1259025E-7B50-4797-862C-7CA3A744E96F}" srcOrd="0" destOrd="0" presId="urn:microsoft.com/office/officeart/2011/layout/CircleProcess"/>
    <dgm:cxn modelId="{4FA447B8-7232-4EAC-A4CD-695D40B769B5}" type="presParOf" srcId="{1259025E-7B50-4797-862C-7CA3A744E96F}" destId="{8E65918E-F69B-4FCC-A4B0-C6748AC21D47}" srcOrd="0" destOrd="0" presId="urn:microsoft.com/office/officeart/2011/layout/CircleProcess"/>
    <dgm:cxn modelId="{AA7F5837-E614-4883-8D9E-239D71E49891}" type="presParOf" srcId="{8E65918E-F69B-4FCC-A4B0-C6748AC21D47}" destId="{B1B7B670-47BD-48BB-91E6-04FC6B1E25D2}" srcOrd="0" destOrd="0" presId="urn:microsoft.com/office/officeart/2011/layout/CircleProcess"/>
    <dgm:cxn modelId="{D33F8E81-026A-473E-802A-EFEAFCBDB656}" type="presParOf" srcId="{1259025E-7B50-4797-862C-7CA3A744E96F}" destId="{823C0446-F160-49F9-9672-959AE78D1FDE}" srcOrd="1" destOrd="0" presId="urn:microsoft.com/office/officeart/2011/layout/CircleProcess"/>
    <dgm:cxn modelId="{CD1378A3-A446-4B2B-ABB5-12928CB57E1E}" type="presParOf" srcId="{823C0446-F160-49F9-9672-959AE78D1FDE}" destId="{E1B5D724-41CF-41A5-B1D7-624C02B0DDA3}" srcOrd="0" destOrd="0" presId="urn:microsoft.com/office/officeart/2011/layout/CircleProcess"/>
    <dgm:cxn modelId="{41BF9A29-647B-44C3-9BB7-AE77DE42FFF3}" type="presParOf" srcId="{1259025E-7B50-4797-862C-7CA3A744E96F}" destId="{26862E05-E25F-42EB-867E-0CD3462FCB7E}" srcOrd="2" destOrd="0" presId="urn:microsoft.com/office/officeart/2011/layout/CircleProcess"/>
    <dgm:cxn modelId="{466E111F-2F5B-4721-9BB0-99E217CA4824}" type="presParOf" srcId="{1259025E-7B50-4797-862C-7CA3A744E96F}" destId="{325B2132-0503-4498-9B5B-9CDD49C11EAA}" srcOrd="3" destOrd="0" presId="urn:microsoft.com/office/officeart/2011/layout/CircleProcess"/>
    <dgm:cxn modelId="{663907DB-9F16-4E10-9E31-F321381AFF96}" type="presParOf" srcId="{325B2132-0503-4498-9B5B-9CDD49C11EAA}" destId="{A7E8C955-52C2-4333-A29B-52585F48894B}" srcOrd="0" destOrd="0" presId="urn:microsoft.com/office/officeart/2011/layout/CircleProcess"/>
    <dgm:cxn modelId="{5FB95FE3-D8A5-4338-80AF-A1C91AFC7FED}" type="presParOf" srcId="{1259025E-7B50-4797-862C-7CA3A744E96F}" destId="{63311B29-F895-4AA1-9716-DC0B1C38DD2E}" srcOrd="4" destOrd="0" presId="urn:microsoft.com/office/officeart/2011/layout/CircleProcess"/>
    <dgm:cxn modelId="{E6815FB9-9EA1-4EC5-9C8A-B7E902E9F920}" type="presParOf" srcId="{63311B29-F895-4AA1-9716-DC0B1C38DD2E}" destId="{CBE96169-898A-4A5E-9422-A7480C7C92BD}" srcOrd="0" destOrd="0" presId="urn:microsoft.com/office/officeart/2011/layout/CircleProcess"/>
    <dgm:cxn modelId="{4A6E6473-431A-40C9-A623-9B88BE323E52}" type="presParOf" srcId="{1259025E-7B50-4797-862C-7CA3A744E96F}" destId="{BC277562-FCAF-4B0A-8DB4-449C71A4D31C}" srcOrd="5"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5571E-73C7-4808-8BE3-56CDAED07D0F}"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19980154-5019-4D31-ABD5-1848271BC72A}">
      <dgm:prSet phldrT="[Text]" custT="1"/>
      <dgm:spPr/>
      <dgm:t>
        <a:bodyPr/>
        <a:lstStyle/>
        <a:p>
          <a:r>
            <a:rPr lang="en-US" sz="1200" dirty="0" smtClean="0"/>
            <a:t>Gettysburg faculty published </a:t>
          </a:r>
          <a:r>
            <a:rPr lang="en-US" sz="1600" b="1" dirty="0" smtClean="0"/>
            <a:t>165</a:t>
          </a:r>
          <a:r>
            <a:rPr lang="en-US" sz="1200" dirty="0" smtClean="0"/>
            <a:t> items in 2013</a:t>
          </a:r>
          <a:endParaRPr lang="en-US" sz="1200" dirty="0"/>
        </a:p>
      </dgm:t>
    </dgm:pt>
    <dgm:pt modelId="{31C525DD-E753-4437-9777-61355E716369}" type="parTrans" cxnId="{2DCE8C08-2B99-4C03-89A6-2B376E6F7BDB}">
      <dgm:prSet/>
      <dgm:spPr/>
      <dgm:t>
        <a:bodyPr/>
        <a:lstStyle/>
        <a:p>
          <a:endParaRPr lang="en-US"/>
        </a:p>
      </dgm:t>
    </dgm:pt>
    <dgm:pt modelId="{7F8BE647-ED51-40F5-8913-F4813C102926}" type="sibTrans" cxnId="{2DCE8C08-2B99-4C03-89A6-2B376E6F7BDB}">
      <dgm:prSet/>
      <dgm:spPr/>
      <dgm:t>
        <a:bodyPr/>
        <a:lstStyle/>
        <a:p>
          <a:endParaRPr lang="en-US"/>
        </a:p>
      </dgm:t>
    </dgm:pt>
    <dgm:pt modelId="{84071313-1CFE-4255-90B7-724BAC92F089}">
      <dgm:prSet phldrT="[Text]" custT="1"/>
      <dgm:spPr/>
      <dgm:t>
        <a:bodyPr/>
        <a:lstStyle/>
        <a:p>
          <a:r>
            <a:rPr lang="en-US" sz="1600" b="1" smtClean="0"/>
            <a:t>53%</a:t>
          </a:r>
          <a:r>
            <a:rPr lang="en-US" sz="1600" smtClean="0"/>
            <a:t> </a:t>
          </a:r>
          <a:r>
            <a:rPr lang="en-US" sz="1500" smtClean="0"/>
            <a:t>are open in The Cupola</a:t>
          </a:r>
          <a:endParaRPr lang="en-US" sz="1500" dirty="0"/>
        </a:p>
      </dgm:t>
    </dgm:pt>
    <dgm:pt modelId="{1AE3E70B-DBFE-431F-913A-633BC8EB6AE0}" type="parTrans" cxnId="{5A66E767-C2CF-4E6A-A488-F780A9C114A4}">
      <dgm:prSet/>
      <dgm:spPr/>
      <dgm:t>
        <a:bodyPr/>
        <a:lstStyle/>
        <a:p>
          <a:endParaRPr lang="en-US"/>
        </a:p>
      </dgm:t>
    </dgm:pt>
    <dgm:pt modelId="{B7D94018-0409-4208-A2D0-D8B375DF7848}" type="sibTrans" cxnId="{5A66E767-C2CF-4E6A-A488-F780A9C114A4}">
      <dgm:prSet/>
      <dgm:spPr/>
      <dgm:t>
        <a:bodyPr/>
        <a:lstStyle/>
        <a:p>
          <a:endParaRPr lang="en-US"/>
        </a:p>
      </dgm:t>
    </dgm:pt>
    <dgm:pt modelId="{1259025E-7B50-4797-862C-7CA3A744E96F}" type="pres">
      <dgm:prSet presAssocID="{CD45571E-73C7-4808-8BE3-56CDAED07D0F}" presName="Name0" presStyleCnt="0">
        <dgm:presLayoutVars>
          <dgm:chMax val="11"/>
          <dgm:chPref val="11"/>
          <dgm:dir/>
          <dgm:resizeHandles/>
        </dgm:presLayoutVars>
      </dgm:prSet>
      <dgm:spPr/>
      <dgm:t>
        <a:bodyPr/>
        <a:lstStyle/>
        <a:p>
          <a:endParaRPr lang="en-US"/>
        </a:p>
      </dgm:t>
    </dgm:pt>
    <dgm:pt modelId="{8E65918E-F69B-4FCC-A4B0-C6748AC21D47}" type="pres">
      <dgm:prSet presAssocID="{84071313-1CFE-4255-90B7-724BAC92F089}" presName="Accent2" presStyleCnt="0"/>
      <dgm:spPr/>
      <dgm:t>
        <a:bodyPr/>
        <a:lstStyle/>
        <a:p>
          <a:endParaRPr lang="en-US"/>
        </a:p>
      </dgm:t>
    </dgm:pt>
    <dgm:pt modelId="{B1B7B670-47BD-48BB-91E6-04FC6B1E25D2}" type="pres">
      <dgm:prSet presAssocID="{84071313-1CFE-4255-90B7-724BAC92F089}" presName="Accent" presStyleLbl="node1" presStyleIdx="0" presStyleCnt="2"/>
      <dgm:spPr/>
      <dgm:t>
        <a:bodyPr/>
        <a:lstStyle/>
        <a:p>
          <a:endParaRPr lang="en-US"/>
        </a:p>
      </dgm:t>
    </dgm:pt>
    <dgm:pt modelId="{823C0446-F160-49F9-9672-959AE78D1FDE}" type="pres">
      <dgm:prSet presAssocID="{84071313-1CFE-4255-90B7-724BAC92F089}" presName="ParentBackground2" presStyleCnt="0"/>
      <dgm:spPr/>
      <dgm:t>
        <a:bodyPr/>
        <a:lstStyle/>
        <a:p>
          <a:endParaRPr lang="en-US"/>
        </a:p>
      </dgm:t>
    </dgm:pt>
    <dgm:pt modelId="{E1B5D724-41CF-41A5-B1D7-624C02B0DDA3}" type="pres">
      <dgm:prSet presAssocID="{84071313-1CFE-4255-90B7-724BAC92F089}" presName="ParentBackground" presStyleLbl="fgAcc1" presStyleIdx="0" presStyleCnt="2"/>
      <dgm:spPr/>
      <dgm:t>
        <a:bodyPr/>
        <a:lstStyle/>
        <a:p>
          <a:endParaRPr lang="en-US"/>
        </a:p>
      </dgm:t>
    </dgm:pt>
    <dgm:pt modelId="{26862E05-E25F-42EB-867E-0CD3462FCB7E}" type="pres">
      <dgm:prSet presAssocID="{84071313-1CFE-4255-90B7-724BAC92F089}" presName="Parent2" presStyleLbl="revTx" presStyleIdx="0" presStyleCnt="0">
        <dgm:presLayoutVars>
          <dgm:chMax val="1"/>
          <dgm:chPref val="1"/>
          <dgm:bulletEnabled val="1"/>
        </dgm:presLayoutVars>
      </dgm:prSet>
      <dgm:spPr/>
      <dgm:t>
        <a:bodyPr/>
        <a:lstStyle/>
        <a:p>
          <a:endParaRPr lang="en-US"/>
        </a:p>
      </dgm:t>
    </dgm:pt>
    <dgm:pt modelId="{325B2132-0503-4498-9B5B-9CDD49C11EAA}" type="pres">
      <dgm:prSet presAssocID="{19980154-5019-4D31-ABD5-1848271BC72A}" presName="Accent1" presStyleCnt="0"/>
      <dgm:spPr/>
      <dgm:t>
        <a:bodyPr/>
        <a:lstStyle/>
        <a:p>
          <a:endParaRPr lang="en-US"/>
        </a:p>
      </dgm:t>
    </dgm:pt>
    <dgm:pt modelId="{A7E8C955-52C2-4333-A29B-52585F48894B}" type="pres">
      <dgm:prSet presAssocID="{19980154-5019-4D31-ABD5-1848271BC72A}" presName="Accent" presStyleLbl="node1" presStyleIdx="1" presStyleCnt="2"/>
      <dgm:spPr/>
      <dgm:t>
        <a:bodyPr/>
        <a:lstStyle/>
        <a:p>
          <a:endParaRPr lang="en-US"/>
        </a:p>
      </dgm:t>
    </dgm:pt>
    <dgm:pt modelId="{63311B29-F895-4AA1-9716-DC0B1C38DD2E}" type="pres">
      <dgm:prSet presAssocID="{19980154-5019-4D31-ABD5-1848271BC72A}" presName="ParentBackground1" presStyleCnt="0"/>
      <dgm:spPr/>
      <dgm:t>
        <a:bodyPr/>
        <a:lstStyle/>
        <a:p>
          <a:endParaRPr lang="en-US"/>
        </a:p>
      </dgm:t>
    </dgm:pt>
    <dgm:pt modelId="{CBE96169-898A-4A5E-9422-A7480C7C92BD}" type="pres">
      <dgm:prSet presAssocID="{19980154-5019-4D31-ABD5-1848271BC72A}" presName="ParentBackground" presStyleLbl="fgAcc1" presStyleIdx="1" presStyleCnt="2"/>
      <dgm:spPr/>
      <dgm:t>
        <a:bodyPr/>
        <a:lstStyle/>
        <a:p>
          <a:endParaRPr lang="en-US"/>
        </a:p>
      </dgm:t>
    </dgm:pt>
    <dgm:pt modelId="{BC277562-FCAF-4B0A-8DB4-449C71A4D31C}" type="pres">
      <dgm:prSet presAssocID="{19980154-5019-4D31-ABD5-1848271BC72A}" presName="Parent1" presStyleLbl="revTx" presStyleIdx="0" presStyleCnt="0">
        <dgm:presLayoutVars>
          <dgm:chMax val="1"/>
          <dgm:chPref val="1"/>
          <dgm:bulletEnabled val="1"/>
        </dgm:presLayoutVars>
      </dgm:prSet>
      <dgm:spPr/>
      <dgm:t>
        <a:bodyPr/>
        <a:lstStyle/>
        <a:p>
          <a:endParaRPr lang="en-US"/>
        </a:p>
      </dgm:t>
    </dgm:pt>
  </dgm:ptLst>
  <dgm:cxnLst>
    <dgm:cxn modelId="{EA58118B-8781-491D-87A3-388FC2727C5D}" type="presOf" srcId="{CD45571E-73C7-4808-8BE3-56CDAED07D0F}" destId="{1259025E-7B50-4797-862C-7CA3A744E96F}" srcOrd="0" destOrd="0" presId="urn:microsoft.com/office/officeart/2011/layout/CircleProcess"/>
    <dgm:cxn modelId="{8C78C357-BC2B-4A02-B20D-3D4B92E3DB3C}" type="presOf" srcId="{19980154-5019-4D31-ABD5-1848271BC72A}" destId="{BC277562-FCAF-4B0A-8DB4-449C71A4D31C}" srcOrd="1" destOrd="0" presId="urn:microsoft.com/office/officeart/2011/layout/CircleProcess"/>
    <dgm:cxn modelId="{DB39DEA5-831D-4688-9990-AA0487408195}" type="presOf" srcId="{84071313-1CFE-4255-90B7-724BAC92F089}" destId="{26862E05-E25F-42EB-867E-0CD3462FCB7E}" srcOrd="1" destOrd="0" presId="urn:microsoft.com/office/officeart/2011/layout/CircleProcess"/>
    <dgm:cxn modelId="{5A66E767-C2CF-4E6A-A488-F780A9C114A4}" srcId="{CD45571E-73C7-4808-8BE3-56CDAED07D0F}" destId="{84071313-1CFE-4255-90B7-724BAC92F089}" srcOrd="1" destOrd="0" parTransId="{1AE3E70B-DBFE-431F-913A-633BC8EB6AE0}" sibTransId="{B7D94018-0409-4208-A2D0-D8B375DF7848}"/>
    <dgm:cxn modelId="{2DCE8C08-2B99-4C03-89A6-2B376E6F7BDB}" srcId="{CD45571E-73C7-4808-8BE3-56CDAED07D0F}" destId="{19980154-5019-4D31-ABD5-1848271BC72A}" srcOrd="0" destOrd="0" parTransId="{31C525DD-E753-4437-9777-61355E716369}" sibTransId="{7F8BE647-ED51-40F5-8913-F4813C102926}"/>
    <dgm:cxn modelId="{43830FEE-F0FF-4EAC-96F1-EE12C5DECAFB}" type="presOf" srcId="{84071313-1CFE-4255-90B7-724BAC92F089}" destId="{E1B5D724-41CF-41A5-B1D7-624C02B0DDA3}" srcOrd="0" destOrd="0" presId="urn:microsoft.com/office/officeart/2011/layout/CircleProcess"/>
    <dgm:cxn modelId="{45D32BA8-313C-4550-8B04-BDB261CB28BE}" type="presOf" srcId="{19980154-5019-4D31-ABD5-1848271BC72A}" destId="{CBE96169-898A-4A5E-9422-A7480C7C92BD}" srcOrd="0" destOrd="0" presId="urn:microsoft.com/office/officeart/2011/layout/CircleProcess"/>
    <dgm:cxn modelId="{C40CE63D-1792-46A9-8448-6BA6CE532825}" type="presParOf" srcId="{1259025E-7B50-4797-862C-7CA3A744E96F}" destId="{8E65918E-F69B-4FCC-A4B0-C6748AC21D47}" srcOrd="0" destOrd="0" presId="urn:microsoft.com/office/officeart/2011/layout/CircleProcess"/>
    <dgm:cxn modelId="{31930BE5-9D55-4EC5-A684-D553FBE760E1}" type="presParOf" srcId="{8E65918E-F69B-4FCC-A4B0-C6748AC21D47}" destId="{B1B7B670-47BD-48BB-91E6-04FC6B1E25D2}" srcOrd="0" destOrd="0" presId="urn:microsoft.com/office/officeart/2011/layout/CircleProcess"/>
    <dgm:cxn modelId="{EF27DC03-A7B0-406C-8107-8D4B1BDA2135}" type="presParOf" srcId="{1259025E-7B50-4797-862C-7CA3A744E96F}" destId="{823C0446-F160-49F9-9672-959AE78D1FDE}" srcOrd="1" destOrd="0" presId="urn:microsoft.com/office/officeart/2011/layout/CircleProcess"/>
    <dgm:cxn modelId="{4CA6BF23-AF53-4249-AE77-0B4A7F1CFE64}" type="presParOf" srcId="{823C0446-F160-49F9-9672-959AE78D1FDE}" destId="{E1B5D724-41CF-41A5-B1D7-624C02B0DDA3}" srcOrd="0" destOrd="0" presId="urn:microsoft.com/office/officeart/2011/layout/CircleProcess"/>
    <dgm:cxn modelId="{AE148AF3-DDB3-4D3F-9B49-DB46EAA88D8C}" type="presParOf" srcId="{1259025E-7B50-4797-862C-7CA3A744E96F}" destId="{26862E05-E25F-42EB-867E-0CD3462FCB7E}" srcOrd="2" destOrd="0" presId="urn:microsoft.com/office/officeart/2011/layout/CircleProcess"/>
    <dgm:cxn modelId="{744170B2-0093-4F2C-BC0D-EC8ED7269A4A}" type="presParOf" srcId="{1259025E-7B50-4797-862C-7CA3A744E96F}" destId="{325B2132-0503-4498-9B5B-9CDD49C11EAA}" srcOrd="3" destOrd="0" presId="urn:microsoft.com/office/officeart/2011/layout/CircleProcess"/>
    <dgm:cxn modelId="{EC4FFCA3-C6BD-4451-A0CC-31A5FE721725}" type="presParOf" srcId="{325B2132-0503-4498-9B5B-9CDD49C11EAA}" destId="{A7E8C955-52C2-4333-A29B-52585F48894B}" srcOrd="0" destOrd="0" presId="urn:microsoft.com/office/officeart/2011/layout/CircleProcess"/>
    <dgm:cxn modelId="{F061424A-8FD4-422C-BC31-4FA54FF575C0}" type="presParOf" srcId="{1259025E-7B50-4797-862C-7CA3A744E96F}" destId="{63311B29-F895-4AA1-9716-DC0B1C38DD2E}" srcOrd="4" destOrd="0" presId="urn:microsoft.com/office/officeart/2011/layout/CircleProcess"/>
    <dgm:cxn modelId="{CE1C2A56-C114-4B8D-9A3C-DBA87425E36C}" type="presParOf" srcId="{63311B29-F895-4AA1-9716-DC0B1C38DD2E}" destId="{CBE96169-898A-4A5E-9422-A7480C7C92BD}" srcOrd="0" destOrd="0" presId="urn:microsoft.com/office/officeart/2011/layout/CircleProcess"/>
    <dgm:cxn modelId="{4832DBFC-2771-42DE-AB98-ACE1B685F382}" type="presParOf" srcId="{1259025E-7B50-4797-862C-7CA3A744E96F}" destId="{BC277562-FCAF-4B0A-8DB4-449C71A4D31C}" srcOrd="5"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82EB8-207F-41FC-BEFE-37FBC94DBA0A}" type="doc">
      <dgm:prSet loTypeId="urn:microsoft.com/office/officeart/2005/8/layout/hProcess9" loCatId="process" qsTypeId="urn:microsoft.com/office/officeart/2005/8/quickstyle/simple1" qsCatId="simple" csTypeId="urn:microsoft.com/office/officeart/2005/8/colors/accent3_1" csCatId="accent3" phldr="1"/>
      <dgm:spPr/>
    </dgm:pt>
    <dgm:pt modelId="{3C362EC2-733B-4351-A6F9-AC6F82C295A1}">
      <dgm:prSet phldrT="[Text]"/>
      <dgm:spPr/>
      <dgm:t>
        <a:bodyPr/>
        <a:lstStyle/>
        <a:p>
          <a:r>
            <a:rPr lang="en-US" dirty="0" smtClean="0"/>
            <a:t>Preprint /</a:t>
          </a:r>
          <a:br>
            <a:rPr lang="en-US" dirty="0" smtClean="0"/>
          </a:br>
          <a:r>
            <a:rPr lang="en-US" dirty="0" smtClean="0"/>
            <a:t>Submitted Manuscript</a:t>
          </a:r>
          <a:endParaRPr lang="en-US" dirty="0"/>
        </a:p>
      </dgm:t>
    </dgm:pt>
    <dgm:pt modelId="{7651906B-8465-4064-94F5-90B9813A591E}" type="parTrans" cxnId="{7E378362-2E87-464F-B4DA-EBFCD5923EBE}">
      <dgm:prSet/>
      <dgm:spPr/>
      <dgm:t>
        <a:bodyPr/>
        <a:lstStyle/>
        <a:p>
          <a:endParaRPr lang="en-US"/>
        </a:p>
      </dgm:t>
    </dgm:pt>
    <dgm:pt modelId="{327A3915-EEC5-4096-A18F-57F1E215C816}" type="sibTrans" cxnId="{7E378362-2E87-464F-B4DA-EBFCD5923EBE}">
      <dgm:prSet/>
      <dgm:spPr/>
      <dgm:t>
        <a:bodyPr/>
        <a:lstStyle/>
        <a:p>
          <a:endParaRPr lang="en-US"/>
        </a:p>
      </dgm:t>
    </dgm:pt>
    <dgm:pt modelId="{631C9D34-43F9-4BB7-AAAD-0108AA4604BB}">
      <dgm:prSet phldrT="[Text]"/>
      <dgm:spPr/>
      <dgm:t>
        <a:bodyPr/>
        <a:lstStyle/>
        <a:p>
          <a:r>
            <a:rPr lang="en-US" dirty="0" err="1" smtClean="0"/>
            <a:t>Postprint</a:t>
          </a:r>
          <a:r>
            <a:rPr lang="en-US" dirty="0" smtClean="0"/>
            <a:t> / Accepted Manuscript</a:t>
          </a:r>
          <a:endParaRPr lang="en-US" dirty="0"/>
        </a:p>
      </dgm:t>
    </dgm:pt>
    <dgm:pt modelId="{A04E3E77-61B3-4F91-B4AA-926A2419C2EA}" type="parTrans" cxnId="{0E7181E4-D604-4263-B344-D09C59C3239D}">
      <dgm:prSet/>
      <dgm:spPr/>
      <dgm:t>
        <a:bodyPr/>
        <a:lstStyle/>
        <a:p>
          <a:endParaRPr lang="en-US"/>
        </a:p>
      </dgm:t>
    </dgm:pt>
    <dgm:pt modelId="{60FF1979-F868-42A7-A3AE-3EC410CE99EC}" type="sibTrans" cxnId="{0E7181E4-D604-4263-B344-D09C59C3239D}">
      <dgm:prSet/>
      <dgm:spPr/>
      <dgm:t>
        <a:bodyPr/>
        <a:lstStyle/>
        <a:p>
          <a:endParaRPr lang="en-US"/>
        </a:p>
      </dgm:t>
    </dgm:pt>
    <dgm:pt modelId="{4F4ECD7A-7F89-40D0-94F0-326A57ABCB8E}">
      <dgm:prSet phldrT="[Text]"/>
      <dgm:spPr/>
      <dgm:t>
        <a:bodyPr/>
        <a:lstStyle/>
        <a:p>
          <a:r>
            <a:rPr lang="en-US" dirty="0" smtClean="0"/>
            <a:t>Final pdf / Publisher version</a:t>
          </a:r>
          <a:endParaRPr lang="en-US" dirty="0"/>
        </a:p>
      </dgm:t>
    </dgm:pt>
    <dgm:pt modelId="{DB09140B-D62D-4313-8D07-7AB5EABF57B6}" type="parTrans" cxnId="{D9AEA361-272B-4424-80E0-15FB1371DFED}">
      <dgm:prSet/>
      <dgm:spPr/>
      <dgm:t>
        <a:bodyPr/>
        <a:lstStyle/>
        <a:p>
          <a:endParaRPr lang="en-US"/>
        </a:p>
      </dgm:t>
    </dgm:pt>
    <dgm:pt modelId="{531AFBE1-C2FE-4794-87DE-140E31211941}" type="sibTrans" cxnId="{D9AEA361-272B-4424-80E0-15FB1371DFED}">
      <dgm:prSet/>
      <dgm:spPr/>
      <dgm:t>
        <a:bodyPr/>
        <a:lstStyle/>
        <a:p>
          <a:endParaRPr lang="en-US"/>
        </a:p>
      </dgm:t>
    </dgm:pt>
    <dgm:pt modelId="{83036A97-1ADB-4520-9E43-89C58404B6A0}" type="pres">
      <dgm:prSet presAssocID="{99182EB8-207F-41FC-BEFE-37FBC94DBA0A}" presName="CompostProcess" presStyleCnt="0">
        <dgm:presLayoutVars>
          <dgm:dir/>
          <dgm:resizeHandles val="exact"/>
        </dgm:presLayoutVars>
      </dgm:prSet>
      <dgm:spPr/>
    </dgm:pt>
    <dgm:pt modelId="{1B341E08-688C-43F3-813C-89149BD6F203}" type="pres">
      <dgm:prSet presAssocID="{99182EB8-207F-41FC-BEFE-37FBC94DBA0A}" presName="arrow" presStyleLbl="bgShp" presStyleIdx="0" presStyleCnt="1"/>
      <dgm:spPr/>
    </dgm:pt>
    <dgm:pt modelId="{F1A24A4E-4B30-4C9D-92C8-3977D731E818}" type="pres">
      <dgm:prSet presAssocID="{99182EB8-207F-41FC-BEFE-37FBC94DBA0A}" presName="linearProcess" presStyleCnt="0"/>
      <dgm:spPr/>
    </dgm:pt>
    <dgm:pt modelId="{68F94A90-A3F8-4821-8351-1387928EDCBB}" type="pres">
      <dgm:prSet presAssocID="{3C362EC2-733B-4351-A6F9-AC6F82C295A1}" presName="textNode" presStyleLbl="node1" presStyleIdx="0" presStyleCnt="3">
        <dgm:presLayoutVars>
          <dgm:bulletEnabled val="1"/>
        </dgm:presLayoutVars>
      </dgm:prSet>
      <dgm:spPr/>
      <dgm:t>
        <a:bodyPr/>
        <a:lstStyle/>
        <a:p>
          <a:endParaRPr lang="en-US"/>
        </a:p>
      </dgm:t>
    </dgm:pt>
    <dgm:pt modelId="{D3C92DF2-1EDC-4FBC-A3F6-33A44A485EA0}" type="pres">
      <dgm:prSet presAssocID="{327A3915-EEC5-4096-A18F-57F1E215C816}" presName="sibTrans" presStyleCnt="0"/>
      <dgm:spPr/>
    </dgm:pt>
    <dgm:pt modelId="{9C679BA3-1CBB-4F62-BF61-CDD147D5AE48}" type="pres">
      <dgm:prSet presAssocID="{631C9D34-43F9-4BB7-AAAD-0108AA4604BB}" presName="textNode" presStyleLbl="node1" presStyleIdx="1" presStyleCnt="3">
        <dgm:presLayoutVars>
          <dgm:bulletEnabled val="1"/>
        </dgm:presLayoutVars>
      </dgm:prSet>
      <dgm:spPr/>
      <dgm:t>
        <a:bodyPr/>
        <a:lstStyle/>
        <a:p>
          <a:endParaRPr lang="en-US"/>
        </a:p>
      </dgm:t>
    </dgm:pt>
    <dgm:pt modelId="{87DD52C3-7740-48F5-9DB4-C40442FD2970}" type="pres">
      <dgm:prSet presAssocID="{60FF1979-F868-42A7-A3AE-3EC410CE99EC}" presName="sibTrans" presStyleCnt="0"/>
      <dgm:spPr/>
    </dgm:pt>
    <dgm:pt modelId="{1FED479A-A02C-4282-AAEE-7ADBBF318EE7}" type="pres">
      <dgm:prSet presAssocID="{4F4ECD7A-7F89-40D0-94F0-326A57ABCB8E}" presName="textNode" presStyleLbl="node1" presStyleIdx="2" presStyleCnt="3">
        <dgm:presLayoutVars>
          <dgm:bulletEnabled val="1"/>
        </dgm:presLayoutVars>
      </dgm:prSet>
      <dgm:spPr/>
      <dgm:t>
        <a:bodyPr/>
        <a:lstStyle/>
        <a:p>
          <a:endParaRPr lang="en-US"/>
        </a:p>
      </dgm:t>
    </dgm:pt>
  </dgm:ptLst>
  <dgm:cxnLst>
    <dgm:cxn modelId="{C9010E39-86A4-420C-BBD5-B500FB8B3C19}" type="presOf" srcId="{99182EB8-207F-41FC-BEFE-37FBC94DBA0A}" destId="{83036A97-1ADB-4520-9E43-89C58404B6A0}" srcOrd="0" destOrd="0" presId="urn:microsoft.com/office/officeart/2005/8/layout/hProcess9"/>
    <dgm:cxn modelId="{C607644E-AC4A-4855-9351-60B52D875EF3}" type="presOf" srcId="{4F4ECD7A-7F89-40D0-94F0-326A57ABCB8E}" destId="{1FED479A-A02C-4282-AAEE-7ADBBF318EE7}" srcOrd="0" destOrd="0" presId="urn:microsoft.com/office/officeart/2005/8/layout/hProcess9"/>
    <dgm:cxn modelId="{8BFA447F-E68E-49BC-8584-D887F708B99A}" type="presOf" srcId="{631C9D34-43F9-4BB7-AAAD-0108AA4604BB}" destId="{9C679BA3-1CBB-4F62-BF61-CDD147D5AE48}" srcOrd="0" destOrd="0" presId="urn:microsoft.com/office/officeart/2005/8/layout/hProcess9"/>
    <dgm:cxn modelId="{7E378362-2E87-464F-B4DA-EBFCD5923EBE}" srcId="{99182EB8-207F-41FC-BEFE-37FBC94DBA0A}" destId="{3C362EC2-733B-4351-A6F9-AC6F82C295A1}" srcOrd="0" destOrd="0" parTransId="{7651906B-8465-4064-94F5-90B9813A591E}" sibTransId="{327A3915-EEC5-4096-A18F-57F1E215C816}"/>
    <dgm:cxn modelId="{72FB187E-A81C-424F-9D99-F84AC8A0A619}" type="presOf" srcId="{3C362EC2-733B-4351-A6F9-AC6F82C295A1}" destId="{68F94A90-A3F8-4821-8351-1387928EDCBB}" srcOrd="0" destOrd="0" presId="urn:microsoft.com/office/officeart/2005/8/layout/hProcess9"/>
    <dgm:cxn modelId="{0E7181E4-D604-4263-B344-D09C59C3239D}" srcId="{99182EB8-207F-41FC-BEFE-37FBC94DBA0A}" destId="{631C9D34-43F9-4BB7-AAAD-0108AA4604BB}" srcOrd="1" destOrd="0" parTransId="{A04E3E77-61B3-4F91-B4AA-926A2419C2EA}" sibTransId="{60FF1979-F868-42A7-A3AE-3EC410CE99EC}"/>
    <dgm:cxn modelId="{D9AEA361-272B-4424-80E0-15FB1371DFED}" srcId="{99182EB8-207F-41FC-BEFE-37FBC94DBA0A}" destId="{4F4ECD7A-7F89-40D0-94F0-326A57ABCB8E}" srcOrd="2" destOrd="0" parTransId="{DB09140B-D62D-4313-8D07-7AB5EABF57B6}" sibTransId="{531AFBE1-C2FE-4794-87DE-140E31211941}"/>
    <dgm:cxn modelId="{48347B36-5977-4A45-BA87-0DD1ED4BC2E3}" type="presParOf" srcId="{83036A97-1ADB-4520-9E43-89C58404B6A0}" destId="{1B341E08-688C-43F3-813C-89149BD6F203}" srcOrd="0" destOrd="0" presId="urn:microsoft.com/office/officeart/2005/8/layout/hProcess9"/>
    <dgm:cxn modelId="{661A7481-F679-4367-98CA-EDCC0A49D4B5}" type="presParOf" srcId="{83036A97-1ADB-4520-9E43-89C58404B6A0}" destId="{F1A24A4E-4B30-4C9D-92C8-3977D731E818}" srcOrd="1" destOrd="0" presId="urn:microsoft.com/office/officeart/2005/8/layout/hProcess9"/>
    <dgm:cxn modelId="{15835DD9-3483-4D3B-B49B-58D998A23213}" type="presParOf" srcId="{F1A24A4E-4B30-4C9D-92C8-3977D731E818}" destId="{68F94A90-A3F8-4821-8351-1387928EDCBB}" srcOrd="0" destOrd="0" presId="urn:microsoft.com/office/officeart/2005/8/layout/hProcess9"/>
    <dgm:cxn modelId="{EC838D23-477C-4A27-8BAC-FBD354D529A8}" type="presParOf" srcId="{F1A24A4E-4B30-4C9D-92C8-3977D731E818}" destId="{D3C92DF2-1EDC-4FBC-A3F6-33A44A485EA0}" srcOrd="1" destOrd="0" presId="urn:microsoft.com/office/officeart/2005/8/layout/hProcess9"/>
    <dgm:cxn modelId="{62C3CC10-D067-47D7-9C43-C89297A56338}" type="presParOf" srcId="{F1A24A4E-4B30-4C9D-92C8-3977D731E818}" destId="{9C679BA3-1CBB-4F62-BF61-CDD147D5AE48}" srcOrd="2" destOrd="0" presId="urn:microsoft.com/office/officeart/2005/8/layout/hProcess9"/>
    <dgm:cxn modelId="{57BF2447-7AD3-4E42-BDE6-711155F25D0B}" type="presParOf" srcId="{F1A24A4E-4B30-4C9D-92C8-3977D731E818}" destId="{87DD52C3-7740-48F5-9DB4-C40442FD2970}" srcOrd="3" destOrd="0" presId="urn:microsoft.com/office/officeart/2005/8/layout/hProcess9"/>
    <dgm:cxn modelId="{F6CC13E1-1508-47CB-A45C-2ABD3D3FF3E6}" type="presParOf" srcId="{F1A24A4E-4B30-4C9D-92C8-3977D731E818}" destId="{1FED479A-A02C-4282-AAEE-7ADBBF318EE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EDF14-89FA-4A2C-A59B-C7B913958C9B}">
      <dsp:nvSpPr>
        <dsp:cNvPr id="0" name=""/>
        <dsp:cNvSpPr/>
      </dsp:nvSpPr>
      <dsp:spPr>
        <a:xfrm rot="16200000">
          <a:off x="-1584110" y="2618254"/>
          <a:ext cx="3922776" cy="64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1362" bIns="0" numCol="1" spcCol="1270" anchor="t" anchorCtr="0">
          <a:noAutofit/>
        </a:bodyPr>
        <a:lstStyle/>
        <a:p>
          <a:pPr lvl="0" algn="r" defTabSz="2000250">
            <a:lnSpc>
              <a:spcPct val="90000"/>
            </a:lnSpc>
            <a:spcBef>
              <a:spcPct val="0"/>
            </a:spcBef>
            <a:spcAft>
              <a:spcPct val="35000"/>
            </a:spcAft>
          </a:pPr>
          <a:r>
            <a:rPr lang="en-US" sz="4500" kern="1200" dirty="0" smtClean="0">
              <a:solidFill>
                <a:srgbClr val="00B050"/>
              </a:solidFill>
            </a:rPr>
            <a:t>Repositories</a:t>
          </a:r>
          <a:endParaRPr lang="en-US" sz="4500" kern="1200" dirty="0">
            <a:solidFill>
              <a:srgbClr val="00B050"/>
            </a:solidFill>
          </a:endParaRPr>
        </a:p>
      </dsp:txBody>
      <dsp:txXfrm>
        <a:off x="-1584110" y="2618254"/>
        <a:ext cx="3922776" cy="647843"/>
      </dsp:txXfrm>
    </dsp:sp>
    <dsp:sp modelId="{1386CA5C-5225-4A62-BC3E-874B8E14F0C3}">
      <dsp:nvSpPr>
        <dsp:cNvPr id="0" name=""/>
        <dsp:cNvSpPr/>
      </dsp:nvSpPr>
      <dsp:spPr>
        <a:xfrm>
          <a:off x="701199" y="980788"/>
          <a:ext cx="3226947" cy="392277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571362" rIns="256032" bIns="256032" numCol="1" spcCol="1270" anchor="t" anchorCtr="0">
          <a:noAutofit/>
        </a:bodyPr>
        <a:lstStyle/>
        <a:p>
          <a:pPr marL="285750" lvl="1" indent="-285750" algn="l" defTabSz="1244600" rtl="0">
            <a:lnSpc>
              <a:spcPct val="90000"/>
            </a:lnSpc>
            <a:spcBef>
              <a:spcPct val="0"/>
            </a:spcBef>
            <a:spcAft>
              <a:spcPct val="15000"/>
            </a:spcAft>
            <a:buChar char="••"/>
          </a:pPr>
          <a:r>
            <a:rPr lang="en-US" sz="2800" b="0" i="0" u="none" kern="1200" dirty="0" smtClean="0"/>
            <a:t>No cost to author</a:t>
          </a:r>
          <a:br>
            <a:rPr lang="en-US" sz="2800" b="0" i="0" u="none" kern="1200" dirty="0" smtClean="0"/>
          </a:br>
          <a:endParaRPr lang="en-US" sz="2800" kern="1200" dirty="0"/>
        </a:p>
        <a:p>
          <a:pPr marL="285750" lvl="1" indent="-285750" algn="l" defTabSz="1244600" rtl="0">
            <a:lnSpc>
              <a:spcPct val="90000"/>
            </a:lnSpc>
            <a:spcBef>
              <a:spcPct val="0"/>
            </a:spcBef>
            <a:spcAft>
              <a:spcPct val="15000"/>
            </a:spcAft>
            <a:buChar char="••"/>
          </a:pPr>
          <a:r>
            <a:rPr lang="en-US" sz="2800" b="0" i="0" u="none" kern="1200" dirty="0" smtClean="0"/>
            <a:t>Ex: Digital Commons, </a:t>
          </a:r>
          <a:r>
            <a:rPr lang="en-US" sz="2800" b="0" i="0" u="none" kern="1200" dirty="0" err="1" smtClean="0"/>
            <a:t>DSpace</a:t>
          </a:r>
          <a:r>
            <a:rPr lang="en-US" sz="2800" b="0" i="0" u="none" kern="1200" dirty="0" smtClean="0"/>
            <a:t>, </a:t>
          </a:r>
          <a:r>
            <a:rPr lang="en-US" sz="2800" b="0" i="0" u="none" kern="1200" dirty="0" err="1" smtClean="0"/>
            <a:t>arXiv</a:t>
          </a:r>
          <a:r>
            <a:rPr lang="en-US" sz="2800" b="0" i="0" u="none" kern="1200" dirty="0" smtClean="0"/>
            <a:t>, PubMed Central</a:t>
          </a:r>
          <a:endParaRPr lang="en-US" sz="2800" b="0" i="0" u="none" kern="1200" dirty="0"/>
        </a:p>
      </dsp:txBody>
      <dsp:txXfrm>
        <a:off x="701199" y="980788"/>
        <a:ext cx="3226947" cy="3922776"/>
      </dsp:txXfrm>
    </dsp:sp>
    <dsp:sp modelId="{2B4585B4-F1E7-4D09-8A01-099D535880D0}">
      <dsp:nvSpPr>
        <dsp:cNvPr id="0" name=""/>
        <dsp:cNvSpPr/>
      </dsp:nvSpPr>
      <dsp:spPr>
        <a:xfrm>
          <a:off x="53355" y="125635"/>
          <a:ext cx="1295686" cy="1295686"/>
        </a:xfrm>
        <a:prstGeom prst="rect">
          <a:avLst/>
        </a:prstGeom>
        <a:blipFill rotWithShape="1">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5F46E-3D00-49EB-9DF3-8A5315DC4B11}">
      <dsp:nvSpPr>
        <dsp:cNvPr id="0" name=""/>
        <dsp:cNvSpPr/>
      </dsp:nvSpPr>
      <dsp:spPr>
        <a:xfrm rot="16200000">
          <a:off x="3121185" y="2618254"/>
          <a:ext cx="3922776" cy="64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1362" bIns="0" numCol="1" spcCol="1270" anchor="t" anchorCtr="0">
          <a:noAutofit/>
        </a:bodyPr>
        <a:lstStyle/>
        <a:p>
          <a:pPr lvl="0" algn="r" defTabSz="2000250">
            <a:lnSpc>
              <a:spcPct val="90000"/>
            </a:lnSpc>
            <a:spcBef>
              <a:spcPct val="0"/>
            </a:spcBef>
            <a:spcAft>
              <a:spcPct val="35000"/>
            </a:spcAft>
          </a:pPr>
          <a:r>
            <a:rPr lang="en-US" sz="4500" kern="1200" dirty="0" smtClean="0">
              <a:solidFill>
                <a:srgbClr val="FFC000"/>
              </a:solidFill>
            </a:rPr>
            <a:t>Journals</a:t>
          </a:r>
          <a:endParaRPr lang="en-US" sz="4500" kern="1200" dirty="0">
            <a:solidFill>
              <a:srgbClr val="FFC000"/>
            </a:solidFill>
          </a:endParaRPr>
        </a:p>
      </dsp:txBody>
      <dsp:txXfrm>
        <a:off x="3121185" y="2618254"/>
        <a:ext cx="3922776" cy="647843"/>
      </dsp:txXfrm>
    </dsp:sp>
    <dsp:sp modelId="{22E80C09-9A9C-406C-A4E3-99CDB7B28E8B}">
      <dsp:nvSpPr>
        <dsp:cNvPr id="0" name=""/>
        <dsp:cNvSpPr/>
      </dsp:nvSpPr>
      <dsp:spPr>
        <a:xfrm>
          <a:off x="5406495" y="980788"/>
          <a:ext cx="3226947" cy="392277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571362" rIns="256032" bIns="256032" numCol="1" spcCol="1270" anchor="t" anchorCtr="0">
          <a:noAutofit/>
        </a:bodyPr>
        <a:lstStyle/>
        <a:p>
          <a:pPr marL="285750" lvl="1" indent="-285750" algn="l" defTabSz="1244600" rtl="0">
            <a:lnSpc>
              <a:spcPct val="90000"/>
            </a:lnSpc>
            <a:spcBef>
              <a:spcPct val="0"/>
            </a:spcBef>
            <a:spcAft>
              <a:spcPct val="15000"/>
            </a:spcAft>
            <a:buChar char="••"/>
          </a:pPr>
          <a:r>
            <a:rPr lang="en-US" sz="2800" b="0" i="0" u="none" kern="1200" dirty="0" smtClean="0"/>
            <a:t>Author sometimes pays</a:t>
          </a:r>
          <a:br>
            <a:rPr lang="en-US" sz="2800" b="0" i="0" u="none" kern="1200" dirty="0" smtClean="0"/>
          </a:br>
          <a:endParaRPr lang="en-US" sz="2800" kern="1200" dirty="0"/>
        </a:p>
        <a:p>
          <a:pPr marL="285750" lvl="1" indent="-285750" algn="l" defTabSz="1244600" rtl="0">
            <a:lnSpc>
              <a:spcPct val="90000"/>
            </a:lnSpc>
            <a:spcBef>
              <a:spcPct val="0"/>
            </a:spcBef>
            <a:spcAft>
              <a:spcPct val="15000"/>
            </a:spcAft>
            <a:buChar char="••"/>
          </a:pPr>
          <a:r>
            <a:rPr lang="en-US" sz="2800" b="0" i="0" u="none" kern="1200" dirty="0" smtClean="0"/>
            <a:t>Journals may be completely open or hybrid</a:t>
          </a:r>
          <a:endParaRPr lang="en-US" sz="2800" kern="1200" dirty="0"/>
        </a:p>
      </dsp:txBody>
      <dsp:txXfrm>
        <a:off x="5406495" y="980788"/>
        <a:ext cx="3226947" cy="3922776"/>
      </dsp:txXfrm>
    </dsp:sp>
    <dsp:sp modelId="{8DA626CD-65F7-4383-B39F-A1E9E555F5E0}">
      <dsp:nvSpPr>
        <dsp:cNvPr id="0" name=""/>
        <dsp:cNvSpPr/>
      </dsp:nvSpPr>
      <dsp:spPr>
        <a:xfrm>
          <a:off x="4758652" y="125635"/>
          <a:ext cx="1295686" cy="1295686"/>
        </a:xfrm>
        <a:prstGeom prst="rect">
          <a:avLst/>
        </a:prstGeom>
        <a:blipFill rotWithShape="1">
          <a:blip xmlns:r="http://schemas.openxmlformats.org/officeDocument/2006/relationships" r:embed="rId2"/>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50836-A38A-4B98-B46F-0310E401C866}">
      <dsp:nvSpPr>
        <dsp:cNvPr id="0" name=""/>
        <dsp:cNvSpPr/>
      </dsp:nvSpPr>
      <dsp:spPr>
        <a:xfrm>
          <a:off x="180022" y="192722"/>
          <a:ext cx="4440555" cy="444055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Conventional</a:t>
          </a:r>
          <a:endParaRPr lang="en-US" sz="3400" kern="1200" dirty="0"/>
        </a:p>
      </dsp:txBody>
      <dsp:txXfrm>
        <a:off x="800099" y="716359"/>
        <a:ext cx="2560320" cy="3393281"/>
      </dsp:txXfrm>
    </dsp:sp>
    <dsp:sp modelId="{3C2D4DBF-E054-4F95-B5F0-F243D42C284B}">
      <dsp:nvSpPr>
        <dsp:cNvPr id="0" name=""/>
        <dsp:cNvSpPr/>
      </dsp:nvSpPr>
      <dsp:spPr>
        <a:xfrm>
          <a:off x="3380422" y="192722"/>
          <a:ext cx="4440555" cy="4440554"/>
        </a:xfrm>
        <a:prstGeom prst="ellipse">
          <a:avLst/>
        </a:prstGeom>
        <a:solidFill>
          <a:schemeClr val="accent5">
            <a:alpha val="50000"/>
            <a:hueOff val="-32897"/>
            <a:satOff val="42445"/>
            <a:lumOff val="-78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Open Access</a:t>
          </a:r>
          <a:endParaRPr lang="en-US" sz="3400" kern="1200" dirty="0"/>
        </a:p>
      </dsp:txBody>
      <dsp:txXfrm>
        <a:off x="4640580" y="716359"/>
        <a:ext cx="2560320" cy="339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7B670-47BD-48BB-91E6-04FC6B1E25D2}">
      <dsp:nvSpPr>
        <dsp:cNvPr id="0" name=""/>
        <dsp:cNvSpPr/>
      </dsp:nvSpPr>
      <dsp:spPr>
        <a:xfrm>
          <a:off x="2473469" y="619831"/>
          <a:ext cx="1642244" cy="16422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D724-41CF-41A5-B1D7-624C02B0DDA3}">
      <dsp:nvSpPr>
        <dsp:cNvPr id="0" name=""/>
        <dsp:cNvSpPr/>
      </dsp:nvSpPr>
      <dsp:spPr>
        <a:xfrm>
          <a:off x="2528186" y="674581"/>
          <a:ext cx="1532445" cy="1532720"/>
        </a:xfrm>
        <a:prstGeom prst="ellips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63%</a:t>
          </a:r>
          <a:r>
            <a:rPr lang="en-US" sz="1600" kern="1200" smtClean="0"/>
            <a:t> </a:t>
          </a:r>
          <a:r>
            <a:rPr lang="en-US" sz="1500" kern="1200" smtClean="0"/>
            <a:t>are open in The Cupola</a:t>
          </a:r>
          <a:endParaRPr lang="en-US" sz="1500" kern="1200" dirty="0"/>
        </a:p>
      </dsp:txBody>
      <dsp:txXfrm>
        <a:off x="2747420" y="893582"/>
        <a:ext cx="1094708" cy="1094717"/>
      </dsp:txXfrm>
    </dsp:sp>
    <dsp:sp modelId="{A7E8C955-52C2-4333-A29B-52585F48894B}">
      <dsp:nvSpPr>
        <dsp:cNvPr id="0" name=""/>
        <dsp:cNvSpPr/>
      </dsp:nvSpPr>
      <dsp:spPr>
        <a:xfrm rot="2700000">
          <a:off x="776663" y="619648"/>
          <a:ext cx="1642298" cy="1642298"/>
        </a:xfrm>
        <a:prstGeom prst="teardrop">
          <a:avLst>
            <a:gd name="adj" fmla="val 1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96169-898A-4A5E-9422-A7480C7C92BD}">
      <dsp:nvSpPr>
        <dsp:cNvPr id="0" name=""/>
        <dsp:cNvSpPr/>
      </dsp:nvSpPr>
      <dsp:spPr>
        <a:xfrm>
          <a:off x="831589" y="674581"/>
          <a:ext cx="1532445" cy="1532720"/>
        </a:xfrm>
        <a:prstGeom prst="ellips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Gettysburg faculty published </a:t>
          </a:r>
          <a:r>
            <a:rPr lang="en-US" sz="1600" b="1" kern="1200" dirty="0" smtClean="0"/>
            <a:t>143</a:t>
          </a:r>
          <a:r>
            <a:rPr lang="en-US" sz="1200" kern="1200" dirty="0" smtClean="0"/>
            <a:t> items in 2014</a:t>
          </a:r>
          <a:endParaRPr lang="en-US" sz="1200" kern="1200" dirty="0"/>
        </a:p>
      </dsp:txBody>
      <dsp:txXfrm>
        <a:off x="1050458" y="893582"/>
        <a:ext cx="1094708" cy="1094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7B670-47BD-48BB-91E6-04FC6B1E25D2}">
      <dsp:nvSpPr>
        <dsp:cNvPr id="0" name=""/>
        <dsp:cNvSpPr/>
      </dsp:nvSpPr>
      <dsp:spPr>
        <a:xfrm>
          <a:off x="2631704" y="607135"/>
          <a:ext cx="1608608" cy="160858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D724-41CF-41A5-B1D7-624C02B0DDA3}">
      <dsp:nvSpPr>
        <dsp:cNvPr id="0" name=""/>
        <dsp:cNvSpPr/>
      </dsp:nvSpPr>
      <dsp:spPr>
        <a:xfrm>
          <a:off x="2685301" y="660764"/>
          <a:ext cx="1501058" cy="1501327"/>
        </a:xfrm>
        <a:prstGeom prst="ellips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53%</a:t>
          </a:r>
          <a:r>
            <a:rPr lang="en-US" sz="1600" kern="1200" smtClean="0"/>
            <a:t> </a:t>
          </a:r>
          <a:r>
            <a:rPr lang="en-US" sz="1500" kern="1200" smtClean="0"/>
            <a:t>are open in The Cupola</a:t>
          </a:r>
          <a:endParaRPr lang="en-US" sz="1500" kern="1200" dirty="0"/>
        </a:p>
      </dsp:txBody>
      <dsp:txXfrm>
        <a:off x="2900044" y="875280"/>
        <a:ext cx="1072286" cy="1072296"/>
      </dsp:txXfrm>
    </dsp:sp>
    <dsp:sp modelId="{A7E8C955-52C2-4333-A29B-52585F48894B}">
      <dsp:nvSpPr>
        <dsp:cNvPr id="0" name=""/>
        <dsp:cNvSpPr/>
      </dsp:nvSpPr>
      <dsp:spPr>
        <a:xfrm rot="2700000">
          <a:off x="969651" y="606956"/>
          <a:ext cx="1608661" cy="1608661"/>
        </a:xfrm>
        <a:prstGeom prst="teardrop">
          <a:avLst>
            <a:gd name="adj" fmla="val 1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96169-898A-4A5E-9422-A7480C7C92BD}">
      <dsp:nvSpPr>
        <dsp:cNvPr id="0" name=""/>
        <dsp:cNvSpPr/>
      </dsp:nvSpPr>
      <dsp:spPr>
        <a:xfrm>
          <a:off x="1023453" y="660764"/>
          <a:ext cx="1501058" cy="1501327"/>
        </a:xfrm>
        <a:prstGeom prst="ellips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Gettysburg faculty published </a:t>
          </a:r>
          <a:r>
            <a:rPr lang="en-US" sz="1600" b="1" kern="1200" dirty="0" smtClean="0"/>
            <a:t>165</a:t>
          </a:r>
          <a:r>
            <a:rPr lang="en-US" sz="1200" kern="1200" dirty="0" smtClean="0"/>
            <a:t> items in 2013</a:t>
          </a:r>
          <a:endParaRPr lang="en-US" sz="1200" kern="1200" dirty="0"/>
        </a:p>
      </dsp:txBody>
      <dsp:txXfrm>
        <a:off x="1237839" y="875280"/>
        <a:ext cx="1072286" cy="1072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1E08-688C-43F3-813C-89149BD6F203}">
      <dsp:nvSpPr>
        <dsp:cNvPr id="0" name=""/>
        <dsp:cNvSpPr/>
      </dsp:nvSpPr>
      <dsp:spPr>
        <a:xfrm>
          <a:off x="571499" y="0"/>
          <a:ext cx="6477000" cy="49530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94A90-A3F8-4821-8351-1387928EDCBB}">
      <dsp:nvSpPr>
        <dsp:cNvPr id="0" name=""/>
        <dsp:cNvSpPr/>
      </dsp:nvSpPr>
      <dsp:spPr>
        <a:xfrm>
          <a:off x="8185" y="1485900"/>
          <a:ext cx="2452687" cy="1981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Preprint /</a:t>
          </a:r>
          <a:br>
            <a:rPr lang="en-US" sz="3200" kern="1200" dirty="0" smtClean="0"/>
          </a:br>
          <a:r>
            <a:rPr lang="en-US" sz="3200" kern="1200" dirty="0" smtClean="0"/>
            <a:t>Submitted Manuscript</a:t>
          </a:r>
          <a:endParaRPr lang="en-US" sz="3200" kern="1200" dirty="0"/>
        </a:p>
      </dsp:txBody>
      <dsp:txXfrm>
        <a:off x="104899" y="1582614"/>
        <a:ext cx="2259259" cy="1787772"/>
      </dsp:txXfrm>
    </dsp:sp>
    <dsp:sp modelId="{9C679BA3-1CBB-4F62-BF61-CDD147D5AE48}">
      <dsp:nvSpPr>
        <dsp:cNvPr id="0" name=""/>
        <dsp:cNvSpPr/>
      </dsp:nvSpPr>
      <dsp:spPr>
        <a:xfrm>
          <a:off x="2583656" y="1485900"/>
          <a:ext cx="2452687" cy="1981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Postprint</a:t>
          </a:r>
          <a:r>
            <a:rPr lang="en-US" sz="3200" kern="1200" dirty="0" smtClean="0"/>
            <a:t> / Accepted Manuscript</a:t>
          </a:r>
          <a:endParaRPr lang="en-US" sz="3200" kern="1200" dirty="0"/>
        </a:p>
      </dsp:txBody>
      <dsp:txXfrm>
        <a:off x="2680370" y="1582614"/>
        <a:ext cx="2259259" cy="1787772"/>
      </dsp:txXfrm>
    </dsp:sp>
    <dsp:sp modelId="{1FED479A-A02C-4282-AAEE-7ADBBF318EE7}">
      <dsp:nvSpPr>
        <dsp:cNvPr id="0" name=""/>
        <dsp:cNvSpPr/>
      </dsp:nvSpPr>
      <dsp:spPr>
        <a:xfrm>
          <a:off x="5159126" y="1485900"/>
          <a:ext cx="2452687" cy="19812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Final pdf / Publisher version</a:t>
          </a:r>
          <a:endParaRPr lang="en-US" sz="3200" kern="1200" dirty="0"/>
        </a:p>
      </dsp:txBody>
      <dsp:txXfrm>
        <a:off x="5255840" y="1582614"/>
        <a:ext cx="2259259" cy="1787772"/>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F53CCC9E-D5DB-4A87-B1D0-F1E79A872436}" type="datetimeFigureOut">
              <a:rPr lang="en-US"/>
              <a:pPr>
                <a:defRPr/>
              </a:pPr>
              <a:t>10/20/2015</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3E3D0FAB-CC27-4F6A-9E65-D867C092D86A}" type="slidenum">
              <a:rPr lang="en-US" altLang="en-US"/>
              <a:pPr>
                <a:defRPr/>
              </a:pPr>
              <a:t>‹#›</a:t>
            </a:fld>
            <a:endParaRPr lang="en-US" altLang="en-US"/>
          </a:p>
        </p:txBody>
      </p:sp>
    </p:spTree>
    <p:extLst>
      <p:ext uri="{BB962C8B-B14F-4D97-AF65-F5344CB8AC3E}">
        <p14:creationId xmlns:p14="http://schemas.microsoft.com/office/powerpoint/2010/main" val="3804402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Happy Open Access Week! Open access </a:t>
            </a:r>
            <a:r>
              <a:rPr lang="en-US" altLang="en-US" dirty="0" smtClean="0"/>
              <a:t>not really “news” anymore</a:t>
            </a:r>
            <a:r>
              <a:rPr lang="en-US" altLang="en-US" baseline="0" dirty="0" smtClean="0"/>
              <a:t>. We appear to have reached </a:t>
            </a:r>
            <a:r>
              <a:rPr lang="en-US" altLang="en-US" baseline="0" dirty="0" smtClean="0"/>
              <a:t>a tipping point in terms of how many scholars know what it is and how it benefits them. Certainly more funders and universities encourage or even require it. Many authors have moved beyond the “should I publish open access” question and on to the </a:t>
            </a:r>
            <a:r>
              <a:rPr lang="en-US" altLang="en-US" baseline="0" dirty="0" smtClean="0"/>
              <a:t>“how do I published open access” question or (a </a:t>
            </a:r>
            <a:r>
              <a:rPr lang="en-US" altLang="en-US" baseline="0" dirty="0" err="1" smtClean="0"/>
              <a:t>subquestion</a:t>
            </a:r>
            <a:r>
              <a:rPr lang="en-US" altLang="en-US" baseline="0" dirty="0" smtClean="0"/>
              <a:t>) “how </a:t>
            </a:r>
            <a:r>
              <a:rPr lang="en-US" altLang="en-US" baseline="0" dirty="0" smtClean="0"/>
              <a:t>can I afford to publish open </a:t>
            </a:r>
            <a:r>
              <a:rPr lang="en-US" altLang="en-US" baseline="0" dirty="0" smtClean="0"/>
              <a:t>access.” </a:t>
            </a:r>
            <a:r>
              <a:rPr lang="en-US" altLang="en-US" baseline="0" dirty="0" smtClean="0"/>
              <a:t>That will be the main topic for today.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3E3D0FAB-CC27-4F6A-9E65-D867C092D86A}" type="slidenum">
              <a:rPr lang="en-US" altLang="en-US" smtClean="0"/>
              <a:pPr>
                <a:defRPr/>
              </a:pPr>
              <a:t>1</a:t>
            </a:fld>
            <a:endParaRPr lang="en-US" altLang="en-US"/>
          </a:p>
        </p:txBody>
      </p:sp>
    </p:spTree>
    <p:extLst>
      <p:ext uri="{BB962C8B-B14F-4D97-AF65-F5344CB8AC3E}">
        <p14:creationId xmlns:p14="http://schemas.microsoft.com/office/powerpoint/2010/main" val="405580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Here is a sticky detail that vexes a lot of authors. Sometimes</a:t>
            </a:r>
            <a:r>
              <a:rPr lang="en-US" baseline="0" dirty="0" smtClean="0"/>
              <a:t> a publisher will permit self-archiving, but only of a certain version of the article. These are the 3 versions: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Preprint is the pre-refereed manuscript as initially submitted to the publisher. Note: the author is the copyright holder of this document, no matter what the publisher says. </a:t>
            </a:r>
          </a:p>
          <a:p>
            <a:pPr marL="171450" indent="-171450" eaLnBrk="1" fontAlgn="auto" hangingPunct="1">
              <a:spcBef>
                <a:spcPts val="0"/>
              </a:spcBef>
              <a:spcAft>
                <a:spcPts val="0"/>
              </a:spcAft>
              <a:buFont typeface="Arial" panose="020B0604020202020204" pitchFamily="34" charset="0"/>
              <a:buChar char="•"/>
              <a:defRPr/>
            </a:pPr>
            <a:r>
              <a:rPr lang="en-US" baseline="0" dirty="0" err="1" smtClean="0"/>
              <a:t>Postprint</a:t>
            </a:r>
            <a:r>
              <a:rPr lang="en-US" baseline="0" dirty="0" smtClean="0"/>
              <a:t> is the accepted version of the manuscript, after refereeing. It is not yet laid out in the journal’s final format. </a:t>
            </a:r>
          </a:p>
          <a:p>
            <a:pPr marL="171450" indent="-171450" eaLnBrk="1" fontAlgn="auto" hangingPunct="1">
              <a:spcBef>
                <a:spcPts val="0"/>
              </a:spcBef>
              <a:spcAft>
                <a:spcPts val="0"/>
              </a:spcAft>
              <a:buFont typeface="Arial" panose="020B0604020202020204" pitchFamily="34" charset="0"/>
              <a:buChar char="•"/>
              <a:defRPr/>
            </a:pPr>
            <a:r>
              <a:rPr lang="en-US" baseline="0" dirty="0" smtClean="0"/>
              <a:t>The final pdf or publisher’s pdf is the final and most desirable version of your article. It is formatted in the style of the journal, complete with running headers/footers and with the journal issue pagination. Your publisher may send you a courtesy copy of this. Sometimes it’s called a “reprint” (old term for when the publisher actually sent authors a box of hard copies to hand out to colleagues). </a:t>
            </a:r>
          </a:p>
          <a:p>
            <a:pPr marL="171450" indent="-171450" eaLnBrk="1" fontAlgn="auto" hangingPunct="1">
              <a:spcBef>
                <a:spcPts val="0"/>
              </a:spcBef>
              <a:spcAft>
                <a:spcPts val="0"/>
              </a:spcAft>
              <a:buFont typeface="Arial" panose="020B0604020202020204" pitchFamily="34" charset="0"/>
              <a:buChar char="•"/>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Naturally we would prefer to include the final version in The Cupola... But sometimes publishers only allow an earlier version to be self-archived. When this is the case, we defer to the author’s preference. Some are fine with earlier versions, some are not. Sometimes I think that a scholar’s discipline informs their preference, but sometimes I think it’s more personal preference. There are some disciplines that value the public sharing of early drafts and others that are more secretive about work in progress.</a:t>
            </a:r>
          </a:p>
          <a:p>
            <a:pPr marL="0" indent="0" eaLnBrk="1" fontAlgn="auto" hangingPunct="1">
              <a:spcBef>
                <a:spcPts val="0"/>
              </a:spcBef>
              <a:spcAft>
                <a:spcPts val="0"/>
              </a:spcAft>
              <a:buFont typeface="Arial" panose="020B0604020202020204" pitchFamily="34" charset="0"/>
              <a:buNone/>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My personal position is: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Something is better than nothing</a:t>
            </a:r>
          </a:p>
          <a:p>
            <a:pPr marL="171450" indent="-171450" eaLnBrk="1" fontAlgn="auto" hangingPunct="1">
              <a:spcBef>
                <a:spcPts val="0"/>
              </a:spcBef>
              <a:spcAft>
                <a:spcPts val="0"/>
              </a:spcAft>
              <a:buFont typeface="Arial" panose="020B0604020202020204" pitchFamily="34" charset="0"/>
              <a:buChar char="•"/>
              <a:defRPr/>
            </a:pPr>
            <a:r>
              <a:rPr lang="en-US" baseline="0" dirty="0" smtClean="0"/>
              <a:t>Increased discoverability of your work in any form will result in increased access to the work in final form</a:t>
            </a:r>
          </a:p>
          <a:p>
            <a:pPr marL="171450" indent="-171450" eaLnBrk="1" fontAlgn="auto" hangingPunct="1">
              <a:spcBef>
                <a:spcPts val="0"/>
              </a:spcBef>
              <a:spcAft>
                <a:spcPts val="0"/>
              </a:spcAft>
              <a:buFont typeface="Arial" panose="020B0604020202020204" pitchFamily="34" charset="0"/>
              <a:buChar char="•"/>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...but every author needs to consider this for her or himself.</a:t>
            </a:r>
          </a:p>
          <a:p>
            <a:pPr marL="0" indent="0" eaLnBrk="1" fontAlgn="auto" hangingPunct="1">
              <a:spcBef>
                <a:spcPts val="0"/>
              </a:spcBef>
              <a:spcAft>
                <a:spcPts val="0"/>
              </a:spcAft>
              <a:buFont typeface="Arial" panose="020B0604020202020204" pitchFamily="34" charset="0"/>
              <a:buNone/>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There’s another facet to self-archiving that I should mention. I’ve talked about what is legal and what a scholar prefers. But those two things don’t always sit well together. I mentioned that sometimes the publisher allows a preprint or </a:t>
            </a:r>
            <a:r>
              <a:rPr lang="en-US" baseline="0" dirty="0" err="1" smtClean="0"/>
              <a:t>postprint</a:t>
            </a:r>
            <a:r>
              <a:rPr lang="en-US" baseline="0" dirty="0" smtClean="0"/>
              <a:t> to be self-archived, but the author doesn’t want that version to be public. What about the inverse situation? What if you want to share the final version but your contract doesn’t let you? There are scholars who ignore the rights of the copyright holder and do whatever they want with the work. It is technologically simple to self-archive the publisher’s pdf, even if it violates the contract the author signed. There are a lot of publications illegally posted on the internet! If you self-archive in The Cupola, we will make sure everything we post is legal and we won’t post what isn’t (that’s why we don’t have 100% open faculty publications). If you’re self-archiving outside The Cupola, you assume the responsibility of copyright compliance.</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10</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Here’s a visual representation of how opening</a:t>
            </a:r>
            <a:r>
              <a:rPr lang="en-US" baseline="0" dirty="0" smtClean="0"/>
              <a:t> a work impacts access - everywhere. </a:t>
            </a:r>
          </a:p>
          <a:p>
            <a:pPr eaLnBrk="1" fontAlgn="auto" hangingPunct="1">
              <a:spcBef>
                <a:spcPts val="0"/>
              </a:spcBef>
              <a:spcAft>
                <a:spcPts val="0"/>
              </a:spcAft>
              <a:defRPr/>
            </a:pPr>
            <a:endParaRPr lang="en-US" baseline="0" dirty="0" smtClean="0"/>
          </a:p>
          <a:p>
            <a:r>
              <a:rPr lang="en-US" dirty="0" smtClean="0"/>
              <a:t>2007 – published in Journal of Exercise Physiology </a:t>
            </a:r>
          </a:p>
          <a:p>
            <a:r>
              <a:rPr lang="en-US" dirty="0" smtClean="0"/>
              <a:t>7/24/13 – added to The Cupola</a:t>
            </a:r>
          </a:p>
          <a:p>
            <a:r>
              <a:rPr lang="en-US" dirty="0" smtClean="0"/>
              <a:t>As of 10/19/15:</a:t>
            </a:r>
          </a:p>
          <a:p>
            <a:pPr lvl="1"/>
            <a:r>
              <a:rPr lang="en-US" dirty="0" smtClean="0"/>
              <a:t>3,369 downloads (just in The Cupola)</a:t>
            </a:r>
          </a:p>
          <a:p>
            <a:pPr lvl="1"/>
            <a:r>
              <a:rPr lang="en-US" dirty="0" smtClean="0"/>
              <a:t>82 countries</a:t>
            </a:r>
          </a:p>
          <a:p>
            <a:pPr lvl="1"/>
            <a:r>
              <a:rPr lang="en-US" dirty="0" smtClean="0"/>
              <a:t>Most referrals from Google (in various countries)</a:t>
            </a:r>
          </a:p>
          <a:p>
            <a:pPr lvl="0"/>
            <a:r>
              <a:rPr lang="en-US" dirty="0" smtClean="0"/>
              <a:t>Not</a:t>
            </a:r>
            <a:r>
              <a:rPr lang="en-US" baseline="0" dirty="0" smtClean="0"/>
              <a:t> sure how many downloads it had from publisher site.</a:t>
            </a:r>
          </a:p>
          <a:p>
            <a:pPr lvl="0"/>
            <a:endParaRPr lang="en-US" baseline="0" dirty="0" smtClean="0"/>
          </a:p>
          <a:p>
            <a:pPr lvl="0"/>
            <a:r>
              <a:rPr lang="en-US" baseline="0" dirty="0" smtClean="0"/>
              <a:t>This slide highlights how many readers come from outside the U.S. (Less than 1/3 of all downloads are from the US.) Lack of access is a global challenge! This is a little outside the scope of today’s talk, but it’s easy for us to forget from within our bubble of information privilege. Many potential readers simply do not have access to the subscription literature, even if they are working in academia, and even if they are in the U.S.</a:t>
            </a:r>
            <a:endParaRPr lang="en-US" dirty="0" smtClean="0"/>
          </a:p>
          <a:p>
            <a:pPr eaLnBrk="1" fontAlgn="auto" hangingPunct="1">
              <a:spcBef>
                <a:spcPts val="0"/>
              </a:spcBef>
              <a:spcAft>
                <a:spcPts val="0"/>
              </a:spcAft>
              <a:defRPr/>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100" dirty="0" smtClean="0"/>
              <a:t>I want to end on a positive</a:t>
            </a:r>
            <a:r>
              <a:rPr lang="en-US" sz="1100" baseline="0" dirty="0" smtClean="0"/>
              <a:t> note. There are lots of ways to reap the benefits of open access without paying for it directly. Of course, someone has to pay for it... But if you can find a good OA outlet for your research that is linked to a support model that doesn’t lean on the author’s wallet, you can publish open. </a:t>
            </a:r>
          </a:p>
          <a:p>
            <a:pPr eaLnBrk="1" fontAlgn="auto" hangingPunct="1">
              <a:spcBef>
                <a:spcPts val="0"/>
              </a:spcBef>
              <a:spcAft>
                <a:spcPts val="0"/>
              </a:spcAft>
              <a:defRPr/>
            </a:pPr>
            <a:endParaRPr lang="en-US" sz="1100" baseline="0" dirty="0" smtClean="0"/>
          </a:p>
          <a:p>
            <a:pPr eaLnBrk="1" fontAlgn="auto" hangingPunct="1">
              <a:spcBef>
                <a:spcPts val="0"/>
              </a:spcBef>
              <a:spcAft>
                <a:spcPts val="0"/>
              </a:spcAft>
              <a:defRPr/>
            </a:pPr>
            <a:r>
              <a:rPr lang="en-US" sz="1100" baseline="0" dirty="0" smtClean="0"/>
              <a:t>I was debating whether to use the phrase “sustainable excellence” today or not. It’s a given that we aren’t going to find new funding for initiatives like this without reallocating from currently funded projects. I think it’s unlikely that Gettysburg will establish an OA publishing fund to pay author fees. That said, </a:t>
            </a:r>
            <a:r>
              <a:rPr lang="en-US" sz="1100" baseline="0" dirty="0" err="1" smtClean="0"/>
              <a:t>Musselman</a:t>
            </a:r>
            <a:r>
              <a:rPr lang="en-US" sz="1100" baseline="0" dirty="0" smtClean="0"/>
              <a:t> Library is committed to helping support the transition to a more open system of scholarly communication to the best of our ability. The cornerstone of that support is our investment in the college’s institutional repository. We pay an annual subscription for the platform, but we can host as many items on it as we want. The cost per item is far less than paying APCs for every faculty publication... And we also have the capability to share student research and other college materials. </a:t>
            </a:r>
          </a:p>
          <a:p>
            <a:pPr eaLnBrk="1" fontAlgn="auto" hangingPunct="1">
              <a:spcBef>
                <a:spcPts val="0"/>
              </a:spcBef>
              <a:spcAft>
                <a:spcPts val="0"/>
              </a:spcAft>
              <a:defRPr/>
            </a:pPr>
            <a:endParaRPr lang="en-US" sz="1100" baseline="0" dirty="0" smtClean="0"/>
          </a:p>
          <a:p>
            <a:pPr eaLnBrk="1" fontAlgn="auto" hangingPunct="1">
              <a:spcBef>
                <a:spcPts val="0"/>
              </a:spcBef>
              <a:spcAft>
                <a:spcPts val="0"/>
              </a:spcAft>
              <a:defRPr/>
            </a:pPr>
            <a:r>
              <a:rPr lang="en-US" sz="1100" baseline="0" dirty="0" smtClean="0"/>
              <a:t>Bottom line: we want to help you publish open. We don’t want to direct any more Gettysburg money to commercial publishers who are already making double digit profits on free academic labor. We can serve the interests of our authors and researchers in other ways.</a:t>
            </a:r>
          </a:p>
          <a:p>
            <a:pPr eaLnBrk="1" fontAlgn="auto" hangingPunct="1">
              <a:spcBef>
                <a:spcPts val="0"/>
              </a:spcBef>
              <a:spcAft>
                <a:spcPts val="0"/>
              </a:spcAft>
              <a:defRPr/>
            </a:pPr>
            <a:endParaRPr lang="en-US" sz="1100" baseline="0" dirty="0" smtClean="0"/>
          </a:p>
          <a:p>
            <a:pPr eaLnBrk="1" fontAlgn="auto" hangingPunct="1">
              <a:spcBef>
                <a:spcPts val="0"/>
              </a:spcBef>
              <a:spcAft>
                <a:spcPts val="0"/>
              </a:spcAft>
              <a:defRPr/>
            </a:pPr>
            <a:r>
              <a:rPr lang="en-US" sz="1100" baseline="0" dirty="0" smtClean="0"/>
              <a:t>(Elsevier made a 37% profit in 2012... Big pharma only hit 16% </a:t>
            </a:r>
            <a:r>
              <a:rPr lang="en-US" sz="1100" baseline="0" dirty="0" smtClean="0"/>
              <a:t>and </a:t>
            </a:r>
            <a:r>
              <a:rPr lang="en-US" sz="1100" baseline="0" dirty="0" smtClean="0"/>
              <a:t>the oil industry was at 6.5%.  - M.P. Eve </a:t>
            </a:r>
            <a:r>
              <a:rPr lang="en-US" sz="1100" i="1" baseline="0" dirty="0" smtClean="0"/>
              <a:t>Open Access and the Humanities</a:t>
            </a:r>
            <a:r>
              <a:rPr lang="en-US" sz="1100" baseline="0" dirty="0" smtClean="0"/>
              <a:t>)</a:t>
            </a:r>
            <a:endParaRPr lang="en-US" sz="1100"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12</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McKiernan, E.C.</a:t>
            </a:r>
            <a:r>
              <a:rPr lang="en-US" altLang="en-US" baseline="0" dirty="0" smtClean="0"/>
              <a:t> (2014). Being open as an early-career researcher [PowerPoint slides]. Retrieved from http://figshare.com/articles/Being_Open_As_An_Early_Career_Reseacher_OpenCon_2014/1243319 </a:t>
            </a: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35BE848-53F0-4918-823F-3E5B9EC16E6A}" type="slidenum">
              <a:rPr lang="en-US" altLang="en-US">
                <a:latin typeface="Arial" charset="0"/>
              </a:rPr>
              <a:pPr>
                <a:spcBef>
                  <a:spcPct val="0"/>
                </a:spcBef>
              </a:pPr>
              <a:t>13</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just to get up to speed and make sure we’re all together, I’ll quickly review</a:t>
            </a:r>
            <a:r>
              <a:rPr lang="en-US" baseline="0" dirty="0" smtClean="0"/>
              <a:t> the benefits of open access.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Discoverability and Visibility. Open publications are findable on the free web. Many open access platforms have been optimized for search engine discovery. Potential readers never hit a paywall when the work is open.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Citation impact. Many studies have measured that open works are cited more frequently than closed works. The “citation advantage” varies by discipline but it is always an advantage.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Author rights. Authors increasingly want to maintain some degree of control over their work. Thinking about which aspects of copyright you’d like to retain is important, and publishing openly can help you manage the rights you’d like to keep and exercise.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Funder criteria. Many granting agencies now require the open sharing of research results and even research data. They pay for the research to happen and don’t want to pay again to read it. Publishing in an OA journal or self-archiving in a repository like The Cupola can help meet your funder’s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NIH took the lead on this back in 2009.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2013, the White House Office of Science and Technology Policy issued a memo directing “f</a:t>
            </a:r>
            <a:r>
              <a:rPr lang="en-US" sz="1200" b="0" i="0" kern="1200" dirty="0" smtClean="0">
                <a:solidFill>
                  <a:schemeClr val="tx1"/>
                </a:solidFill>
                <a:effectLst/>
                <a:latin typeface="+mn-lt"/>
                <a:ea typeface="+mn-ea"/>
                <a:cs typeface="+mn-cs"/>
              </a:rPr>
              <a:t>ederal agencies with more than $100M in R&amp;D expenditures to develop plans to make the published results of federally funded research freely available to the public within one year of publication and requiring researchers to better account for and manage the digital data resulting from federally funded scientific research.” https://www.whitehouse.gov/administration/eop/ostp/library/publicaccesspolicy   Agencies had 6 months to produce a draft plan for compliance. Those plans have been trickling out in final form over the past year or so</a:t>
            </a:r>
            <a:r>
              <a:rPr lang="en-US" sz="1200" b="0" i="0" kern="1200" baseline="0" dirty="0" smtClean="0">
                <a:solidFill>
                  <a:schemeClr val="tx1"/>
                </a:solidFill>
                <a:effectLst/>
                <a:latin typeface="+mn-lt"/>
                <a:ea typeface="+mn-ea"/>
                <a:cs typeface="+mn-cs"/>
              </a:rPr>
              <a:t> (see http://sparc.arl.org/advocacy/national/directive for a list of agencies covered and links to their public access plans)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Private funders like the Gates Foundation and HHMI are also embracing open access as a way to increase impact.</a:t>
            </a:r>
            <a:endParaRPr lang="en-US" dirty="0" smtClean="0"/>
          </a:p>
          <a:p>
            <a:pPr eaLnBrk="1" fontAlgn="auto" hangingPunct="1">
              <a:spcBef>
                <a:spcPts val="0"/>
              </a:spcBef>
              <a:spcAft>
                <a:spcPts val="0"/>
              </a:spcAft>
              <a:defRPr/>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2</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From here on out, I’ll speak with the assumption that we generally value “open” over</a:t>
            </a:r>
            <a:r>
              <a:rPr lang="en-US" baseline="0" dirty="0" smtClean="0"/>
              <a:t> “closed</a:t>
            </a:r>
            <a:r>
              <a:rPr lang="en-US" dirty="0" smtClean="0"/>
              <a:t>,” all other things being equal. What do you need to know to increase your openness?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Here</a:t>
            </a:r>
            <a:r>
              <a:rPr lang="en-US" baseline="0" dirty="0" smtClean="0"/>
              <a:t> is the basic landscape of open publishing: green and gold</a:t>
            </a:r>
          </a:p>
          <a:p>
            <a:pPr eaLnBrk="1" fontAlgn="auto" hangingPunct="1">
              <a:spcBef>
                <a:spcPts val="0"/>
              </a:spcBef>
              <a:spcAft>
                <a:spcPts val="0"/>
              </a:spcAf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 = repositories. Repositories can be institutional (like The Cupola) – or subject-based (like </a:t>
            </a:r>
            <a:r>
              <a:rPr lang="en-US" baseline="0" dirty="0" err="1" smtClean="0"/>
              <a:t>arXiv</a:t>
            </a:r>
            <a:r>
              <a:rPr lang="en-US" baseline="0" dirty="0" smtClean="0"/>
              <a:t>, Social Sciences Research Network, MLA Commons, etc.)</a:t>
            </a:r>
            <a:endParaRPr lang="en-US" dirty="0" smtClean="0"/>
          </a:p>
          <a:p>
            <a:pPr eaLnBrk="1" fontAlgn="auto" hangingPunct="1">
              <a:spcBef>
                <a:spcPts val="0"/>
              </a:spcBef>
              <a:spcAft>
                <a:spcPts val="0"/>
              </a:spcAft>
              <a:defRPr/>
            </a:pPr>
            <a:r>
              <a:rPr lang="en-US" baseline="0" dirty="0" smtClean="0"/>
              <a:t>Gold = journals. </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3F80A2-2DE0-4327-B5F9-E28CC432B2F9}"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100" dirty="0" smtClean="0"/>
              <a:t>The journal landscape can be a little </a:t>
            </a:r>
            <a:r>
              <a:rPr lang="en-US" sz="1100" dirty="0" smtClean="0"/>
              <a:t>complicated so </a:t>
            </a:r>
            <a:r>
              <a:rPr lang="en-US" sz="1100" dirty="0" smtClean="0"/>
              <a:t>let’s look at it more closely. There</a:t>
            </a:r>
            <a:r>
              <a:rPr lang="en-US" sz="1100" baseline="0" dirty="0" smtClean="0"/>
              <a:t> are two main categories: conventional journals and open access journals.</a:t>
            </a:r>
            <a:endParaRPr lang="en-US" sz="1100" dirty="0" smtClean="0"/>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sz="1100" dirty="0" smtClean="0"/>
              <a:t>Conventional journals:</a:t>
            </a:r>
          </a:p>
          <a:p>
            <a:pPr marL="171450" indent="-171450" eaLnBrk="1" fontAlgn="auto" hangingPunct="1">
              <a:spcBef>
                <a:spcPts val="0"/>
              </a:spcBef>
              <a:spcAft>
                <a:spcPts val="0"/>
              </a:spcAft>
              <a:buFont typeface="Arial" panose="020B0604020202020204" pitchFamily="34" charset="0"/>
              <a:buChar char="•"/>
              <a:defRPr/>
            </a:pPr>
            <a:r>
              <a:rPr lang="en-US" sz="1100" dirty="0" smtClean="0"/>
              <a:t>Free to submit (or perhaps they have page charges or color figure</a:t>
            </a:r>
            <a:r>
              <a:rPr lang="en-US" sz="1100" baseline="0" dirty="0" smtClean="0"/>
              <a:t> charges)</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Pay to read</a:t>
            </a:r>
          </a:p>
          <a:p>
            <a:pPr marL="171450" indent="-171450" eaLnBrk="1" fontAlgn="auto" hangingPunct="1">
              <a:spcBef>
                <a:spcPts val="0"/>
              </a:spcBef>
              <a:spcAft>
                <a:spcPts val="0"/>
              </a:spcAft>
              <a:buFont typeface="Arial" panose="020B0604020202020204" pitchFamily="34" charset="0"/>
              <a:buChar char="•"/>
              <a:defRPr/>
            </a:pPr>
            <a:endParaRPr lang="en-US" sz="1100" baseline="0" dirty="0" smtClean="0"/>
          </a:p>
          <a:p>
            <a:pPr marL="0" indent="0" eaLnBrk="1" fontAlgn="auto" hangingPunct="1">
              <a:spcBef>
                <a:spcPts val="0"/>
              </a:spcBef>
              <a:spcAft>
                <a:spcPts val="0"/>
              </a:spcAft>
              <a:buFont typeface="Arial" panose="020B0604020202020204" pitchFamily="34" charset="0"/>
              <a:buNone/>
              <a:defRPr/>
            </a:pPr>
            <a:r>
              <a:rPr lang="en-US" sz="1100" baseline="0" dirty="0" smtClean="0"/>
              <a:t>Open Access journals:</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Free OR pay to submit</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Free to read</a:t>
            </a:r>
          </a:p>
          <a:p>
            <a:pPr marL="171450" indent="-171450" eaLnBrk="1" fontAlgn="auto" hangingPunct="1">
              <a:spcBef>
                <a:spcPts val="0"/>
              </a:spcBef>
              <a:spcAft>
                <a:spcPts val="0"/>
              </a:spcAft>
              <a:buFont typeface="Arial" panose="020B0604020202020204" pitchFamily="34" charset="0"/>
              <a:buChar char="•"/>
              <a:defRPr/>
            </a:pPr>
            <a:endParaRPr lang="en-US" sz="1100" baseline="0" dirty="0" smtClean="0"/>
          </a:p>
          <a:p>
            <a:pPr marL="0" indent="0" eaLnBrk="1" fontAlgn="auto" hangingPunct="1">
              <a:spcBef>
                <a:spcPts val="0"/>
              </a:spcBef>
              <a:spcAft>
                <a:spcPts val="0"/>
              </a:spcAft>
              <a:buFont typeface="Arial" panose="020B0604020202020204" pitchFamily="34" charset="0"/>
              <a:buNone/>
              <a:defRPr/>
            </a:pPr>
            <a:r>
              <a:rPr lang="en-US" sz="1100" baseline="0" dirty="0" smtClean="0"/>
              <a:t>Hybrid </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Pay to liberate a single article</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Journal is mostly pay to read, with selected free articles (and sometimes publishers sell the free ones!)</a:t>
            </a:r>
          </a:p>
          <a:p>
            <a:pPr marL="171450" indent="-171450" eaLnBrk="1" fontAlgn="auto" hangingPunct="1">
              <a:spcBef>
                <a:spcPts val="0"/>
              </a:spcBef>
              <a:spcAft>
                <a:spcPts val="0"/>
              </a:spcAft>
              <a:buFont typeface="Arial" panose="020B0604020202020204" pitchFamily="34" charset="0"/>
              <a:buChar char="•"/>
              <a:defRPr/>
            </a:pPr>
            <a:r>
              <a:rPr lang="en-US" sz="1100" baseline="0" dirty="0" smtClean="0"/>
              <a:t>This is the category many faculty authors are most aware of, because of direct emails from publishers. This is also my least favorite option. Some people call it “fool’s gold.” I really don’t support spending College funds on this option.</a:t>
            </a:r>
          </a:p>
          <a:p>
            <a:pPr marL="171450" indent="-171450" eaLnBrk="1" fontAlgn="auto" hangingPunct="1">
              <a:spcBef>
                <a:spcPts val="0"/>
              </a:spcBef>
              <a:spcAft>
                <a:spcPts val="0"/>
              </a:spcAft>
              <a:buFont typeface="Arial" panose="020B0604020202020204" pitchFamily="34" charset="0"/>
              <a:buChar char="•"/>
              <a:defRPr/>
            </a:pPr>
            <a:endParaRPr lang="en-US" sz="1100" baseline="0" dirty="0" smtClean="0"/>
          </a:p>
          <a:p>
            <a:pPr marL="0" indent="0" eaLnBrk="1" fontAlgn="auto" hangingPunct="1">
              <a:spcBef>
                <a:spcPts val="0"/>
              </a:spcBef>
              <a:spcAft>
                <a:spcPts val="0"/>
              </a:spcAft>
              <a:buFont typeface="Arial" panose="020B0604020202020204" pitchFamily="34" charset="0"/>
              <a:buNone/>
              <a:defRPr/>
            </a:pPr>
            <a:r>
              <a:rPr lang="en-US" sz="1100" baseline="0" dirty="0" smtClean="0"/>
              <a:t>So let’s assume that you’re looking for an open publishing outlet and you don’t have access to funds. (Though if you’re grant-funded, think about asking for support to publish open up front next time... Some authors also use startup funds to publish open)  What are your options? I have some tips...</a:t>
            </a:r>
            <a:endParaRPr lang="en-US" sz="1100"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4</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is big news to many scholars: many OA journals DO</a:t>
            </a:r>
            <a:r>
              <a:rPr lang="en-US" baseline="0" dirty="0" smtClean="0"/>
              <a:t> NOT HAVE an APC! They are still peer-reviewed and high quality; their financial support model is just not based on subscriptions and shareholder profits.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Open Library of Humanities</a:t>
            </a:r>
          </a:p>
          <a:p>
            <a:pPr marL="171450" indent="-171450" eaLnBrk="1" fontAlgn="auto" hangingPunct="1">
              <a:spcBef>
                <a:spcPts val="0"/>
              </a:spcBef>
              <a:spcAft>
                <a:spcPts val="0"/>
              </a:spcAft>
              <a:buFont typeface="Arial" panose="020B0604020202020204" pitchFamily="34" charset="0"/>
              <a:buChar char="•"/>
              <a:defRPr/>
            </a:pPr>
            <a:r>
              <a:rPr lang="en-US" dirty="0" smtClean="0"/>
              <a:t>New</a:t>
            </a:r>
            <a:r>
              <a:rPr lang="en-US" baseline="0" dirty="0" smtClean="0"/>
              <a:t> – just launched at end of September </a:t>
            </a:r>
          </a:p>
          <a:p>
            <a:pPr marL="171450" indent="-171450" eaLnBrk="1" fontAlgn="auto" hangingPunct="1">
              <a:spcBef>
                <a:spcPts val="0"/>
              </a:spcBef>
              <a:spcAft>
                <a:spcPts val="0"/>
              </a:spcAft>
              <a:buFont typeface="Arial" panose="020B0604020202020204" pitchFamily="34" charset="0"/>
              <a:buChar char="•"/>
              <a:defRPr/>
            </a:pPr>
            <a:r>
              <a:rPr lang="en-US" baseline="0" dirty="0" smtClean="0"/>
              <a:t>One humanities </a:t>
            </a:r>
            <a:r>
              <a:rPr lang="en-US" baseline="0" dirty="0" err="1" smtClean="0"/>
              <a:t>megajournal</a:t>
            </a:r>
            <a:r>
              <a:rPr lang="en-US" baseline="0" dirty="0" smtClean="0"/>
              <a:t> (kind of like PLOS ONE) and six very specific journals hosted on their platform – all peer-reviewed</a:t>
            </a:r>
          </a:p>
          <a:p>
            <a:pPr marL="171450" indent="-171450" eaLnBrk="1" fontAlgn="auto" hangingPunct="1">
              <a:spcBef>
                <a:spcPts val="0"/>
              </a:spcBef>
              <a:spcAft>
                <a:spcPts val="0"/>
              </a:spcAft>
              <a:buFont typeface="Arial" panose="020B0604020202020204" pitchFamily="34" charset="0"/>
              <a:buChar char="•"/>
              <a:defRPr/>
            </a:pPr>
            <a:r>
              <a:rPr lang="en-US" baseline="0" dirty="0" smtClean="0"/>
              <a:t>NO author-facing fees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Financed by Mellon Foundation and library supporters</a:t>
            </a:r>
          </a:p>
          <a:p>
            <a:pPr marL="171450" indent="-171450" eaLnBrk="1" fontAlgn="auto" hangingPunct="1">
              <a:spcBef>
                <a:spcPts val="0"/>
              </a:spcBef>
              <a:spcAft>
                <a:spcPts val="0"/>
              </a:spcAft>
              <a:buFont typeface="Arial" panose="020B0604020202020204" pitchFamily="34" charset="0"/>
              <a:buChar char="•"/>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This “no charge” model is more common on the humanities end of the spectrum than the science end. Some </a:t>
            </a:r>
            <a:r>
              <a:rPr lang="en-US" baseline="0" dirty="0" smtClean="0"/>
              <a:t>examples of Gettysburg faculty publishing in OA journals:</a:t>
            </a:r>
            <a:endParaRPr lang="en-US" baseline="0" dirty="0" smtClean="0"/>
          </a:p>
          <a:p>
            <a:pPr marL="171450" indent="-171450" eaLnBrk="1" fontAlgn="auto" hangingPunct="1">
              <a:spcBef>
                <a:spcPts val="0"/>
              </a:spcBef>
              <a:spcAft>
                <a:spcPts val="0"/>
              </a:spcAft>
              <a:buFont typeface="Arial" panose="020B0604020202020204" pitchFamily="34" charset="0"/>
              <a:buChar char="•"/>
              <a:defRPr/>
            </a:pPr>
            <a:r>
              <a:rPr lang="en-US" baseline="0" dirty="0" smtClean="0"/>
              <a:t>Brent Talbot in </a:t>
            </a:r>
            <a:r>
              <a:rPr lang="en-US" i="1" baseline="0" dirty="0" smtClean="0"/>
              <a:t>Action, Criticism, and Theory for Music Education</a:t>
            </a:r>
          </a:p>
          <a:p>
            <a:pPr marL="171450" indent="-171450" eaLnBrk="1" fontAlgn="auto" hangingPunct="1">
              <a:spcBef>
                <a:spcPts val="0"/>
              </a:spcBef>
              <a:spcAft>
                <a:spcPts val="0"/>
              </a:spcAft>
              <a:buFont typeface="Arial" panose="020B0604020202020204" pitchFamily="34" charset="0"/>
              <a:buChar char="•"/>
              <a:defRPr/>
            </a:pPr>
            <a:r>
              <a:rPr lang="en-US" baseline="0" dirty="0" smtClean="0"/>
              <a:t>Jing Li in </a:t>
            </a:r>
            <a:r>
              <a:rPr lang="en-US" i="1" baseline="0" dirty="0" smtClean="0"/>
              <a:t>Indian </a:t>
            </a:r>
            <a:r>
              <a:rPr lang="en-US" i="1" baseline="0" dirty="0" err="1" smtClean="0"/>
              <a:t>Folklife</a:t>
            </a:r>
            <a:endParaRPr lang="en-US" i="1" baseline="0" dirty="0" smtClean="0"/>
          </a:p>
          <a:p>
            <a:pPr marL="171450" indent="-171450" eaLnBrk="1" fontAlgn="auto" hangingPunct="1">
              <a:spcBef>
                <a:spcPts val="0"/>
              </a:spcBef>
              <a:spcAft>
                <a:spcPts val="0"/>
              </a:spcAft>
              <a:buFont typeface="Arial" panose="020B0604020202020204" pitchFamily="34" charset="0"/>
              <a:buChar char="•"/>
              <a:defRPr/>
            </a:pPr>
            <a:r>
              <a:rPr lang="en-US" i="0" baseline="0" dirty="0" smtClean="0"/>
              <a:t>Michael Birkner in </a:t>
            </a:r>
            <a:r>
              <a:rPr lang="en-US" i="1" baseline="0" dirty="0" smtClean="0"/>
              <a:t>New Jersey Studies</a:t>
            </a:r>
          </a:p>
          <a:p>
            <a:pPr marL="171450" indent="-171450" eaLnBrk="1" fontAlgn="auto" hangingPunct="1">
              <a:spcBef>
                <a:spcPts val="0"/>
              </a:spcBef>
              <a:spcAft>
                <a:spcPts val="0"/>
              </a:spcAft>
              <a:buFont typeface="Arial" panose="020B0604020202020204" pitchFamily="34" charset="0"/>
              <a:buChar char="•"/>
              <a:defRPr/>
            </a:pPr>
            <a:r>
              <a:rPr lang="en-US" baseline="0" dirty="0" err="1" smtClean="0"/>
              <a:t>Divonna</a:t>
            </a:r>
            <a:r>
              <a:rPr lang="en-US" baseline="0" dirty="0" smtClean="0"/>
              <a:t> </a:t>
            </a:r>
            <a:r>
              <a:rPr lang="en-US" baseline="0" dirty="0" err="1" smtClean="0"/>
              <a:t>Stebick</a:t>
            </a:r>
            <a:r>
              <a:rPr lang="en-US" baseline="0" dirty="0" smtClean="0"/>
              <a:t> in </a:t>
            </a:r>
            <a:r>
              <a:rPr lang="en-US" i="1" baseline="0" dirty="0" smtClean="0"/>
              <a:t>Educational Practice and Reform</a:t>
            </a:r>
          </a:p>
          <a:p>
            <a:pPr marL="171450" indent="-171450" eaLnBrk="1" fontAlgn="auto" hangingPunct="1">
              <a:spcBef>
                <a:spcPts val="0"/>
              </a:spcBef>
              <a:spcAft>
                <a:spcPts val="0"/>
              </a:spcAft>
              <a:buFont typeface="Arial" panose="020B0604020202020204" pitchFamily="34" charset="0"/>
              <a:buChar char="•"/>
              <a:defRPr/>
            </a:pPr>
            <a:r>
              <a:rPr lang="en-US" baseline="0" dirty="0" smtClean="0"/>
              <a:t>Betsy Lavolette in </a:t>
            </a:r>
            <a:r>
              <a:rPr lang="en-US" i="1" baseline="0" dirty="0" smtClean="0"/>
              <a:t>Language Learning &amp; </a:t>
            </a:r>
            <a:r>
              <a:rPr lang="en-US" i="1" baseline="0" dirty="0" smtClean="0"/>
              <a:t>Technology</a:t>
            </a:r>
            <a:endParaRPr lang="en-US" i="0" baseline="0" dirty="0" smtClean="0"/>
          </a:p>
          <a:p>
            <a:pPr marL="171450" indent="-171450" eaLnBrk="1" fontAlgn="auto" hangingPunct="1">
              <a:spcBef>
                <a:spcPts val="0"/>
              </a:spcBef>
              <a:spcAft>
                <a:spcPts val="0"/>
              </a:spcAft>
              <a:buFont typeface="Arial" panose="020B0604020202020204" pitchFamily="34" charset="0"/>
              <a:buChar char="•"/>
              <a:defRPr/>
            </a:pPr>
            <a:r>
              <a:rPr lang="en-US" i="0" baseline="0" dirty="0" smtClean="0"/>
              <a:t>Darren Glass in </a:t>
            </a:r>
            <a:r>
              <a:rPr lang="en-US" i="1" baseline="0" dirty="0" smtClean="0"/>
              <a:t>Integers </a:t>
            </a:r>
            <a:endParaRPr lang="en-US" i="0" baseline="0" dirty="0" smtClean="0"/>
          </a:p>
          <a:p>
            <a:pPr marL="0" indent="0" eaLnBrk="1" fontAlgn="auto" hangingPunct="1">
              <a:spcBef>
                <a:spcPts val="0"/>
              </a:spcBef>
              <a:spcAft>
                <a:spcPts val="0"/>
              </a:spcAft>
              <a:buFont typeface="Arial" panose="020B0604020202020204" pitchFamily="34" charset="0"/>
              <a:buNone/>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Sometimes a new OA journal will waive author fees for the first issue or issues in order to generate quality submissions and establish itself. We’ve had faculty take advantage of this. Examples: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Josef Brandauer in </a:t>
            </a:r>
            <a:r>
              <a:rPr lang="en-US" i="1" baseline="0" dirty="0" smtClean="0"/>
              <a:t>Physiological Reports </a:t>
            </a:r>
            <a:r>
              <a:rPr lang="en-US" baseline="0" dirty="0" smtClean="0"/>
              <a:t>(fee waived for first 100 accepted articles)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Monica Ogra </a:t>
            </a:r>
            <a:r>
              <a:rPr lang="en-US" i="1" baseline="0" dirty="0" smtClean="0"/>
              <a:t>in Earth System Dynamics </a:t>
            </a:r>
          </a:p>
          <a:p>
            <a:pPr marL="171450" indent="-171450" eaLnBrk="1" fontAlgn="auto" hangingPunct="1">
              <a:spcBef>
                <a:spcPts val="0"/>
              </a:spcBef>
              <a:spcAft>
                <a:spcPts val="0"/>
              </a:spcAft>
              <a:buFont typeface="Arial" panose="020B0604020202020204" pitchFamily="34" charset="0"/>
              <a:buChar char="•"/>
              <a:defRPr/>
            </a:pPr>
            <a:endParaRPr lang="en-US" i="1" baseline="0" dirty="0" smtClean="0"/>
          </a:p>
          <a:p>
            <a:pPr marL="0" indent="0" eaLnBrk="1" fontAlgn="auto" hangingPunct="1">
              <a:spcBef>
                <a:spcPts val="0"/>
              </a:spcBef>
              <a:spcAft>
                <a:spcPts val="0"/>
              </a:spcAft>
              <a:buFont typeface="Arial" panose="020B0604020202020204" pitchFamily="34" charset="0"/>
              <a:buNone/>
              <a:defRPr/>
            </a:pPr>
            <a:r>
              <a:rPr lang="en-US" i="1" baseline="0" dirty="0" err="1" smtClean="0"/>
              <a:t>eLIFE</a:t>
            </a:r>
            <a:r>
              <a:rPr lang="en-US" i="1" baseline="0" dirty="0" smtClean="0"/>
              <a:t> </a:t>
            </a:r>
            <a:r>
              <a:rPr lang="en-US" i="0" baseline="0" dirty="0" smtClean="0"/>
              <a:t>is a peer-reviewed, life science and biomedicine journal that started in 2012 and has NO AUTHOR FEE. It is supported by HHMI and the </a:t>
            </a:r>
            <a:r>
              <a:rPr lang="en-US" i="0" baseline="0" dirty="0" err="1" smtClean="0"/>
              <a:t>Wellcome</a:t>
            </a:r>
            <a:r>
              <a:rPr lang="en-US" i="0" baseline="0" dirty="0" smtClean="0"/>
              <a:t> Trust (UK). The recent discovery of H. </a:t>
            </a:r>
            <a:r>
              <a:rPr lang="en-US" i="0" baseline="0" dirty="0" err="1" smtClean="0"/>
              <a:t>Naledi</a:t>
            </a:r>
            <a:r>
              <a:rPr lang="en-US" i="0" baseline="0" dirty="0" smtClean="0"/>
              <a:t> (the </a:t>
            </a:r>
            <a:r>
              <a:rPr lang="en-US" i="0" baseline="0" dirty="0" err="1" smtClean="0"/>
              <a:t>homonid</a:t>
            </a:r>
            <a:r>
              <a:rPr lang="en-US" i="0" baseline="0" dirty="0" smtClean="0"/>
              <a:t> species found in South Africa) was reported in </a:t>
            </a:r>
            <a:r>
              <a:rPr lang="en-US" i="0" baseline="0" dirty="0" err="1" smtClean="0"/>
              <a:t>eLIFE</a:t>
            </a:r>
            <a:r>
              <a:rPr lang="en-US" i="0" baseline="0" dirty="0" smtClean="0"/>
              <a:t>.</a:t>
            </a:r>
          </a:p>
          <a:p>
            <a:pPr marL="0" indent="0" eaLnBrk="1" fontAlgn="auto" hangingPunct="1">
              <a:spcBef>
                <a:spcPts val="0"/>
              </a:spcBef>
              <a:spcAft>
                <a:spcPts val="0"/>
              </a:spcAft>
              <a:buFont typeface="Arial" panose="020B0604020202020204" pitchFamily="34" charset="0"/>
              <a:buNone/>
              <a:defRPr/>
            </a:pPr>
            <a:endParaRPr lang="en-US" i="0" baseline="0" dirty="0" smtClean="0"/>
          </a:p>
          <a:p>
            <a:pPr marL="0" indent="0" eaLnBrk="1" fontAlgn="auto" hangingPunct="1">
              <a:spcBef>
                <a:spcPts val="0"/>
              </a:spcBef>
              <a:spcAft>
                <a:spcPts val="0"/>
              </a:spcAft>
              <a:buFont typeface="Arial" panose="020B0604020202020204" pitchFamily="34" charset="0"/>
              <a:buNone/>
              <a:defRPr/>
            </a:pPr>
            <a:r>
              <a:rPr lang="en-US" i="0" baseline="0" dirty="0" smtClean="0"/>
              <a:t>A lot of these journals are newer. They may not be familiar to you from your years of graduate training because they didn’t exist yet. To learn which OA journals cover your subject (and whether they charge a fee), consult the DOAJ Directory of Open Access Journals. </a:t>
            </a:r>
            <a:r>
              <a:rPr lang="en-US" i="0" baseline="0" dirty="0" smtClean="0"/>
              <a:t>Or ask your librarian liaison to help identify OA journals that cover your research.</a:t>
            </a:r>
            <a:endParaRPr lang="en-US" i="0"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5</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 know I just said you wouldn’t have</a:t>
            </a:r>
            <a:r>
              <a:rPr lang="en-US" baseline="0" dirty="0" smtClean="0"/>
              <a:t> to open your wallet at all... But if the fee is modest, it can be a lot easier to get it covered by the Provost’s Office or a project budget or maybe even a department budget. When I say “nominal,” I mean a few hundred dollars or less.</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err="1" smtClean="0"/>
              <a:t>PeerJ</a:t>
            </a:r>
            <a:r>
              <a:rPr lang="en-US" baseline="0" dirty="0" smtClean="0"/>
              <a:t> – motto is “pay once, publish for life”</a:t>
            </a:r>
          </a:p>
          <a:p>
            <a:pPr marL="171450" indent="-171450" eaLnBrk="1" fontAlgn="auto" hangingPunct="1">
              <a:spcBef>
                <a:spcPts val="0"/>
              </a:spcBef>
              <a:spcAft>
                <a:spcPts val="0"/>
              </a:spcAft>
              <a:buFont typeface="Arial" panose="020B0604020202020204" pitchFamily="34" charset="0"/>
              <a:buChar char="•"/>
              <a:defRPr/>
            </a:pPr>
            <a:r>
              <a:rPr lang="en-US" baseline="0" dirty="0" smtClean="0"/>
              <a:t>The platform has two journals right now: </a:t>
            </a:r>
            <a:r>
              <a:rPr lang="en-US" baseline="0" dirty="0" err="1" smtClean="0"/>
              <a:t>PeerJ</a:t>
            </a:r>
            <a:r>
              <a:rPr lang="en-US" baseline="0" dirty="0" smtClean="0"/>
              <a:t> (biological and medical sciences) and </a:t>
            </a:r>
            <a:r>
              <a:rPr lang="en-US" baseline="0" dirty="0" err="1" smtClean="0"/>
              <a:t>PeerJ</a:t>
            </a:r>
            <a:r>
              <a:rPr lang="en-US" baseline="0" dirty="0" smtClean="0"/>
              <a:t> Computer Science. Both are peer-reviewed and open access.</a:t>
            </a:r>
          </a:p>
          <a:p>
            <a:pPr marL="171450" indent="-171450" eaLnBrk="1" fontAlgn="auto" hangingPunct="1">
              <a:spcBef>
                <a:spcPts val="0"/>
              </a:spcBef>
              <a:spcAft>
                <a:spcPts val="0"/>
              </a:spcAft>
              <a:buFont typeface="Arial" panose="020B0604020202020204" pitchFamily="34" charset="0"/>
              <a:buChar char="•"/>
              <a:defRPr/>
            </a:pPr>
            <a:r>
              <a:rPr lang="en-US" baseline="0" dirty="0" smtClean="0"/>
              <a:t>A basic membership costs $99 per author and allows you to publish one article per year, for life</a:t>
            </a:r>
          </a:p>
          <a:p>
            <a:pPr marL="171450" indent="-171450" eaLnBrk="1" fontAlgn="auto" hangingPunct="1">
              <a:spcBef>
                <a:spcPts val="0"/>
              </a:spcBef>
              <a:spcAft>
                <a:spcPts val="0"/>
              </a:spcAft>
              <a:buFont typeface="Arial" panose="020B0604020202020204" pitchFamily="34" charset="0"/>
              <a:buChar char="•"/>
              <a:defRPr/>
            </a:pPr>
            <a:r>
              <a:rPr lang="en-US" baseline="0" dirty="0" smtClean="0"/>
              <a:t>Their most expensive membership is $299 (per author) which allows an unlimited number of published articles, for life</a:t>
            </a:r>
          </a:p>
          <a:p>
            <a:pPr marL="171450" indent="-171450" eaLnBrk="1" fontAlgn="auto" hangingPunct="1">
              <a:spcBef>
                <a:spcPts val="0"/>
              </a:spcBef>
              <a:spcAft>
                <a:spcPts val="0"/>
              </a:spcAft>
              <a:buFont typeface="Arial" panose="020B0604020202020204" pitchFamily="34" charset="0"/>
              <a:buChar char="•"/>
              <a:defRPr/>
            </a:pPr>
            <a:r>
              <a:rPr lang="en-US" baseline="0" dirty="0" smtClean="0"/>
              <a:t>Undergraduates publish for free</a:t>
            </a:r>
          </a:p>
          <a:p>
            <a:pPr marL="171450" indent="-171450" eaLnBrk="1" fontAlgn="auto" hangingPunct="1">
              <a:spcBef>
                <a:spcPts val="0"/>
              </a:spcBef>
              <a:spcAft>
                <a:spcPts val="0"/>
              </a:spcAft>
              <a:buFont typeface="Arial" panose="020B0604020202020204" pitchFamily="34" charset="0"/>
              <a:buChar char="•"/>
              <a:defRPr/>
            </a:pPr>
            <a:r>
              <a:rPr lang="en-US" baseline="0" dirty="0" smtClean="0"/>
              <a:t>They also ask authors to contribute one question, comment or peer review (if qualified) to the community every 12 months to keep their membership active</a:t>
            </a:r>
          </a:p>
          <a:p>
            <a:pPr marL="171450" indent="-171450" eaLnBrk="1" fontAlgn="auto" hangingPunct="1">
              <a:spcBef>
                <a:spcPts val="0"/>
              </a:spcBef>
              <a:spcAft>
                <a:spcPts val="0"/>
              </a:spcAft>
              <a:buFont typeface="Arial" panose="020B0604020202020204" pitchFamily="34" charset="0"/>
              <a:buChar char="•"/>
              <a:defRPr/>
            </a:pPr>
            <a:r>
              <a:rPr lang="en-US" baseline="0" dirty="0" smtClean="0"/>
              <a:t>The </a:t>
            </a:r>
            <a:r>
              <a:rPr lang="en-US" baseline="0" dirty="0" err="1" smtClean="0"/>
              <a:t>PeerJ</a:t>
            </a:r>
            <a:r>
              <a:rPr lang="en-US" baseline="0" dirty="0" smtClean="0"/>
              <a:t> journals are indexed by all the big databases (PubMed, Scopus, Google Scholar, ACS, ACM, etc.)</a:t>
            </a:r>
          </a:p>
          <a:p>
            <a:pPr marL="171450" indent="-171450" eaLnBrk="1" fontAlgn="auto" hangingPunct="1">
              <a:spcBef>
                <a:spcPts val="0"/>
              </a:spcBef>
              <a:spcAft>
                <a:spcPts val="0"/>
              </a:spcAft>
              <a:buFont typeface="Arial" panose="020B0604020202020204" pitchFamily="34" charset="0"/>
              <a:buChar char="•"/>
              <a:defRPr/>
            </a:pPr>
            <a:r>
              <a:rPr lang="en-US" baseline="0" dirty="0" err="1" smtClean="0"/>
              <a:t>PeerJ</a:t>
            </a:r>
            <a:r>
              <a:rPr lang="en-US" baseline="0" dirty="0" smtClean="0"/>
              <a:t> started publishing in 2012 and received its first (partial) Impact Factor in June 2015: 2.1. I predict it will go up. We’ll see how </a:t>
            </a:r>
            <a:r>
              <a:rPr lang="en-US" baseline="0" dirty="0" err="1" smtClean="0"/>
              <a:t>PeerJ</a:t>
            </a:r>
            <a:r>
              <a:rPr lang="en-US" baseline="0" dirty="0" smtClean="0"/>
              <a:t> Computer Science looks soon!</a:t>
            </a:r>
          </a:p>
          <a:p>
            <a:pPr marL="171450" indent="-171450" eaLnBrk="1" fontAlgn="auto" hangingPunct="1">
              <a:spcBef>
                <a:spcPts val="0"/>
              </a:spcBef>
              <a:spcAft>
                <a:spcPts val="0"/>
              </a:spcAft>
              <a:buFont typeface="Arial" panose="020B0604020202020204" pitchFamily="34" charset="0"/>
              <a:buChar char="•"/>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Another </a:t>
            </a:r>
            <a:r>
              <a:rPr lang="en-US" baseline="0" dirty="0" smtClean="0"/>
              <a:t>example of a nominal fee: </a:t>
            </a:r>
            <a:r>
              <a:rPr lang="en-US" sz="1200" b="0" i="1" kern="1200" dirty="0" smtClean="0">
                <a:solidFill>
                  <a:schemeClr val="tx1"/>
                </a:solidFill>
                <a:effectLst/>
                <a:latin typeface="+mn-lt"/>
                <a:ea typeface="+mn-ea"/>
                <a:cs typeface="+mn-cs"/>
              </a:rPr>
              <a:t>Applied Economics and Finance </a:t>
            </a:r>
            <a:r>
              <a:rPr lang="en-US" sz="1200" b="0" i="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Rimvydas Baltaduonis) - $300 APC</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At last count, Gettysburg faculty members have published in PLOS ONE 12 times. The APC was $1350 for a long time – it just went up to $1495 (as of 10/1/15).</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But how many of our faculty actually paid that fee?</a:t>
            </a:r>
          </a:p>
          <a:p>
            <a:pPr marL="171450" indent="-171450" eaLnBrk="1" fontAlgn="auto" hangingPunct="1">
              <a:spcBef>
                <a:spcPts val="0"/>
              </a:spcBef>
              <a:spcAft>
                <a:spcPts val="0"/>
              </a:spcAft>
              <a:buFont typeface="Arial" panose="020B0604020202020204" pitchFamily="34" charset="0"/>
              <a:buChar char="•"/>
              <a:defRPr/>
            </a:pPr>
            <a:r>
              <a:rPr lang="en-US" dirty="0" smtClean="0"/>
              <a:t>Many say co-authors covered it</a:t>
            </a:r>
          </a:p>
          <a:p>
            <a:pPr marL="171450" indent="-171450" eaLnBrk="1" fontAlgn="auto" hangingPunct="1">
              <a:spcBef>
                <a:spcPts val="0"/>
              </a:spcBef>
              <a:spcAft>
                <a:spcPts val="0"/>
              </a:spcAft>
              <a:buFont typeface="Arial" panose="020B0604020202020204" pitchFamily="34" charset="0"/>
              <a:buChar char="•"/>
              <a:defRPr/>
            </a:pPr>
            <a:r>
              <a:rPr lang="en-US" dirty="0" smtClean="0"/>
              <a:t>One said he raised funds by conducting workshops</a:t>
            </a:r>
          </a:p>
          <a:p>
            <a:pPr marL="171450" indent="-171450" eaLnBrk="1" fontAlgn="auto" hangingPunct="1">
              <a:spcBef>
                <a:spcPts val="0"/>
              </a:spcBef>
              <a:spcAft>
                <a:spcPts val="0"/>
              </a:spcAft>
              <a:buFont typeface="Arial" panose="020B0604020202020204" pitchFamily="34" charset="0"/>
              <a:buChar char="•"/>
              <a:defRPr/>
            </a:pPr>
            <a:r>
              <a:rPr lang="en-US" dirty="0" smtClean="0"/>
              <a:t>At least two said they asked for a waiver, since they didn’t have publishing money in their research budgets and their institution</a:t>
            </a:r>
            <a:r>
              <a:rPr lang="en-US" baseline="0" dirty="0" smtClean="0"/>
              <a:t> did not have an OA publishing fund. They got the waiver. </a:t>
            </a:r>
          </a:p>
          <a:p>
            <a:pPr marL="171450" indent="-171450" eaLnBrk="1" fontAlgn="auto" hangingPunct="1">
              <a:spcBef>
                <a:spcPts val="0"/>
              </a:spcBef>
              <a:spcAft>
                <a:spcPts val="0"/>
              </a:spcAft>
              <a:buFont typeface="Arial" panose="020B0604020202020204" pitchFamily="34" charset="0"/>
              <a:buChar char="•"/>
              <a:defRPr/>
            </a:pPr>
            <a:r>
              <a:rPr lang="en-US" baseline="0" dirty="0" smtClean="0"/>
              <a:t>Publication fee policies always talk about waivers to authors in developing countries, which we definitely are not. But we don’t have the funding infrastructure to support this the way that R1 schools do, and it’s worth pointing that out. If you don’t ask, you don’t get.</a:t>
            </a:r>
          </a:p>
          <a:p>
            <a:pPr marL="171450" indent="-171450" eaLnBrk="1" fontAlgn="auto" hangingPunct="1">
              <a:spcBef>
                <a:spcPts val="0"/>
              </a:spcBef>
              <a:spcAft>
                <a:spcPts val="0"/>
              </a:spcAft>
              <a:buFont typeface="Arial" panose="020B0604020202020204" pitchFamily="34" charset="0"/>
              <a:buChar char="•"/>
              <a:defRPr/>
            </a:pPr>
            <a:endParaRPr lang="en-US" baseline="0" dirty="0" smtClean="0"/>
          </a:p>
          <a:p>
            <a:pPr marL="0" indent="0" eaLnBrk="1" fontAlgn="auto" hangingPunct="1">
              <a:spcBef>
                <a:spcPts val="0"/>
              </a:spcBef>
              <a:spcAft>
                <a:spcPts val="0"/>
              </a:spcAft>
              <a:buFont typeface="Arial" panose="020B0604020202020204" pitchFamily="34" charset="0"/>
              <a:buNone/>
              <a:defRPr/>
            </a:pPr>
            <a:r>
              <a:rPr lang="en-US" baseline="0" dirty="0" smtClean="0"/>
              <a:t>DO WE HAVE ANY OTHER WAIVER STORIES TO SHARE?</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Too many authors sign the default contract, which tends to give the publisher ALL the rights and leaves the author with NONE of them! But contracts can be negotiated. If you don’t ask</a:t>
            </a:r>
            <a:r>
              <a:rPr lang="en-US" baseline="0" dirty="0" smtClean="0"/>
              <a:t> for what you want, there’s little chance that you will get it.</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Last year during Open Access Week I gave a presentation called “Did I sign my rights away? Copyright for authors.” It covered how to read your contract and provided guidance about navigating the legalese. My hope was to help authors to understand the discrete rights included under the copyright “umbrella” and empower them to negotiate contracts that are unsatisfactory. You can view those slides (I put them in The Cupola for public access) or we can talk more about it when you see your next contract. I’m not a lawyer (I have to say that!), but I’m happy to consult with authors about contracts. I have been working with a number of authors to provide clarification about the contract and language to substitute. Many authors have been successful with negotiating.</a:t>
            </a:r>
          </a:p>
          <a:p>
            <a:pPr eaLnBrk="1" fontAlgn="auto" hangingPunct="1">
              <a:spcBef>
                <a:spcPts val="0"/>
              </a:spcBef>
              <a:spcAft>
                <a:spcPts val="0"/>
              </a:spcAf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Gettysburg professor recently had to pay Taylor &amp; Francis $108 to reuse words of his own published article in his new book. He’s hopping mad.)</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See http://cupola.gettysburg.edu/oaweek/2014/oaschedule2014/4/ </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Are you familiar with the term “self-archiving”? The article I sent </a:t>
            </a:r>
            <a:r>
              <a:rPr lang="en-US" dirty="0" smtClean="0"/>
              <a:t>you (https://www.insidehighered.com/blogs/library-babel-fish/open-access-without-tears) </a:t>
            </a:r>
            <a:r>
              <a:rPr lang="en-US" dirty="0" smtClean="0"/>
              <a:t>used it, but I’m not sure how common it is. It basically means that you can put</a:t>
            </a:r>
            <a:r>
              <a:rPr lang="en-US" baseline="0" dirty="0" smtClean="0"/>
              <a:t> the work on the open web. Sharing your publications in The Cupola is a form of self-archiving. So is posting them to your personal website or </a:t>
            </a:r>
            <a:r>
              <a:rPr lang="en-US" baseline="0" dirty="0" err="1" smtClean="0"/>
              <a:t>ResearchGate</a:t>
            </a:r>
            <a:r>
              <a:rPr lang="en-US" baseline="0" dirty="0" smtClean="0"/>
              <a:t> or academia.edu.</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BUT! The caveat is that the author doesn’t decide to self-archive. The COPYRIGHT HOLDER determines whether the author can self-archive. </a:t>
            </a:r>
          </a:p>
          <a:p>
            <a:pPr marL="171450" indent="-171450" eaLnBrk="1" fontAlgn="auto" hangingPunct="1">
              <a:spcBef>
                <a:spcPts val="0"/>
              </a:spcBef>
              <a:spcAft>
                <a:spcPts val="0"/>
              </a:spcAft>
              <a:buFont typeface="Arial" panose="020B0604020202020204" pitchFamily="34" charset="0"/>
              <a:buChar char="•"/>
              <a:defRPr/>
            </a:pPr>
            <a:r>
              <a:rPr lang="en-US" baseline="0" dirty="0" smtClean="0"/>
              <a:t>If you haven’t signed a contract yet, you can screen for this. Will your publisher allow you to self-archive? If not, consider negotiating.</a:t>
            </a:r>
          </a:p>
          <a:p>
            <a:pPr marL="171450" indent="-171450" eaLnBrk="1" fontAlgn="auto" hangingPunct="1">
              <a:spcBef>
                <a:spcPts val="0"/>
              </a:spcBef>
              <a:spcAft>
                <a:spcPts val="0"/>
              </a:spcAft>
              <a:buFont typeface="Arial" panose="020B0604020202020204" pitchFamily="34" charset="0"/>
              <a:buChar char="•"/>
              <a:defRPr/>
            </a:pPr>
            <a:r>
              <a:rPr lang="en-US" baseline="0" dirty="0" smtClean="0"/>
              <a:t>If you already signed your contract, you need to learn what you agreed to. Librarians can help with this. Our first stop is always the SHERPA/</a:t>
            </a:r>
            <a:r>
              <a:rPr lang="en-US" baseline="0" dirty="0" err="1" smtClean="0"/>
              <a:t>RoMEO</a:t>
            </a:r>
            <a:r>
              <a:rPr lang="en-US" baseline="0" dirty="0" smtClean="0"/>
              <a:t> database, which aggregates journal publisher policies about self-archiving. We also read the fine print on publisher websites. And when we don’t see the answer we want, we email the publisher directly and ask permission to put your work in The Cupola. The results are promising. In 2013, 53% of all Gettysburg faculty publications were fully open in The Cupola. In 2014 it was 63%. Fingers crossed it continues to rise in 2015.</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82FF-ADC1-4636-A875-D9114AE6BCCF}" type="slidenum">
              <a:rPr lang="en-US" altLang="en-US">
                <a:latin typeface="Arial" charset="0"/>
              </a:rPr>
              <a:pPr>
                <a:spcBef>
                  <a:spcPct val="0"/>
                </a:spcBef>
              </a:pPr>
              <a:t>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1BEAE-0B9A-474D-AB28-45782C35EF6E}" type="slidenum">
              <a:rPr lang="en-US" altLang="en-US"/>
              <a:pPr>
                <a:defRPr/>
              </a:pPr>
              <a:t>‹#›</a:t>
            </a:fld>
            <a:endParaRPr lang="en-US" altLang="en-US"/>
          </a:p>
        </p:txBody>
      </p:sp>
    </p:spTree>
    <p:extLst>
      <p:ext uri="{BB962C8B-B14F-4D97-AF65-F5344CB8AC3E}">
        <p14:creationId xmlns:p14="http://schemas.microsoft.com/office/powerpoint/2010/main" val="142508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7BE6C-8E4F-4C7A-A5E2-8180797E7735}" type="slidenum">
              <a:rPr lang="en-US" altLang="en-US"/>
              <a:pPr>
                <a:defRPr/>
              </a:pPr>
              <a:t>‹#›</a:t>
            </a:fld>
            <a:endParaRPr lang="en-US" altLang="en-US"/>
          </a:p>
        </p:txBody>
      </p:sp>
    </p:spTree>
    <p:extLst>
      <p:ext uri="{BB962C8B-B14F-4D97-AF65-F5344CB8AC3E}">
        <p14:creationId xmlns:p14="http://schemas.microsoft.com/office/powerpoint/2010/main" val="243749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34117B-80B1-43FB-AC0D-50B45C41EEA5}" type="slidenum">
              <a:rPr lang="en-US" altLang="en-US"/>
              <a:pPr>
                <a:defRPr/>
              </a:pPr>
              <a:t>‹#›</a:t>
            </a:fld>
            <a:endParaRPr lang="en-US" altLang="en-US"/>
          </a:p>
        </p:txBody>
      </p:sp>
    </p:spTree>
    <p:extLst>
      <p:ext uri="{BB962C8B-B14F-4D97-AF65-F5344CB8AC3E}">
        <p14:creationId xmlns:p14="http://schemas.microsoft.com/office/powerpoint/2010/main" val="168752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F54D0-6EEB-4AA9-865A-F91E38711C6A}" type="slidenum">
              <a:rPr lang="en-US" altLang="en-US"/>
              <a:pPr>
                <a:defRPr/>
              </a:pPr>
              <a:t>‹#›</a:t>
            </a:fld>
            <a:endParaRPr lang="en-US" altLang="en-US"/>
          </a:p>
        </p:txBody>
      </p:sp>
    </p:spTree>
    <p:extLst>
      <p:ext uri="{BB962C8B-B14F-4D97-AF65-F5344CB8AC3E}">
        <p14:creationId xmlns:p14="http://schemas.microsoft.com/office/powerpoint/2010/main" val="332256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BEE97-F15D-4671-BB16-EC5D23F9CB6C}" type="slidenum">
              <a:rPr lang="en-US" altLang="en-US"/>
              <a:pPr>
                <a:defRPr/>
              </a:pPr>
              <a:t>‹#›</a:t>
            </a:fld>
            <a:endParaRPr lang="en-US" altLang="en-US"/>
          </a:p>
        </p:txBody>
      </p:sp>
    </p:spTree>
    <p:extLst>
      <p:ext uri="{BB962C8B-B14F-4D97-AF65-F5344CB8AC3E}">
        <p14:creationId xmlns:p14="http://schemas.microsoft.com/office/powerpoint/2010/main" val="53601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C67AB-F8FB-4747-A791-D9770CD4C250}" type="slidenum">
              <a:rPr lang="en-US" altLang="en-US"/>
              <a:pPr>
                <a:defRPr/>
              </a:pPr>
              <a:t>‹#›</a:t>
            </a:fld>
            <a:endParaRPr lang="en-US" altLang="en-US"/>
          </a:p>
        </p:txBody>
      </p:sp>
    </p:spTree>
    <p:extLst>
      <p:ext uri="{BB962C8B-B14F-4D97-AF65-F5344CB8AC3E}">
        <p14:creationId xmlns:p14="http://schemas.microsoft.com/office/powerpoint/2010/main" val="381280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F05DA7-DC9C-4031-9A6D-B690B8017D6A}" type="slidenum">
              <a:rPr lang="en-US" altLang="en-US"/>
              <a:pPr>
                <a:defRPr/>
              </a:pPr>
              <a:t>‹#›</a:t>
            </a:fld>
            <a:endParaRPr lang="en-US" altLang="en-US"/>
          </a:p>
        </p:txBody>
      </p:sp>
    </p:spTree>
    <p:extLst>
      <p:ext uri="{BB962C8B-B14F-4D97-AF65-F5344CB8AC3E}">
        <p14:creationId xmlns:p14="http://schemas.microsoft.com/office/powerpoint/2010/main" val="365769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D19DDD-4916-4B87-AD1D-8FBD6AC5BDEE}" type="slidenum">
              <a:rPr lang="en-US" altLang="en-US"/>
              <a:pPr>
                <a:defRPr/>
              </a:pPr>
              <a:t>‹#›</a:t>
            </a:fld>
            <a:endParaRPr lang="en-US" altLang="en-US"/>
          </a:p>
        </p:txBody>
      </p:sp>
    </p:spTree>
    <p:extLst>
      <p:ext uri="{BB962C8B-B14F-4D97-AF65-F5344CB8AC3E}">
        <p14:creationId xmlns:p14="http://schemas.microsoft.com/office/powerpoint/2010/main" val="390655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8E1BBC-422F-4A97-98E9-48720B3AAB9E}" type="slidenum">
              <a:rPr lang="en-US" altLang="en-US"/>
              <a:pPr>
                <a:defRPr/>
              </a:pPr>
              <a:t>‹#›</a:t>
            </a:fld>
            <a:endParaRPr lang="en-US" altLang="en-US"/>
          </a:p>
        </p:txBody>
      </p:sp>
    </p:spTree>
    <p:extLst>
      <p:ext uri="{BB962C8B-B14F-4D97-AF65-F5344CB8AC3E}">
        <p14:creationId xmlns:p14="http://schemas.microsoft.com/office/powerpoint/2010/main" val="134477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A749F-647F-43F1-A10B-3486688AC8FD}" type="slidenum">
              <a:rPr lang="en-US" altLang="en-US"/>
              <a:pPr>
                <a:defRPr/>
              </a:pPr>
              <a:t>‹#›</a:t>
            </a:fld>
            <a:endParaRPr lang="en-US" altLang="en-US"/>
          </a:p>
        </p:txBody>
      </p:sp>
    </p:spTree>
    <p:extLst>
      <p:ext uri="{BB962C8B-B14F-4D97-AF65-F5344CB8AC3E}">
        <p14:creationId xmlns:p14="http://schemas.microsoft.com/office/powerpoint/2010/main" val="37801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4173F-3404-4771-AED2-C48D1C79A5E6}" type="slidenum">
              <a:rPr lang="en-US" altLang="en-US"/>
              <a:pPr>
                <a:defRPr/>
              </a:pPr>
              <a:t>‹#›</a:t>
            </a:fld>
            <a:endParaRPr lang="en-US" altLang="en-US"/>
          </a:p>
        </p:txBody>
      </p:sp>
    </p:spTree>
    <p:extLst>
      <p:ext uri="{BB962C8B-B14F-4D97-AF65-F5344CB8AC3E}">
        <p14:creationId xmlns:p14="http://schemas.microsoft.com/office/powerpoint/2010/main" val="75425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311150"/>
            <a:ext cx="9051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03238" y="1812925"/>
            <a:ext cx="9051925"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03238" y="7078663"/>
            <a:ext cx="23463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436938" y="7078663"/>
            <a:ext cx="31845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208838" y="7078663"/>
            <a:ext cx="23463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lvl1pPr algn="r" eaLnBrk="1" hangingPunct="1">
              <a:defRPr sz="1400" smtClean="0"/>
            </a:lvl1pPr>
          </a:lstStyle>
          <a:p>
            <a:pPr>
              <a:defRPr/>
            </a:pPr>
            <a:fld id="{E7818467-D0D4-458F-BE6A-86405A0D47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200" algn="ctr" rtl="0" fontAlgn="base">
        <a:spcBef>
          <a:spcPct val="0"/>
        </a:spcBef>
        <a:spcAft>
          <a:spcPct val="0"/>
        </a:spcAft>
        <a:defRPr sz="4300">
          <a:solidFill>
            <a:schemeClr val="tx2"/>
          </a:solidFill>
          <a:latin typeface="Arial" charset="0"/>
        </a:defRPr>
      </a:lvl6pPr>
      <a:lvl7pPr marL="914400" algn="ctr" rtl="0" fontAlgn="base">
        <a:spcBef>
          <a:spcPct val="0"/>
        </a:spcBef>
        <a:spcAft>
          <a:spcPct val="0"/>
        </a:spcAft>
        <a:defRPr sz="4300">
          <a:solidFill>
            <a:schemeClr val="tx2"/>
          </a:solidFill>
          <a:latin typeface="Arial" charset="0"/>
        </a:defRPr>
      </a:lvl7pPr>
      <a:lvl8pPr marL="1371600" algn="ctr" rtl="0" fontAlgn="base">
        <a:spcBef>
          <a:spcPct val="0"/>
        </a:spcBef>
        <a:spcAft>
          <a:spcPct val="0"/>
        </a:spcAft>
        <a:defRPr sz="4300">
          <a:solidFill>
            <a:schemeClr val="tx2"/>
          </a:solidFill>
          <a:latin typeface="Arial" charset="0"/>
        </a:defRPr>
      </a:lvl8pPr>
      <a:lvl9pPr marL="1828800" algn="ctr" rtl="0" fontAlgn="base">
        <a:spcBef>
          <a:spcPct val="0"/>
        </a:spcBef>
        <a:spcAft>
          <a:spcPct val="0"/>
        </a:spcAft>
        <a:defRPr sz="43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7338"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5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creativecommons.org/licenses/by-nc-sa/4.0/" TargetMode="External"/><Relationship Id="rId4" Type="http://schemas.openxmlformats.org/officeDocument/2006/relationships/hyperlink" Target="http://figshare.com/articles/Being_Open_As_An_Early_Career_Reseacher_OpenCon_2014/12433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clipartlogo.com/image/scale-clip-art_458504.html"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image" Target="../media/image3.jpeg"/><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notesSlide" Target="../notesSlides/notesSlide9.xml"/><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diagramDrawing" Target="../diagrams/drawing3.xml"/><Relationship Id="rId5" Type="http://schemas.openxmlformats.org/officeDocument/2006/relationships/image" Target="../media/image18.png"/><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17.png"/><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 y="1981200"/>
            <a:ext cx="8548687" cy="2819400"/>
          </a:xfrm>
        </p:spPr>
        <p:txBody>
          <a:bodyPr/>
          <a:lstStyle/>
          <a:p>
            <a:r>
              <a:rPr lang="en-US" sz="4400" dirty="0" smtClean="0">
                <a:solidFill>
                  <a:schemeClr val="tx1"/>
                </a:solidFill>
              </a:rPr>
              <a:t>Open Your Research</a:t>
            </a:r>
            <a:br>
              <a:rPr lang="en-US" sz="4400" dirty="0" smtClean="0">
                <a:solidFill>
                  <a:schemeClr val="tx1"/>
                </a:solidFill>
              </a:rPr>
            </a:br>
            <a:r>
              <a:rPr lang="en-US" sz="4400" dirty="0" smtClean="0">
                <a:solidFill>
                  <a:schemeClr val="tx1"/>
                </a:solidFill>
              </a:rPr>
              <a:t>without opening your</a:t>
            </a:r>
            <a:br>
              <a:rPr lang="en-US" sz="4400" dirty="0" smtClean="0">
                <a:solidFill>
                  <a:schemeClr val="tx1"/>
                </a:solidFill>
              </a:rPr>
            </a:br>
            <a:r>
              <a:rPr lang="en-US" sz="4400" dirty="0" smtClean="0">
                <a:solidFill>
                  <a:schemeClr val="tx1"/>
                </a:solidFill>
              </a:rPr>
              <a:t>wallet</a:t>
            </a:r>
            <a:endParaRPr lang="en-US" sz="4400" dirty="0">
              <a:solidFill>
                <a:schemeClr val="tx1"/>
              </a:solidFill>
            </a:endParaRPr>
          </a:p>
        </p:txBody>
      </p:sp>
      <p:sp>
        <p:nvSpPr>
          <p:cNvPr id="3" name="Text Placeholder 2"/>
          <p:cNvSpPr>
            <a:spLocks noGrp="1"/>
          </p:cNvSpPr>
          <p:nvPr>
            <p:ph type="body" idx="1"/>
          </p:nvPr>
        </p:nvSpPr>
        <p:spPr>
          <a:xfrm>
            <a:off x="795338" y="304800"/>
            <a:ext cx="8548687" cy="1700212"/>
          </a:xfrm>
        </p:spPr>
        <p:txBody>
          <a:bodyPr anchor="t"/>
          <a:lstStyle/>
          <a:p>
            <a:pPr algn="r"/>
            <a:r>
              <a:rPr lang="en-US" dirty="0" smtClean="0">
                <a:solidFill>
                  <a:schemeClr val="tx2">
                    <a:lumMod val="75000"/>
                  </a:schemeClr>
                </a:solidFill>
              </a:rPr>
              <a:t>October 20, 2015</a:t>
            </a:r>
          </a:p>
          <a:p>
            <a:pPr algn="r"/>
            <a:r>
              <a:rPr lang="en-US" dirty="0" smtClean="0">
                <a:solidFill>
                  <a:schemeClr val="tx2">
                    <a:lumMod val="75000"/>
                  </a:schemeClr>
                </a:solidFill>
              </a:rPr>
              <a:t>Janelle </a:t>
            </a:r>
            <a:r>
              <a:rPr lang="en-US" dirty="0" err="1" smtClean="0">
                <a:solidFill>
                  <a:schemeClr val="tx2">
                    <a:lumMod val="75000"/>
                  </a:schemeClr>
                </a:solidFill>
              </a:rPr>
              <a:t>Wertzberger</a:t>
            </a:r>
            <a:r>
              <a:rPr lang="en-US" dirty="0" smtClean="0">
                <a:solidFill>
                  <a:schemeClr val="tx2">
                    <a:lumMod val="75000"/>
                  </a:schemeClr>
                </a:solidFill>
              </a:rPr>
              <a:t>, </a:t>
            </a:r>
            <a:r>
              <a:rPr lang="en-US" dirty="0" err="1" smtClean="0">
                <a:solidFill>
                  <a:schemeClr val="tx2">
                    <a:lumMod val="75000"/>
                  </a:schemeClr>
                </a:solidFill>
              </a:rPr>
              <a:t>Musselman</a:t>
            </a:r>
            <a:r>
              <a:rPr lang="en-US" dirty="0" smtClean="0">
                <a:solidFill>
                  <a:schemeClr val="tx2">
                    <a:lumMod val="75000"/>
                  </a:schemeClr>
                </a:solidFill>
              </a:rPr>
              <a:t> Library</a:t>
            </a:r>
            <a:endParaRPr lang="en-US" dirty="0">
              <a:solidFill>
                <a:schemeClr val="tx2">
                  <a:lumMod val="75000"/>
                </a:schemeClr>
              </a:solidFill>
            </a:endParaRPr>
          </a:p>
        </p:txBody>
      </p:sp>
      <p:pic>
        <p:nvPicPr>
          <p:cNvPr id="1026" name="Picture 2" descr="http://api.ning.com/files/57eloaC8PTj*QnOY8I*rE8AB9mfvLTveJvZkEwhHpCW64o9NSvLv7RxtyLKtlGA9th0fanBUqHSxuqE6JIEzflD9ov3Ssx*h/header_865x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79322"/>
            <a:ext cx="10058400" cy="209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39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4028572933"/>
              </p:ext>
            </p:extLst>
          </p:nvPr>
        </p:nvGraphicFramePr>
        <p:xfrm>
          <a:off x="1219200" y="152400"/>
          <a:ext cx="76200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762000" y="4876800"/>
            <a:ext cx="8534400" cy="2246769"/>
          </a:xfrm>
          <a:prstGeom prst="rect">
            <a:avLst/>
          </a:prstGeom>
          <a:noFill/>
        </p:spPr>
        <p:txBody>
          <a:bodyPr wrap="square" rtlCol="0">
            <a:spAutoFit/>
          </a:bodyPr>
          <a:lstStyle/>
          <a:p>
            <a:r>
              <a:rPr lang="en-US" sz="2800" u="sng" dirty="0" smtClean="0"/>
              <a:t>Janelle’s position</a:t>
            </a:r>
            <a:r>
              <a:rPr lang="en-US" sz="2800" dirty="0" smtClean="0"/>
              <a:t>:</a:t>
            </a:r>
          </a:p>
          <a:p>
            <a:pPr marL="285750" indent="-285750">
              <a:buFont typeface="Arial" panose="020B0604020202020204" pitchFamily="34" charset="0"/>
              <a:buChar char="•"/>
            </a:pPr>
            <a:r>
              <a:rPr lang="en-US" sz="2800" dirty="0" smtClean="0"/>
              <a:t>Something is better than nothing</a:t>
            </a:r>
          </a:p>
          <a:p>
            <a:pPr marL="285750" indent="-285750">
              <a:buFont typeface="Arial" panose="020B0604020202020204" pitchFamily="34" charset="0"/>
              <a:buChar char="•"/>
            </a:pPr>
            <a:r>
              <a:rPr lang="en-US" sz="2800" dirty="0" smtClean="0"/>
              <a:t>Increased discoverability of your work in any form will result in increased access to the work in final form</a:t>
            </a:r>
            <a:endParaRPr lang="en-US" sz="2800" dirty="0"/>
          </a:p>
        </p:txBody>
      </p:sp>
    </p:spTree>
    <p:extLst>
      <p:ext uri="{BB962C8B-B14F-4D97-AF65-F5344CB8AC3E}">
        <p14:creationId xmlns:p14="http://schemas.microsoft.com/office/powerpoint/2010/main" val="32831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018" y="228600"/>
            <a:ext cx="10012363" cy="1295400"/>
          </a:xfrm>
        </p:spPr>
        <p:txBody>
          <a:bodyPr/>
          <a:lstStyle/>
          <a:p>
            <a:r>
              <a:rPr lang="en-US" sz="3600" dirty="0" smtClean="0">
                <a:solidFill>
                  <a:schemeClr val="tx1"/>
                </a:solidFill>
              </a:rPr>
              <a:t>The Physiological Consequences of Bed Rest (Drury &amp; Stuempfle 2007)</a:t>
            </a:r>
            <a:endParaRPr lang="en-US" sz="3600" dirty="0">
              <a:solidFill>
                <a:schemeClr val="tx1"/>
              </a:solidFill>
            </a:endParaRPr>
          </a:p>
        </p:txBody>
      </p:sp>
      <p:sp>
        <p:nvSpPr>
          <p:cNvPr id="3" name="TextBox 2"/>
          <p:cNvSpPr txBox="1"/>
          <p:nvPr/>
        </p:nvSpPr>
        <p:spPr>
          <a:xfrm>
            <a:off x="723900" y="6349425"/>
            <a:ext cx="8448080" cy="584775"/>
          </a:xfrm>
          <a:prstGeom prst="rect">
            <a:avLst/>
          </a:prstGeom>
          <a:noFill/>
        </p:spPr>
        <p:txBody>
          <a:bodyPr wrap="square" rtlCol="0">
            <a:spAutoFit/>
          </a:bodyPr>
          <a:lstStyle/>
          <a:p>
            <a:pPr algn="just"/>
            <a:r>
              <a:rPr lang="en-US" sz="3200" b="1" dirty="0" smtClean="0"/>
              <a:t>3,369 downloads     		82 countries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3" y="1524001"/>
            <a:ext cx="10144823" cy="483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43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068" y="1143000"/>
            <a:ext cx="5910263" cy="515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7315200"/>
            <a:ext cx="7696200" cy="369332"/>
          </a:xfrm>
          <a:prstGeom prst="rect">
            <a:avLst/>
          </a:prstGeom>
          <a:noFill/>
        </p:spPr>
        <p:txBody>
          <a:bodyPr wrap="square" rtlCol="0">
            <a:spAutoFit/>
          </a:bodyPr>
          <a:lstStyle/>
          <a:p>
            <a:r>
              <a:rPr lang="en-US" dirty="0"/>
              <a:t>http://openscience.com/wp-content/uploads/2013/01/OA_piggybank.jpg</a:t>
            </a:r>
          </a:p>
        </p:txBody>
      </p:sp>
    </p:spTree>
    <p:extLst>
      <p:ext uri="{BB962C8B-B14F-4D97-AF65-F5344CB8AC3E}">
        <p14:creationId xmlns:p14="http://schemas.microsoft.com/office/powerpoint/2010/main" val="75343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247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p:cNvSpPr txBox="1">
            <a:spLocks noChangeArrowheads="1"/>
          </p:cNvSpPr>
          <p:nvPr/>
        </p:nvSpPr>
        <p:spPr bwMode="auto">
          <a:xfrm>
            <a:off x="990600" y="2609195"/>
            <a:ext cx="845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5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latin typeface="Calibri" pitchFamily="34" charset="0"/>
              </a:rPr>
              <a:t>This work was created by Janelle </a:t>
            </a:r>
            <a:r>
              <a:rPr lang="en-US" altLang="en-US" sz="2800" dirty="0" err="1">
                <a:latin typeface="Calibri" pitchFamily="34" charset="0"/>
              </a:rPr>
              <a:t>Wertzberger</a:t>
            </a:r>
            <a:r>
              <a:rPr lang="en-US" altLang="en-US" sz="2800" dirty="0">
                <a:latin typeface="Calibri" pitchFamily="34" charset="0"/>
              </a:rPr>
              <a:t> for an Open Access Week presentation at Gettysburg College </a:t>
            </a:r>
            <a:r>
              <a:rPr lang="en-US" altLang="en-US" sz="2800" dirty="0" smtClean="0">
                <a:latin typeface="Calibri" pitchFamily="34" charset="0"/>
              </a:rPr>
              <a:t>on </a:t>
            </a:r>
            <a:r>
              <a:rPr lang="en-US" altLang="en-US" sz="2800" dirty="0">
                <a:latin typeface="Calibri" pitchFamily="34" charset="0"/>
              </a:rPr>
              <a:t>October </a:t>
            </a:r>
            <a:r>
              <a:rPr lang="en-US" altLang="en-US" sz="2800" dirty="0" smtClean="0">
                <a:latin typeface="Calibri" pitchFamily="34" charset="0"/>
              </a:rPr>
              <a:t>20, 2015. </a:t>
            </a:r>
            <a:endParaRPr lang="en-US" altLang="en-US" sz="2800" dirty="0">
              <a:latin typeface="Calibri" pitchFamily="34" charset="0"/>
            </a:endParaRPr>
          </a:p>
          <a:p>
            <a:pPr eaLnBrk="1" hangingPunct="1">
              <a:spcBef>
                <a:spcPct val="0"/>
              </a:spcBef>
              <a:buFontTx/>
              <a:buNone/>
            </a:pPr>
            <a:endParaRPr lang="en-US" altLang="en-US" sz="2800" dirty="0">
              <a:latin typeface="Calibri" pitchFamily="34" charset="0"/>
            </a:endParaRPr>
          </a:p>
          <a:p>
            <a:pPr eaLnBrk="1" hangingPunct="1">
              <a:spcBef>
                <a:spcPct val="0"/>
              </a:spcBef>
              <a:buFontTx/>
              <a:buNone/>
            </a:pPr>
            <a:r>
              <a:rPr lang="en-US" altLang="en-US" sz="2800" dirty="0">
                <a:latin typeface="Calibri" pitchFamily="34" charset="0"/>
              </a:rPr>
              <a:t>Some material adapted from </a:t>
            </a:r>
            <a:r>
              <a:rPr lang="en-US" altLang="en-US" sz="2800" dirty="0" smtClean="0">
                <a:latin typeface="Calibri" pitchFamily="34" charset="0"/>
                <a:hlinkClick r:id="rId4"/>
              </a:rPr>
              <a:t>Being Open As An Early-Career Researcher</a:t>
            </a:r>
            <a:r>
              <a:rPr lang="en-US" altLang="en-US" sz="2800" dirty="0" smtClean="0">
                <a:latin typeface="Calibri" pitchFamily="34" charset="0"/>
              </a:rPr>
              <a:t> (Erin McKiernan, OpenCon2014).</a:t>
            </a:r>
            <a:endParaRPr lang="en-US" altLang="en-US" sz="2800" dirty="0">
              <a:latin typeface="Calibri" pitchFamily="34" charset="0"/>
            </a:endParaRPr>
          </a:p>
          <a:p>
            <a:pPr eaLnBrk="1" hangingPunct="1">
              <a:spcBef>
                <a:spcPct val="0"/>
              </a:spcBef>
              <a:buFontTx/>
              <a:buNone/>
            </a:pPr>
            <a:endParaRPr lang="en-US" altLang="en-US" sz="2800" dirty="0">
              <a:latin typeface="Calibri" pitchFamily="34" charset="0"/>
            </a:endParaRPr>
          </a:p>
          <a:p>
            <a:pPr eaLnBrk="1" hangingPunct="1">
              <a:spcBef>
                <a:spcPct val="0"/>
              </a:spcBef>
              <a:buFontTx/>
              <a:buNone/>
            </a:pPr>
            <a:r>
              <a:rPr lang="en-US" altLang="en-US" sz="2800" dirty="0">
                <a:latin typeface="Calibri" pitchFamily="34" charset="0"/>
              </a:rPr>
              <a:t>It is licensed under a Creative Commons Attribution Non-Commercial Share Alike 4.0 International license: </a:t>
            </a:r>
            <a:r>
              <a:rPr lang="en-US" altLang="en-US" sz="2800" dirty="0">
                <a:latin typeface="Calibri" pitchFamily="34" charset="0"/>
                <a:hlinkClick r:id="rId5"/>
              </a:rPr>
              <a:t>http://creativecommons.org/licenses/by-nc-sa/4.0/</a:t>
            </a:r>
            <a:endParaRPr lang="en-US" altLang="en-US" sz="2800" dirty="0">
              <a:solidFill>
                <a:srgbClr val="FF0000"/>
              </a:solidFill>
              <a:latin typeface="Calibri" pitchFamily="34" charset="0"/>
            </a:endParaRPr>
          </a:p>
        </p:txBody>
      </p:sp>
      <p:pic>
        <p:nvPicPr>
          <p:cNvPr id="16388" name="Picture 2" descr="http://mirrors.creativecommons.org/presskit/buttons/88x31/png/by-nc-sa.e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450" y="638175"/>
            <a:ext cx="38385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logs.law.harvard.edu/niftyc/files/2015/03/openacces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371599"/>
            <a:ext cx="3152618" cy="31078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7818" y="38100"/>
            <a:ext cx="9402763" cy="1295400"/>
          </a:xfrm>
        </p:spPr>
        <p:txBody>
          <a:bodyPr/>
          <a:lstStyle/>
          <a:p>
            <a:r>
              <a:rPr lang="en-US" sz="4000" dirty="0" smtClean="0">
                <a:solidFill>
                  <a:schemeClr val="tx1"/>
                </a:solidFill>
              </a:rPr>
              <a:t>How does open access benefit authors?</a:t>
            </a:r>
            <a:endParaRPr lang="en-US" sz="4000" dirty="0">
              <a:solidFill>
                <a:schemeClr val="tx1"/>
              </a:solidFill>
            </a:endParaRPr>
          </a:p>
        </p:txBody>
      </p:sp>
      <p:sp>
        <p:nvSpPr>
          <p:cNvPr id="3" name="Content Placeholder 2"/>
          <p:cNvSpPr>
            <a:spLocks noGrp="1"/>
          </p:cNvSpPr>
          <p:nvPr>
            <p:ph idx="1"/>
          </p:nvPr>
        </p:nvSpPr>
        <p:spPr>
          <a:xfrm>
            <a:off x="503237" y="1752600"/>
            <a:ext cx="9051925" cy="5130800"/>
          </a:xfrm>
        </p:spPr>
        <p:txBody>
          <a:bodyPr/>
          <a:lstStyle/>
          <a:p>
            <a:r>
              <a:rPr lang="en-US" dirty="0" smtClean="0"/>
              <a:t>Discoverability &amp; visibility</a:t>
            </a:r>
          </a:p>
          <a:p>
            <a:r>
              <a:rPr lang="en-US" dirty="0" smtClean="0"/>
              <a:t>Citation impact</a:t>
            </a:r>
          </a:p>
          <a:p>
            <a:r>
              <a:rPr lang="en-US" dirty="0" smtClean="0"/>
              <a:t>Author rights</a:t>
            </a:r>
          </a:p>
          <a:p>
            <a:r>
              <a:rPr lang="en-US" dirty="0" smtClean="0"/>
              <a:t>Funder criteria</a:t>
            </a:r>
          </a:p>
          <a:p>
            <a:pPr lvl="1"/>
            <a:r>
              <a:rPr lang="en-US" dirty="0" smtClean="0"/>
              <a:t>NIH Public Access Policy (2009)</a:t>
            </a:r>
          </a:p>
          <a:p>
            <a:pPr lvl="1"/>
            <a:r>
              <a:rPr lang="en-US" dirty="0" smtClean="0"/>
              <a:t>OSTP Memo (2013)</a:t>
            </a:r>
          </a:p>
          <a:p>
            <a:pPr lvl="1"/>
            <a:r>
              <a:rPr lang="en-US" dirty="0" smtClean="0"/>
              <a:t>Gates Foundation, Howard Hughes Medical Institute, and more</a:t>
            </a:r>
          </a:p>
          <a:p>
            <a:pPr lvl="1"/>
            <a:endParaRPr lang="en-US" dirty="0"/>
          </a:p>
        </p:txBody>
      </p:sp>
    </p:spTree>
    <p:extLst>
      <p:ext uri="{BB962C8B-B14F-4D97-AF65-F5344CB8AC3E}">
        <p14:creationId xmlns:p14="http://schemas.microsoft.com/office/powerpoint/2010/main" val="1471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685800" y="4572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b="1" dirty="0" smtClean="0">
                <a:solidFill>
                  <a:srgbClr val="002060"/>
                </a:solidFill>
              </a:rPr>
              <a:t>Open publishing </a:t>
            </a:r>
            <a:r>
              <a:rPr lang="en-US" altLang="en-US" b="1" dirty="0">
                <a:solidFill>
                  <a:srgbClr val="002060"/>
                </a:solidFill>
              </a:rPr>
              <a:t>(green and gold)</a:t>
            </a:r>
            <a:endParaRPr lang="en-US" altLang="en-US" sz="4400" b="1" dirty="0">
              <a:solidFill>
                <a:srgbClr val="002060"/>
              </a:solidFill>
            </a:endParaRPr>
          </a:p>
        </p:txBody>
      </p:sp>
      <p:graphicFrame>
        <p:nvGraphicFramePr>
          <p:cNvPr id="5" name="Diagram 4"/>
          <p:cNvGraphicFramePr/>
          <p:nvPr>
            <p:extLst>
              <p:ext uri="{D42A27DB-BD31-4B8C-83A1-F6EECF244321}">
                <p14:modId xmlns:p14="http://schemas.microsoft.com/office/powerpoint/2010/main" val="2311788841"/>
              </p:ext>
            </p:extLst>
          </p:nvPr>
        </p:nvGraphicFramePr>
        <p:xfrm>
          <a:off x="685800" y="1524000"/>
          <a:ext cx="868679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47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531540656"/>
              </p:ext>
            </p:extLst>
          </p:nvPr>
        </p:nvGraphicFramePr>
        <p:xfrm>
          <a:off x="1028700" y="990600"/>
          <a:ext cx="8001000" cy="482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rot="16200000">
            <a:off x="4283724" y="3136413"/>
            <a:ext cx="1480068" cy="584774"/>
          </a:xfrm>
          <a:prstGeom prst="rect">
            <a:avLst/>
          </a:prstGeom>
          <a:noFill/>
        </p:spPr>
        <p:txBody>
          <a:bodyPr wrap="square" rtlCol="0">
            <a:spAutoFit/>
          </a:bodyPr>
          <a:lstStyle/>
          <a:p>
            <a:r>
              <a:rPr lang="en-US" sz="3200" dirty="0" smtClean="0"/>
              <a:t>Hybrid</a:t>
            </a:r>
            <a:endParaRPr lang="en-US" sz="3200" dirty="0"/>
          </a:p>
        </p:txBody>
      </p:sp>
      <p:sp>
        <p:nvSpPr>
          <p:cNvPr id="4" name="TextBox 3"/>
          <p:cNvSpPr txBox="1"/>
          <p:nvPr/>
        </p:nvSpPr>
        <p:spPr>
          <a:xfrm>
            <a:off x="1828800" y="5867400"/>
            <a:ext cx="2590800" cy="954107"/>
          </a:xfrm>
          <a:prstGeom prst="rect">
            <a:avLst/>
          </a:prstGeom>
          <a:noFill/>
        </p:spPr>
        <p:txBody>
          <a:bodyPr wrap="square" rtlCol="0">
            <a:spAutoFit/>
          </a:bodyPr>
          <a:lstStyle/>
          <a:p>
            <a:r>
              <a:rPr lang="en-US" sz="2800" dirty="0" smtClean="0"/>
              <a:t>Free to submit</a:t>
            </a:r>
          </a:p>
          <a:p>
            <a:r>
              <a:rPr lang="en-US" sz="2800" dirty="0" smtClean="0"/>
              <a:t>Pay to read</a:t>
            </a:r>
            <a:endParaRPr lang="en-US" sz="2800" dirty="0"/>
          </a:p>
        </p:txBody>
      </p:sp>
      <p:sp>
        <p:nvSpPr>
          <p:cNvPr id="6" name="TextBox 5"/>
          <p:cNvSpPr txBox="1"/>
          <p:nvPr/>
        </p:nvSpPr>
        <p:spPr>
          <a:xfrm>
            <a:off x="5562600" y="5867399"/>
            <a:ext cx="4038600" cy="954107"/>
          </a:xfrm>
          <a:prstGeom prst="rect">
            <a:avLst/>
          </a:prstGeom>
          <a:noFill/>
        </p:spPr>
        <p:txBody>
          <a:bodyPr wrap="square" rtlCol="0">
            <a:spAutoFit/>
          </a:bodyPr>
          <a:lstStyle/>
          <a:p>
            <a:r>
              <a:rPr lang="en-US" sz="2800" dirty="0" smtClean="0"/>
              <a:t>Free OR pay to submit</a:t>
            </a:r>
          </a:p>
          <a:p>
            <a:r>
              <a:rPr lang="en-US" sz="2800" dirty="0" smtClean="0"/>
              <a:t>Free to read</a:t>
            </a:r>
            <a:endParaRPr lang="en-US" sz="2800" dirty="0"/>
          </a:p>
        </p:txBody>
      </p:sp>
      <p:sp>
        <p:nvSpPr>
          <p:cNvPr id="7" name="Title 1"/>
          <p:cNvSpPr>
            <a:spLocks noGrp="1"/>
          </p:cNvSpPr>
          <p:nvPr>
            <p:ph type="title" idx="4294967295"/>
          </p:nvPr>
        </p:nvSpPr>
        <p:spPr>
          <a:xfrm>
            <a:off x="311771" y="228600"/>
            <a:ext cx="8839200" cy="838200"/>
          </a:xfrm>
        </p:spPr>
        <p:txBody>
          <a:bodyPr/>
          <a:lstStyle/>
          <a:p>
            <a:pPr algn="l"/>
            <a:r>
              <a:rPr lang="en-US" dirty="0" smtClean="0">
                <a:solidFill>
                  <a:schemeClr val="tx1"/>
                </a:solidFill>
              </a:rPr>
              <a:t>Journals</a:t>
            </a:r>
            <a:endParaRPr lang="en-US" dirty="0">
              <a:solidFill>
                <a:schemeClr val="tx1"/>
              </a:solidFill>
            </a:endParaRPr>
          </a:p>
        </p:txBody>
      </p:sp>
    </p:spTree>
    <p:extLst>
      <p:ext uri="{BB962C8B-B14F-4D97-AF65-F5344CB8AC3E}">
        <p14:creationId xmlns:p14="http://schemas.microsoft.com/office/powerpoint/2010/main" val="7534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228600"/>
            <a:ext cx="8839200" cy="1828800"/>
          </a:xfrm>
        </p:spPr>
        <p:txBody>
          <a:bodyPr/>
          <a:lstStyle/>
          <a:p>
            <a:pPr algn="l"/>
            <a:r>
              <a:rPr lang="en-US" dirty="0" smtClean="0">
                <a:solidFill>
                  <a:schemeClr val="tx1"/>
                </a:solidFill>
              </a:rPr>
              <a:t>1. Many OA journals do not charge authors at all</a:t>
            </a:r>
            <a:endParaRPr lang="en-US" dirty="0">
              <a:solidFill>
                <a:schemeClr val="tx1"/>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5233988"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6043" y="5134245"/>
            <a:ext cx="2159794" cy="44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82" y="4228460"/>
            <a:ext cx="5432058" cy="67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133600"/>
            <a:ext cx="3282217"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6111" y="5802085"/>
            <a:ext cx="1123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882" y="5306987"/>
            <a:ext cx="2636512"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8630" y="5812971"/>
            <a:ext cx="4395787" cy="11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6313" y="3990219"/>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4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304800"/>
            <a:ext cx="8839200" cy="1828800"/>
          </a:xfrm>
        </p:spPr>
        <p:txBody>
          <a:bodyPr/>
          <a:lstStyle/>
          <a:p>
            <a:pPr algn="l"/>
            <a:r>
              <a:rPr lang="en-US" dirty="0" smtClean="0">
                <a:solidFill>
                  <a:schemeClr val="tx1"/>
                </a:solidFill>
              </a:rPr>
              <a:t>2. Some OA journals have a nominal charge</a:t>
            </a:r>
            <a:endParaRPr lang="en-US" dirty="0">
              <a:solidFill>
                <a:schemeClr val="tx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438400"/>
            <a:ext cx="3924300" cy="364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6232421"/>
            <a:ext cx="5029200" cy="523220"/>
          </a:xfrm>
          <a:prstGeom prst="rect">
            <a:avLst/>
          </a:prstGeom>
          <a:noFill/>
        </p:spPr>
        <p:txBody>
          <a:bodyPr wrap="square" rtlCol="0">
            <a:spAutoFit/>
          </a:bodyPr>
          <a:lstStyle/>
          <a:p>
            <a:pPr algn="ctr"/>
            <a:r>
              <a:rPr lang="en-US" sz="2800" i="1" dirty="0" smtClean="0">
                <a:solidFill>
                  <a:schemeClr val="tx1">
                    <a:lumMod val="50000"/>
                  </a:schemeClr>
                </a:solidFill>
              </a:rPr>
              <a:t>Pay once, publish for life</a:t>
            </a:r>
            <a:endParaRPr lang="en-US" sz="2800" i="1" dirty="0">
              <a:solidFill>
                <a:schemeClr val="tx1">
                  <a:lumMod val="50000"/>
                </a:schemeClr>
              </a:solidFill>
            </a:endParaRPr>
          </a:p>
        </p:txBody>
      </p:sp>
    </p:spTree>
    <p:extLst>
      <p:ext uri="{BB962C8B-B14F-4D97-AF65-F5344CB8AC3E}">
        <p14:creationId xmlns:p14="http://schemas.microsoft.com/office/powerpoint/2010/main" val="21231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304800"/>
            <a:ext cx="8839200" cy="1828800"/>
          </a:xfrm>
        </p:spPr>
        <p:txBody>
          <a:bodyPr/>
          <a:lstStyle/>
          <a:p>
            <a:pPr algn="l"/>
            <a:r>
              <a:rPr lang="en-US" dirty="0" smtClean="0">
                <a:solidFill>
                  <a:schemeClr val="tx1"/>
                </a:solidFill>
              </a:rPr>
              <a:t>3. Expensive journals usually have waiver policies</a:t>
            </a:r>
            <a:endParaRPr lang="en-US" dirty="0">
              <a:solidFill>
                <a:schemeClr val="tx1"/>
              </a:solidFill>
            </a:endParaRPr>
          </a:p>
        </p:txBody>
      </p:sp>
      <p:pic>
        <p:nvPicPr>
          <p:cNvPr id="5124" name="Picture 4" descr="https://secure.surveymonkey.com/_resources/10507/40900507/0ca159c6-f227-4325-acf3-c49e53c0fa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59867" y="1905000"/>
            <a:ext cx="5105400" cy="4893647"/>
          </a:xfrm>
          <a:prstGeom prst="rect">
            <a:avLst/>
          </a:prstGeom>
          <a:noFill/>
        </p:spPr>
        <p:txBody>
          <a:bodyPr wrap="square" rtlCol="0">
            <a:spAutoFit/>
          </a:bodyPr>
          <a:lstStyle/>
          <a:p>
            <a:r>
              <a:rPr lang="en-US" sz="2400" dirty="0" smtClean="0">
                <a:solidFill>
                  <a:srgbClr val="000000"/>
                </a:solidFill>
              </a:rPr>
              <a:t>$2,900 </a:t>
            </a:r>
          </a:p>
          <a:p>
            <a:pPr marL="285750" indent="-285750">
              <a:buFont typeface="Arial" panose="020B0604020202020204" pitchFamily="34" charset="0"/>
              <a:buChar char="•"/>
            </a:pPr>
            <a:r>
              <a:rPr lang="en-US" sz="2400" dirty="0" smtClean="0">
                <a:solidFill>
                  <a:srgbClr val="000000"/>
                </a:solidFill>
              </a:rPr>
              <a:t>PLOS Biology</a:t>
            </a:r>
          </a:p>
          <a:p>
            <a:pPr marL="285750" indent="-285750">
              <a:buFont typeface="Arial" panose="020B0604020202020204" pitchFamily="34" charset="0"/>
              <a:buChar char="•"/>
            </a:pPr>
            <a:r>
              <a:rPr lang="en-US" sz="2400" dirty="0" smtClean="0">
                <a:solidFill>
                  <a:srgbClr val="000000"/>
                </a:solidFill>
              </a:rPr>
              <a:t>PLOS Medicine</a:t>
            </a:r>
          </a:p>
          <a:p>
            <a:pPr marL="285750" indent="-285750">
              <a:buFont typeface="Arial" panose="020B0604020202020204" pitchFamily="34" charset="0"/>
              <a:buChar char="•"/>
            </a:pPr>
            <a:endParaRPr lang="en-US" sz="2400" dirty="0">
              <a:solidFill>
                <a:srgbClr val="000000"/>
              </a:solidFill>
            </a:endParaRPr>
          </a:p>
          <a:p>
            <a:r>
              <a:rPr lang="en-US" sz="2400" dirty="0" smtClean="0">
                <a:solidFill>
                  <a:srgbClr val="000000"/>
                </a:solidFill>
              </a:rPr>
              <a:t>$2,250</a:t>
            </a:r>
          </a:p>
          <a:p>
            <a:pPr marL="285750" indent="-285750">
              <a:buFont typeface="Arial" panose="020B0604020202020204" pitchFamily="34" charset="0"/>
              <a:buChar char="•"/>
            </a:pPr>
            <a:r>
              <a:rPr lang="en-US" sz="2400" dirty="0" smtClean="0">
                <a:solidFill>
                  <a:srgbClr val="000000"/>
                </a:solidFill>
              </a:rPr>
              <a:t>PLOS Computational Biology</a:t>
            </a:r>
          </a:p>
          <a:p>
            <a:pPr marL="285750" indent="-285750">
              <a:buFont typeface="Arial" panose="020B0604020202020204" pitchFamily="34" charset="0"/>
              <a:buChar char="•"/>
            </a:pPr>
            <a:r>
              <a:rPr lang="en-US" sz="2400" dirty="0" smtClean="0">
                <a:solidFill>
                  <a:srgbClr val="000000"/>
                </a:solidFill>
              </a:rPr>
              <a:t>PLOS Genetics</a:t>
            </a:r>
          </a:p>
          <a:p>
            <a:pPr marL="285750" indent="-285750">
              <a:buFont typeface="Arial" panose="020B0604020202020204" pitchFamily="34" charset="0"/>
              <a:buChar char="•"/>
            </a:pPr>
            <a:r>
              <a:rPr lang="en-US" sz="2400" dirty="0" smtClean="0">
                <a:solidFill>
                  <a:srgbClr val="000000"/>
                </a:solidFill>
              </a:rPr>
              <a:t>PLOS Pathogens</a:t>
            </a:r>
          </a:p>
          <a:p>
            <a:pPr marL="285750" indent="-285750">
              <a:buFont typeface="Arial" panose="020B0604020202020204" pitchFamily="34" charset="0"/>
              <a:buChar char="•"/>
            </a:pPr>
            <a:r>
              <a:rPr lang="en-US" sz="2400" dirty="0" smtClean="0">
                <a:solidFill>
                  <a:srgbClr val="000000"/>
                </a:solidFill>
              </a:rPr>
              <a:t>PLOS Neglected Tropical Diseases</a:t>
            </a:r>
          </a:p>
          <a:p>
            <a:pPr marL="285750" indent="-285750">
              <a:buFont typeface="Arial" panose="020B0604020202020204" pitchFamily="34" charset="0"/>
              <a:buChar char="•"/>
            </a:pPr>
            <a:endParaRPr lang="en-US" sz="2400" dirty="0">
              <a:solidFill>
                <a:srgbClr val="000000"/>
              </a:solidFill>
            </a:endParaRPr>
          </a:p>
          <a:p>
            <a:r>
              <a:rPr lang="en-US" sz="2400" dirty="0" smtClean="0">
                <a:solidFill>
                  <a:srgbClr val="000000"/>
                </a:solidFill>
              </a:rPr>
              <a:t>$1,495</a:t>
            </a:r>
          </a:p>
          <a:p>
            <a:pPr marL="285750" indent="-285750">
              <a:buFont typeface="Arial" panose="020B0604020202020204" pitchFamily="34" charset="0"/>
              <a:buChar char="•"/>
            </a:pPr>
            <a:r>
              <a:rPr lang="en-US" sz="2400" dirty="0" smtClean="0">
                <a:solidFill>
                  <a:srgbClr val="000000"/>
                </a:solidFill>
              </a:rPr>
              <a:t>PLOS ONE</a:t>
            </a:r>
            <a:endParaRPr lang="en-US" sz="2400" dirty="0">
              <a:solidFill>
                <a:srgbClr val="000000"/>
              </a:solidFill>
            </a:endParaRPr>
          </a:p>
        </p:txBody>
      </p:sp>
    </p:spTree>
    <p:extLst>
      <p:ext uri="{BB962C8B-B14F-4D97-AF65-F5344CB8AC3E}">
        <p14:creationId xmlns:p14="http://schemas.microsoft.com/office/powerpoint/2010/main" val="5009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304800"/>
            <a:ext cx="8839200" cy="1828800"/>
          </a:xfrm>
        </p:spPr>
        <p:txBody>
          <a:bodyPr/>
          <a:lstStyle/>
          <a:p>
            <a:pPr algn="l"/>
            <a:r>
              <a:rPr lang="en-US" dirty="0" smtClean="0">
                <a:solidFill>
                  <a:schemeClr val="tx1"/>
                </a:solidFill>
              </a:rPr>
              <a:t>4. Exercise your right to negotiate your publishing contract</a:t>
            </a:r>
            <a:endParaRPr lang="en-US" dirty="0">
              <a:solidFill>
                <a:schemeClr val="tx1"/>
              </a:solidFill>
            </a:endParaRPr>
          </a:p>
        </p:txBody>
      </p:sp>
      <p:pic>
        <p:nvPicPr>
          <p:cNvPr id="4" name="Picture 2" descr="S:\Committees\bepress Digital Commons\Communications Marketing PR\Open Access Week\2014\copyright workshop\images\Scale_clip_art_h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99395"/>
            <a:ext cx="3448050" cy="267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2409" y="5414963"/>
            <a:ext cx="5715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5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2060"/>
                </a:solidFill>
              </a:rPr>
              <a:t>The right to reproduce the work</a:t>
            </a:r>
          </a:p>
          <a:p>
            <a:pPr eaLnBrk="1" hangingPunct="1">
              <a:spcBef>
                <a:spcPct val="0"/>
              </a:spcBef>
              <a:buFontTx/>
              <a:buNone/>
            </a:pPr>
            <a:r>
              <a:rPr lang="en-US" altLang="en-US" sz="1800" dirty="0">
                <a:solidFill>
                  <a:srgbClr val="002060"/>
                </a:solidFill>
              </a:rPr>
              <a:t>The right to distribute the work</a:t>
            </a:r>
          </a:p>
          <a:p>
            <a:pPr eaLnBrk="1" hangingPunct="1">
              <a:spcBef>
                <a:spcPct val="0"/>
              </a:spcBef>
              <a:buFontTx/>
              <a:buNone/>
            </a:pPr>
            <a:r>
              <a:rPr lang="en-US" altLang="en-US" sz="1800" dirty="0">
                <a:solidFill>
                  <a:srgbClr val="002060"/>
                </a:solidFill>
              </a:rPr>
              <a:t>The right to prepare derivative works</a:t>
            </a:r>
          </a:p>
          <a:p>
            <a:pPr eaLnBrk="1" hangingPunct="1">
              <a:spcBef>
                <a:spcPct val="0"/>
              </a:spcBef>
              <a:buFontTx/>
              <a:buNone/>
            </a:pPr>
            <a:r>
              <a:rPr lang="en-US" altLang="en-US" sz="1800" dirty="0">
                <a:solidFill>
                  <a:srgbClr val="002060"/>
                </a:solidFill>
              </a:rPr>
              <a:t>The right to publicly perform the work</a:t>
            </a:r>
          </a:p>
          <a:p>
            <a:pPr eaLnBrk="1" hangingPunct="1">
              <a:spcBef>
                <a:spcPct val="0"/>
              </a:spcBef>
              <a:buFontTx/>
              <a:buNone/>
            </a:pPr>
            <a:r>
              <a:rPr lang="en-US" altLang="en-US" sz="1800" dirty="0">
                <a:solidFill>
                  <a:srgbClr val="002060"/>
                </a:solidFill>
              </a:rPr>
              <a:t>The right to publicly display the work</a:t>
            </a:r>
          </a:p>
          <a:p>
            <a:pPr eaLnBrk="1" hangingPunct="1">
              <a:spcBef>
                <a:spcPct val="0"/>
              </a:spcBef>
              <a:buFontTx/>
              <a:buNone/>
            </a:pPr>
            <a:r>
              <a:rPr lang="en-US" altLang="en-US" sz="1800" dirty="0">
                <a:solidFill>
                  <a:srgbClr val="002060"/>
                </a:solidFill>
              </a:rPr>
              <a:t>The right to license any of the above to third parties</a:t>
            </a:r>
          </a:p>
        </p:txBody>
      </p:sp>
      <p:sp>
        <p:nvSpPr>
          <p:cNvPr id="6" name="Rectangle 5"/>
          <p:cNvSpPr/>
          <p:nvPr/>
        </p:nvSpPr>
        <p:spPr>
          <a:xfrm>
            <a:off x="89624" y="4191000"/>
            <a:ext cx="3415576" cy="830997"/>
          </a:xfrm>
          <a:prstGeom prst="rect">
            <a:avLst/>
          </a:prstGeom>
          <a:noFill/>
        </p:spPr>
        <p:txBody>
          <a:bodyPr wrap="square">
            <a:spAutoFit/>
          </a:bodyPr>
          <a:lstStyle/>
          <a:p>
            <a:pPr algn="ctr" eaLnBrk="1" hangingPunct="1">
              <a:defRPr/>
            </a:pPr>
            <a:r>
              <a:rPr lang="en-US" sz="4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Publisher</a:t>
            </a:r>
          </a:p>
        </p:txBody>
      </p:sp>
      <p:sp>
        <p:nvSpPr>
          <p:cNvPr id="7" name="Rectangle 6"/>
          <p:cNvSpPr/>
          <p:nvPr/>
        </p:nvSpPr>
        <p:spPr>
          <a:xfrm>
            <a:off x="7517236" y="2181995"/>
            <a:ext cx="2202846" cy="830997"/>
          </a:xfrm>
          <a:prstGeom prst="rect">
            <a:avLst/>
          </a:prstGeom>
          <a:noFill/>
        </p:spPr>
        <p:txBody>
          <a:bodyPr wrap="none">
            <a:spAutoFit/>
          </a:bodyPr>
          <a:lstStyle/>
          <a:p>
            <a:pPr algn="ctr" eaLnBrk="1" hangingPunct="1">
              <a:defRPr/>
            </a:pPr>
            <a:r>
              <a:rPr lang="en-US" sz="48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Author</a:t>
            </a:r>
            <a:endParaRPr lang="en-US" sz="5400" b="1" dirty="0">
              <a:ln w="1905">
                <a:solidFill>
                  <a:schemeClr val="accent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7"/>
          <p:cNvSpPr txBox="1">
            <a:spLocks noChangeArrowheads="1"/>
          </p:cNvSpPr>
          <p:nvPr/>
        </p:nvSpPr>
        <p:spPr bwMode="auto">
          <a:xfrm>
            <a:off x="6400800" y="73152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5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hlinkClick r:id="rId5"/>
              </a:rPr>
              <a:t>Scale clip art</a:t>
            </a:r>
            <a:r>
              <a:rPr lang="en-US" altLang="en-US" sz="1400" dirty="0"/>
              <a:t> by Scott Kirkwood (freeware) </a:t>
            </a:r>
          </a:p>
        </p:txBody>
      </p:sp>
    </p:spTree>
    <p:extLst>
      <p:ext uri="{BB962C8B-B14F-4D97-AF65-F5344CB8AC3E}">
        <p14:creationId xmlns:p14="http://schemas.microsoft.com/office/powerpoint/2010/main" val="158299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9150"/>
            <a:ext cx="1005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76200"/>
            <a:ext cx="8839200" cy="1828800"/>
          </a:xfrm>
        </p:spPr>
        <p:txBody>
          <a:bodyPr/>
          <a:lstStyle/>
          <a:p>
            <a:pPr algn="l"/>
            <a:r>
              <a:rPr lang="en-US" dirty="0" smtClean="0">
                <a:solidFill>
                  <a:schemeClr val="tx1"/>
                </a:solidFill>
              </a:rPr>
              <a:t>5. Self-archiving is always free</a:t>
            </a: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98" y="1981200"/>
            <a:ext cx="8603747" cy="111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storage.googleapis.com/company-display/researchgate/logo_big_retin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228" y="3429000"/>
            <a:ext cx="1471614" cy="1471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jariie.com/fassets/images/academia-logo-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429000"/>
            <a:ext cx="6934200" cy="1381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222842578"/>
              </p:ext>
            </p:extLst>
          </p:nvPr>
        </p:nvGraphicFramePr>
        <p:xfrm>
          <a:off x="4495800" y="4556523"/>
          <a:ext cx="4552246" cy="2881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438420447"/>
              </p:ext>
            </p:extLst>
          </p:nvPr>
        </p:nvGraphicFramePr>
        <p:xfrm>
          <a:off x="304800" y="4648200"/>
          <a:ext cx="4876800" cy="28225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325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theme/theme1.xml><?xml version="1.0" encoding="utf-8"?>
<a:theme xmlns:a="http://schemas.openxmlformats.org/drawingml/2006/main" name="Default Design">
  <a:themeElements>
    <a:clrScheme name="Gettysburg">
      <a:dk1>
        <a:srgbClr val="003A6E"/>
      </a:dk1>
      <a:lt1>
        <a:srgbClr val="FFFFFF"/>
      </a:lt1>
      <a:dk2>
        <a:srgbClr val="DE6225"/>
      </a:dk2>
      <a:lt2>
        <a:srgbClr val="89C7FF"/>
      </a:lt2>
      <a:accent1>
        <a:srgbClr val="512D44"/>
      </a:accent1>
      <a:accent2>
        <a:srgbClr val="9B301C"/>
      </a:accent2>
      <a:accent3>
        <a:srgbClr val="568E14"/>
      </a:accent3>
      <a:accent4>
        <a:srgbClr val="827566"/>
      </a:accent4>
      <a:accent5>
        <a:srgbClr val="C18E60"/>
      </a:accent5>
      <a:accent6>
        <a:srgbClr val="E87511"/>
      </a:accent6>
      <a:hlink>
        <a:srgbClr val="0F8DFF"/>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3729</TotalTime>
  <Words>3262</Words>
  <Application>Microsoft Office PowerPoint</Application>
  <PresentationFormat>Custom</PresentationFormat>
  <Paragraphs>211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Open Your Research without opening your wallet</vt:lpstr>
      <vt:lpstr>How does open access benefit authors?</vt:lpstr>
      <vt:lpstr>PowerPoint Presentation</vt:lpstr>
      <vt:lpstr>Journals</vt:lpstr>
      <vt:lpstr>1. Many OA journals do not charge authors at all</vt:lpstr>
      <vt:lpstr>2. Some OA journals have a nominal charge</vt:lpstr>
      <vt:lpstr>3. Expensive journals usually have waiver policies</vt:lpstr>
      <vt:lpstr>4. Exercise your right to negotiate your publishing contract</vt:lpstr>
      <vt:lpstr>5. Self-archiving is always free</vt:lpstr>
      <vt:lpstr>PowerPoint Presentation</vt:lpstr>
      <vt:lpstr>The Physiological Consequences of Bed Rest (Drury &amp; Stuempfle 2007)</vt:lpstr>
      <vt:lpstr>PowerPoint Presentation</vt:lpstr>
      <vt:lpstr>PowerPoint Presentation</vt:lpstr>
    </vt:vector>
  </TitlesOfParts>
  <Company>PLoS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pmargis</dc:creator>
  <cp:lastModifiedBy>Information Technology</cp:lastModifiedBy>
  <cp:revision>114</cp:revision>
  <cp:lastPrinted>2015-10-15T18:14:31Z</cp:lastPrinted>
  <dcterms:created xsi:type="dcterms:W3CDTF">2010-02-04T20:58:35Z</dcterms:created>
  <dcterms:modified xsi:type="dcterms:W3CDTF">2015-10-20T15:13:07Z</dcterms:modified>
</cp:coreProperties>
</file>