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4"/>
  </p:notesMasterIdLst>
  <p:sldIdLst>
    <p:sldId id="256" r:id="rId2"/>
    <p:sldId id="302" r:id="rId3"/>
    <p:sldId id="324" r:id="rId4"/>
    <p:sldId id="323" r:id="rId5"/>
    <p:sldId id="326" r:id="rId6"/>
    <p:sldId id="306" r:id="rId7"/>
    <p:sldId id="321" r:id="rId8"/>
    <p:sldId id="307" r:id="rId9"/>
    <p:sldId id="331" r:id="rId10"/>
    <p:sldId id="327" r:id="rId11"/>
    <p:sldId id="308" r:id="rId12"/>
    <p:sldId id="333" r:id="rId13"/>
    <p:sldId id="334" r:id="rId14"/>
    <p:sldId id="309" r:id="rId15"/>
    <p:sldId id="310" r:id="rId16"/>
    <p:sldId id="332" r:id="rId17"/>
    <p:sldId id="329" r:id="rId18"/>
    <p:sldId id="314" r:id="rId19"/>
    <p:sldId id="330" r:id="rId20"/>
    <p:sldId id="328" r:id="rId21"/>
    <p:sldId id="317" r:id="rId22"/>
    <p:sldId id="275"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80" autoAdjust="0"/>
    <p:restoredTop sz="62882" autoAdjust="0"/>
  </p:normalViewPr>
  <p:slideViewPr>
    <p:cSldViewPr>
      <p:cViewPr varScale="1">
        <p:scale>
          <a:sx n="63" d="100"/>
          <a:sy n="63" d="100"/>
        </p:scale>
        <p:origin x="-1134"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acadhomenas\LIBRARY\Committees\bepress%20Digital%20Commons\Reports\Annual%20reports\2013-14\stats%20and%20charts%20for%20annual%20repo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0"/>
    <c:plotArea>
      <c:layout/>
      <c:pieChart>
        <c:varyColors val="1"/>
        <c:ser>
          <c:idx val="0"/>
          <c:order val="0"/>
          <c:dLbls>
            <c:dLbl>
              <c:idx val="0"/>
              <c:layout>
                <c:manualLayout>
                  <c:x val="-0.23956761383087982"/>
                  <c:y val="9.9496157378452119E-2"/>
                </c:manualLayout>
              </c:layout>
              <c:tx>
                <c:rich>
                  <a:bodyPr/>
                  <a:lstStyle/>
                  <a:p>
                    <a:r>
                      <a:rPr lang="en-US" sz="4400" dirty="0"/>
                      <a:t>faculty</a:t>
                    </a:r>
                    <a:endParaRPr lang="en-US" sz="2400" dirty="0"/>
                  </a:p>
                </c:rich>
              </c:tx>
              <c:dLblPos val="bestFit"/>
              <c:showLegendKey val="0"/>
              <c:showVal val="1"/>
              <c:showCatName val="0"/>
              <c:showSerName val="0"/>
              <c:showPercent val="0"/>
              <c:showBubbleSize val="0"/>
            </c:dLbl>
            <c:dLbl>
              <c:idx val="1"/>
              <c:layout>
                <c:manualLayout>
                  <c:x val="0.20410110692685154"/>
                  <c:y val="-0.2945846706966152"/>
                </c:manualLayout>
              </c:layout>
              <c:tx>
                <c:rich>
                  <a:bodyPr/>
                  <a:lstStyle/>
                  <a:p>
                    <a:r>
                      <a:rPr lang="en-US" sz="4400" dirty="0"/>
                      <a:t>student</a:t>
                    </a:r>
                    <a:endParaRPr lang="en-US" sz="3200" dirty="0"/>
                  </a:p>
                </c:rich>
              </c:tx>
              <c:dLblPos val="bestFit"/>
              <c:showLegendKey val="0"/>
              <c:showVal val="1"/>
              <c:showCatName val="0"/>
              <c:showSerName val="0"/>
              <c:showPercent val="0"/>
              <c:showBubbleSize val="0"/>
            </c:dLbl>
            <c:dLbl>
              <c:idx val="2"/>
              <c:layout>
                <c:manualLayout>
                  <c:x val="9.6829168093118798E-2"/>
                  <c:y val="0.11596211321635971"/>
                </c:manualLayout>
              </c:layout>
              <c:tx>
                <c:rich>
                  <a:bodyPr/>
                  <a:lstStyle/>
                  <a:p>
                    <a:r>
                      <a:rPr lang="en-US" sz="4000" dirty="0"/>
                      <a:t>other</a:t>
                    </a:r>
                    <a:endParaRPr lang="en-US" sz="3600" dirty="0"/>
                  </a:p>
                </c:rich>
              </c:tx>
              <c:dLblPos val="bestFit"/>
              <c:showLegendKey val="0"/>
              <c:showVal val="1"/>
              <c:showCatName val="0"/>
              <c:showSerName val="0"/>
              <c:showPercent val="0"/>
              <c:showBubbleSize val="0"/>
            </c:dLbl>
            <c:dLblPos val="ctr"/>
            <c:showLegendKey val="0"/>
            <c:showVal val="1"/>
            <c:showCatName val="0"/>
            <c:showSerName val="0"/>
            <c:showPercent val="0"/>
            <c:showBubbleSize val="0"/>
            <c:showLeaderLines val="1"/>
          </c:dLbls>
          <c:cat>
            <c:strRef>
              <c:f>'pie charts JW 3-15'!$A$7:$A$9</c:f>
              <c:strCache>
                <c:ptCount val="3"/>
                <c:pt idx="0">
                  <c:v>faculty</c:v>
                </c:pt>
                <c:pt idx="1">
                  <c:v>student</c:v>
                </c:pt>
                <c:pt idx="2">
                  <c:v>other</c:v>
                </c:pt>
              </c:strCache>
            </c:strRef>
          </c:cat>
          <c:val>
            <c:numRef>
              <c:f>'pie charts JW 3-15'!$B$7:$B$9</c:f>
              <c:numCache>
                <c:formatCode>0%</c:formatCode>
                <c:ptCount val="3"/>
                <c:pt idx="0">
                  <c:v>0.36</c:v>
                </c:pt>
                <c:pt idx="1">
                  <c:v>0.51</c:v>
                </c:pt>
                <c:pt idx="2">
                  <c:v>0.13</c:v>
                </c:pt>
              </c:numCache>
            </c:numRef>
          </c:val>
        </c:ser>
        <c:dLbls>
          <c:dLblPos val="ctr"/>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DD7169B-144D-4466-AD5E-446E2F9B160A}" type="datetimeFigureOut">
              <a:rPr lang="en-US" smtClean="0"/>
              <a:t>3/23/2015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7CACAA7-E103-407F-9D42-185B9D055C58}" type="slidenum">
              <a:rPr lang="en-US" smtClean="0"/>
              <a:t>‹#›</a:t>
            </a:fld>
            <a:endParaRPr lang="en-US"/>
          </a:p>
        </p:txBody>
      </p:sp>
    </p:spTree>
    <p:extLst>
      <p:ext uri="{BB962C8B-B14F-4D97-AF65-F5344CB8AC3E}">
        <p14:creationId xmlns:p14="http://schemas.microsoft.com/office/powerpoint/2010/main" val="253694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pola.gettysburg.edu/books/29/"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pola.gettysburg.edu/oer/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gettysburg.edu/about/college_history/mission_statement.dot"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himalayajournal.or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thought it made sense to speak in order of library size. Mine</a:t>
            </a:r>
            <a:r>
              <a:rPr lang="en-US" baseline="0" dirty="0" smtClean="0"/>
              <a:t> </a:t>
            </a:r>
            <a:r>
              <a:rPr lang="en-US" dirty="0" smtClean="0"/>
              <a:t>is the smallest, so I’ll go first! Because</a:t>
            </a:r>
            <a:r>
              <a:rPr lang="en-US" baseline="0" dirty="0" smtClean="0"/>
              <a:t> our environments vary dramatically, w</a:t>
            </a:r>
            <a:r>
              <a:rPr lang="en-US" dirty="0" smtClean="0"/>
              <a:t>e will each lead with our institutional mission and then talk about the library publishing services that support it. </a:t>
            </a:r>
            <a:endParaRPr lang="en-US" baseline="0" dirty="0" smtClean="0"/>
          </a:p>
        </p:txBody>
      </p:sp>
      <p:sp>
        <p:nvSpPr>
          <p:cNvPr id="4" name="Slide Number Placeholder 3"/>
          <p:cNvSpPr>
            <a:spLocks noGrp="1"/>
          </p:cNvSpPr>
          <p:nvPr>
            <p:ph type="sldNum" sz="quarter" idx="10"/>
          </p:nvPr>
        </p:nvSpPr>
        <p:spPr/>
        <p:txBody>
          <a:bodyPr/>
          <a:lstStyle/>
          <a:p>
            <a:fld id="{87CACAA7-E103-407F-9D42-185B9D055C58}" type="slidenum">
              <a:rPr lang="en-US" smtClean="0"/>
              <a:t>1</a:t>
            </a:fld>
            <a:endParaRPr lang="en-US"/>
          </a:p>
        </p:txBody>
      </p:sp>
    </p:spTree>
    <p:extLst>
      <p:ext uri="{BB962C8B-B14F-4D97-AF65-F5344CB8AC3E}">
        <p14:creationId xmlns:p14="http://schemas.microsoft.com/office/powerpoint/2010/main" val="61441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shift gears and talk about the format everyone associates with libraries: BOOKS</a:t>
            </a:r>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10</a:t>
            </a:fld>
            <a:endParaRPr lang="en-US"/>
          </a:p>
        </p:txBody>
      </p:sp>
    </p:spTree>
    <p:extLst>
      <p:ext uri="{BB962C8B-B14F-4D97-AF65-F5344CB8AC3E}">
        <p14:creationId xmlns:p14="http://schemas.microsoft.com/office/powerpoint/2010/main" val="1402368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At Gettysburg, we’ve been using our IR platform to post, or “republish,” books published by Gettysburg College, </a:t>
            </a:r>
            <a:r>
              <a:rPr lang="en-US" sz="1200" kern="1200" dirty="0" err="1" smtClean="0">
                <a:solidFill>
                  <a:schemeClr val="tx1"/>
                </a:solidFill>
                <a:effectLst/>
                <a:latin typeface="+mn-lt"/>
                <a:ea typeface="+mn-ea"/>
                <a:cs typeface="+mn-cs"/>
              </a:rPr>
              <a:t>Musselman</a:t>
            </a:r>
            <a:r>
              <a:rPr lang="en-US" sz="1200" kern="1200" baseline="0" dirty="0" smtClean="0">
                <a:solidFill>
                  <a:schemeClr val="tx1"/>
                </a:solidFill>
                <a:effectLst/>
                <a:latin typeface="+mn-lt"/>
                <a:ea typeface="+mn-ea"/>
                <a:cs typeface="+mn-cs"/>
              </a:rPr>
              <a:t> Library, and our Friends group. We have 12 now and are adding more. All are books that were originally published in print and are now being given a new lease on life as digital, open access publications. Most have to do with college history, like these two.</a:t>
            </a: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11</a:t>
            </a:fld>
            <a:endParaRPr lang="en-US"/>
          </a:p>
        </p:txBody>
      </p:sp>
    </p:spTree>
    <p:extLst>
      <p:ext uri="{BB962C8B-B14F-4D97-AF65-F5344CB8AC3E}">
        <p14:creationId xmlns:p14="http://schemas.microsoft.com/office/powerpoint/2010/main" val="815965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smtClean="0">
                <a:solidFill>
                  <a:schemeClr val="tx1"/>
                </a:solidFill>
                <a:effectLst/>
                <a:latin typeface="+mn-lt"/>
                <a:ea typeface="+mn-ea"/>
                <a:cs typeface="+mn-cs"/>
              </a:rPr>
              <a:t>Newer books are a little more complicated. We have had success working</a:t>
            </a:r>
            <a:r>
              <a:rPr lang="en-US" sz="1200" kern="1200" baseline="0" dirty="0" smtClean="0">
                <a:solidFill>
                  <a:schemeClr val="tx1"/>
                </a:solidFill>
                <a:effectLst/>
                <a:latin typeface="+mn-lt"/>
                <a:ea typeface="+mn-ea"/>
                <a:cs typeface="+mn-cs"/>
              </a:rPr>
              <a:t> with our </a:t>
            </a:r>
            <a:r>
              <a:rPr lang="en-US" sz="1200" kern="1200" dirty="0" smtClean="0">
                <a:solidFill>
                  <a:schemeClr val="tx1"/>
                </a:solidFill>
                <a:effectLst/>
                <a:latin typeface="+mn-lt"/>
                <a:ea typeface="+mn-ea"/>
                <a:cs typeface="+mn-cs"/>
              </a:rPr>
              <a:t>Communications &amp; Marketing office on book publications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they do layout and help arrange printing of hard copy; we provide content, editorial, and online presence in IR. </a:t>
            </a:r>
            <a:endParaRPr lang="en-US" sz="1200" kern="1200" baseline="0" dirty="0" smtClean="0">
              <a:solidFill>
                <a:schemeClr val="tx1"/>
              </a:solidFill>
              <a:effectLst/>
              <a:latin typeface="+mn-lt"/>
              <a:ea typeface="+mn-ea"/>
              <a:cs typeface="+mn-cs"/>
            </a:endParaRP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US" sz="1200" i="1" u="sng" kern="1200" dirty="0" smtClean="0">
                <a:solidFill>
                  <a:schemeClr val="tx1"/>
                </a:solidFill>
                <a:effectLst/>
                <a:latin typeface="+mn-lt"/>
                <a:ea typeface="+mn-ea"/>
                <a:cs typeface="+mn-cs"/>
                <a:hlinkClick r:id="rId3"/>
              </a:rPr>
              <a:t>Thirty Treasures, Thirty Years: Stories from the </a:t>
            </a:r>
            <a:r>
              <a:rPr lang="en-US" sz="1200" i="1" u="sng" kern="1200" dirty="0" err="1" smtClean="0">
                <a:solidFill>
                  <a:schemeClr val="tx1"/>
                </a:solidFill>
                <a:effectLst/>
                <a:latin typeface="+mn-lt"/>
                <a:ea typeface="+mn-ea"/>
                <a:cs typeface="+mn-cs"/>
                <a:hlinkClick r:id="rId3"/>
              </a:rPr>
              <a:t>Musselman</a:t>
            </a:r>
            <a:r>
              <a:rPr lang="en-US" sz="1200" i="1" u="sng" kern="1200" dirty="0" smtClean="0">
                <a:solidFill>
                  <a:schemeClr val="tx1"/>
                </a:solidFill>
                <a:effectLst/>
                <a:latin typeface="+mn-lt"/>
                <a:ea typeface="+mn-ea"/>
                <a:cs typeface="+mn-cs"/>
                <a:hlinkClick r:id="rId3"/>
              </a:rPr>
              <a:t> Library Collection</a:t>
            </a:r>
            <a:r>
              <a:rPr lang="en-US" sz="1200" kern="1200" dirty="0" smtClean="0">
                <a:solidFill>
                  <a:schemeClr val="tx1"/>
                </a:solidFill>
                <a:effectLst/>
                <a:latin typeface="+mn-lt"/>
                <a:ea typeface="+mn-ea"/>
                <a:cs typeface="+mn-cs"/>
              </a:rPr>
              <a:t> – published in 2011 on the 30</a:t>
            </a:r>
            <a:r>
              <a:rPr lang="en-US" sz="1200" kern="1200" baseline="30000" dirty="0" smtClean="0">
                <a:solidFill>
                  <a:schemeClr val="tx1"/>
                </a:solidFill>
                <a:effectLst/>
                <a:latin typeface="+mn-lt"/>
                <a:ea typeface="+mn-ea"/>
                <a:cs typeface="+mn-cs"/>
              </a:rPr>
              <a:t>th</a:t>
            </a:r>
            <a:r>
              <a:rPr lang="en-US" sz="1200" kern="1200" dirty="0" smtClean="0">
                <a:solidFill>
                  <a:schemeClr val="tx1"/>
                </a:solidFill>
                <a:effectLst/>
                <a:latin typeface="+mn-lt"/>
                <a:ea typeface="+mn-ea"/>
                <a:cs typeface="+mn-cs"/>
              </a:rPr>
              <a:t> anniversary of our library building. This is an elegant 12x12” book that contains brilliant images of art and artifacts alongside essays about them which highlight their use in a teaching collection. The essays were written by professors and library staff. The print book is for sale but we have an open version in our IR.</a:t>
            </a:r>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12</a:t>
            </a:fld>
            <a:endParaRPr lang="en-US"/>
          </a:p>
        </p:txBody>
      </p:sp>
    </p:spTree>
    <p:extLst>
      <p:ext uri="{BB962C8B-B14F-4D97-AF65-F5344CB8AC3E}">
        <p14:creationId xmlns:p14="http://schemas.microsoft.com/office/powerpoint/2010/main" val="1143764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Slaves, Soldiers, Citizens: African American Artifacts of the Civil War Era. This publication</a:t>
            </a:r>
            <a:r>
              <a:rPr lang="en-US" sz="1200" kern="1200" baseline="0" dirty="0" smtClean="0">
                <a:solidFill>
                  <a:schemeClr val="tx1"/>
                </a:solidFill>
                <a:effectLst/>
                <a:latin typeface="+mn-lt"/>
                <a:ea typeface="+mn-ea"/>
                <a:cs typeface="+mn-cs"/>
              </a:rPr>
              <a:t> is sort of</a:t>
            </a:r>
            <a:r>
              <a:rPr lang="en-US" sz="1200" kern="1200" dirty="0" smtClean="0">
                <a:solidFill>
                  <a:schemeClr val="tx1"/>
                </a:solidFill>
                <a:effectLst/>
                <a:latin typeface="+mn-lt"/>
                <a:ea typeface="+mn-ea"/>
                <a:cs typeface="+mn-cs"/>
              </a:rPr>
              <a:t> an expanded</a:t>
            </a:r>
            <a:r>
              <a:rPr lang="en-US" sz="1200" kern="1200" baseline="0" dirty="0" smtClean="0">
                <a:solidFill>
                  <a:schemeClr val="tx1"/>
                </a:solidFill>
                <a:effectLst/>
                <a:latin typeface="+mn-lt"/>
                <a:ea typeface="+mn-ea"/>
                <a:cs typeface="+mn-cs"/>
              </a:rPr>
              <a:t> exhibit catalog. We had a student curate a rotating exhibit on this topic. The exhibit was available in various versions for about two years, so lots of students saw it during that time. The catalog archives the exhibit but also includes student essays written for various courses over that time period. Again, our Communications &amp; Marketing office handled book design, but the editorial work happened in the library. We have print copies and an open version in The Cupola.</a:t>
            </a:r>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13</a:t>
            </a:fld>
            <a:endParaRPr lang="en-US"/>
          </a:p>
        </p:txBody>
      </p:sp>
    </p:spTree>
    <p:extLst>
      <p:ext uri="{BB962C8B-B14F-4D97-AF65-F5344CB8AC3E}">
        <p14:creationId xmlns:p14="http://schemas.microsoft.com/office/powerpoint/2010/main" val="3959930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baseline="0" dirty="0" smtClean="0">
                <a:solidFill>
                  <a:schemeClr val="tx1"/>
                </a:solidFill>
                <a:effectLst/>
                <a:latin typeface="+mn-lt"/>
                <a:ea typeface="+mn-ea"/>
                <a:cs typeface="+mn-cs"/>
              </a:rPr>
              <a:t>Next example is a collaboration between a professor and the library - </a:t>
            </a:r>
            <a:r>
              <a:rPr lang="en-US" sz="1200" kern="1200" dirty="0" smtClean="0">
                <a:solidFill>
                  <a:schemeClr val="tx1"/>
                </a:solidFill>
                <a:effectLst/>
                <a:latin typeface="+mn-lt"/>
                <a:ea typeface="+mn-ea"/>
                <a:cs typeface="+mn-cs"/>
              </a:rPr>
              <a:t>Prof. </a:t>
            </a:r>
            <a:r>
              <a:rPr lang="en-US" sz="1200" kern="1200" dirty="0" err="1" smtClean="0">
                <a:solidFill>
                  <a:schemeClr val="tx1"/>
                </a:solidFill>
                <a:effectLst/>
                <a:latin typeface="+mn-lt"/>
                <a:ea typeface="+mn-ea"/>
                <a:cs typeface="+mn-cs"/>
              </a:rPr>
              <a:t>Kann’s</a:t>
            </a:r>
            <a:r>
              <a:rPr lang="en-US" sz="1200" kern="1200" dirty="0" smtClean="0">
                <a:solidFill>
                  <a:schemeClr val="tx1"/>
                </a:solidFill>
                <a:effectLst/>
                <a:latin typeface="+mn-lt"/>
                <a:ea typeface="+mn-ea"/>
                <a:cs typeface="+mn-cs"/>
              </a:rPr>
              <a:t> </a:t>
            </a:r>
            <a:r>
              <a:rPr lang="en-US" sz="1200" i="1" u="sng" kern="1200" dirty="0" smtClean="0">
                <a:solidFill>
                  <a:schemeClr val="tx1"/>
                </a:solidFill>
                <a:effectLst/>
                <a:latin typeface="+mn-lt"/>
                <a:ea typeface="+mn-ea"/>
                <a:cs typeface="+mn-cs"/>
                <a:hlinkClick r:id="rId3"/>
              </a:rPr>
              <a:t>Digital Circuit Projects: An Overview of Digital Circuits Through Implementing Integrated Circuits</a:t>
            </a:r>
            <a:r>
              <a:rPr lang="en-US" sz="1200" i="0" u="none" kern="1200" dirty="0" smtClean="0">
                <a:solidFill>
                  <a:schemeClr val="tx1"/>
                </a:solidFill>
                <a:effectLst/>
                <a:latin typeface="+mn-lt"/>
                <a:ea typeface="+mn-ea"/>
                <a:cs typeface="+mn-cs"/>
              </a:rPr>
              <a:t>.</a:t>
            </a:r>
            <a:r>
              <a:rPr lang="en-US" sz="1200" i="0" u="none" kern="1200" baseline="0" dirty="0" smtClean="0">
                <a:solidFill>
                  <a:schemeClr val="tx1"/>
                </a:solidFill>
                <a:effectLst/>
                <a:latin typeface="+mn-lt"/>
                <a:ea typeface="+mn-ea"/>
                <a:cs typeface="+mn-cs"/>
              </a:rPr>
              <a:t> Chuck wanted to make his lab manual freely available to as wide an audience as possible, so he reached out to us about using The Cupola. We helped with cover design, publicity, and posting of this 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0" u="none"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0" u="none" kern="1200" baseline="0" dirty="0" smtClean="0">
                <a:solidFill>
                  <a:schemeClr val="tx1"/>
                </a:solidFill>
                <a:effectLst/>
                <a:latin typeface="+mn-lt"/>
                <a:ea typeface="+mn-ea"/>
                <a:cs typeface="+mn-cs"/>
              </a:rPr>
              <a:t>In the future, we’d like to p</a:t>
            </a:r>
            <a:r>
              <a:rPr lang="en-US" sz="1200" kern="1200" dirty="0" smtClean="0">
                <a:solidFill>
                  <a:schemeClr val="tx1"/>
                </a:solidFill>
                <a:effectLst/>
                <a:latin typeface="+mn-lt"/>
                <a:ea typeface="+mn-ea"/>
                <a:cs typeface="+mn-cs"/>
              </a:rPr>
              <a:t>ublish more original faculty work and encourage the creation of OERs.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14</a:t>
            </a:fld>
            <a:endParaRPr lang="en-US"/>
          </a:p>
        </p:txBody>
      </p:sp>
    </p:spTree>
    <p:extLst>
      <p:ext uri="{BB962C8B-B14F-4D97-AF65-F5344CB8AC3E}">
        <p14:creationId xmlns:p14="http://schemas.microsoft.com/office/powerpoint/2010/main" val="815965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What are other LACs doing? I’m sure a lot of them are involved in publishing</a:t>
            </a:r>
            <a:r>
              <a:rPr lang="en-US" sz="1200" kern="1200" baseline="0" dirty="0" smtClean="0">
                <a:solidFill>
                  <a:schemeClr val="tx1"/>
                </a:solidFill>
                <a:effectLst/>
                <a:latin typeface="+mn-lt"/>
                <a:ea typeface="+mn-ea"/>
                <a:cs typeface="+mn-cs"/>
              </a:rPr>
              <a:t> a few books, like we are, but some are working on a large scale.</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Amherst College Press is a new press that will publish OA, peer-edited monographs. They are still in an early stage, but they are accepting submissions to several series. You might direct your campus authors to it.</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The Lever Initiative is a group of Oberlin Group libraries who are considering whether pooling their resources might help accelerate OA book publishing in the liberal arts. The project is articulated in phases; it is currently in Phase 2, which is studying the </a:t>
            </a:r>
            <a:r>
              <a:rPr lang="en-US" sz="1200" b="0" i="0" kern="1200" dirty="0" smtClean="0">
                <a:solidFill>
                  <a:schemeClr val="tx1"/>
                </a:solidFill>
                <a:effectLst/>
                <a:latin typeface="+mn-lt"/>
                <a:ea typeface="+mn-ea"/>
                <a:cs typeface="+mn-cs"/>
              </a:rPr>
              <a:t>financial, operational, logistical, and governance issues that would impact such a joint venture</a:t>
            </a:r>
            <a:r>
              <a:rPr lang="en-US" sz="1200" kern="1200" baseline="0" dirty="0" smtClean="0">
                <a:solidFill>
                  <a:schemeClr val="tx1"/>
                </a:solidFill>
                <a:effectLst/>
                <a:latin typeface="+mn-lt"/>
                <a:ea typeface="+mn-ea"/>
                <a:cs typeface="+mn-cs"/>
              </a:rPr>
              <a:t>. You can sign up for updates on their website.</a:t>
            </a:r>
          </a:p>
          <a:p>
            <a:pPr lvl="0"/>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15</a:t>
            </a:fld>
            <a:endParaRPr lang="en-US"/>
          </a:p>
        </p:txBody>
      </p:sp>
    </p:spTree>
    <p:extLst>
      <p:ext uri="{BB962C8B-B14F-4D97-AF65-F5344CB8AC3E}">
        <p14:creationId xmlns:p14="http://schemas.microsoft.com/office/powerpoint/2010/main" val="287365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smtClean="0">
                <a:solidFill>
                  <a:schemeClr val="tx1"/>
                </a:solidFill>
                <a:effectLst/>
                <a:latin typeface="+mn-lt"/>
                <a:ea typeface="+mn-ea"/>
                <a:cs typeface="+mn-cs"/>
              </a:rPr>
              <a:t>And finally, I want to mention Knowledge Unlatched – not because it’s a book publishing project happening at a LAC, but because it is an OA book publishing project that many LACs were able to support because of its pricing model.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This project funded the “unlatching” of 28 scholarly books. Over 250 libraries around the world chipped in about $1000 each to free these books for all readers. 26 of them were LACs. If you want to contribute to an open system of book publishing without starting a publishing program on your campus, these endeavors are worthwhile ways to contribute to change.</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16</a:t>
            </a:fld>
            <a:endParaRPr lang="en-US"/>
          </a:p>
        </p:txBody>
      </p:sp>
    </p:spTree>
    <p:extLst>
      <p:ext uri="{BB962C8B-B14F-4D97-AF65-F5344CB8AC3E}">
        <p14:creationId xmlns:p14="http://schemas.microsoft.com/office/powerpoint/2010/main" val="2640210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far I’ve described ways that my small library and others are engaged in publishing. Now let’s turn to the conference theme: sustainability.</a:t>
            </a:r>
          </a:p>
          <a:p>
            <a:endParaRPr lang="en-US" baseline="0" dirty="0" smtClean="0"/>
          </a:p>
          <a:p>
            <a:r>
              <a:rPr lang="en-US" dirty="0" smtClean="0"/>
              <a:t>If you’re interested in sustainability in library publishing, this report is a good place to begin… even if it’s a little out of date. It</a:t>
            </a:r>
            <a:r>
              <a:rPr lang="en-US" baseline="0" dirty="0" smtClean="0"/>
              <a:t> appeared in 2012 and reports on data collected in 2010, so the data are 5 years old now. Less than a fifth of all libraries surveyed had documented sustainability plans for their publishing programs or had evaluated the effectiveness of their publishing services. </a:t>
            </a:r>
          </a:p>
          <a:p>
            <a:endParaRPr lang="en-US" baseline="0" dirty="0" smtClean="0"/>
          </a:p>
          <a:p>
            <a:r>
              <a:rPr lang="en-US" baseline="0" dirty="0" smtClean="0"/>
              <a:t>With the increasing focus on assessment in our institutions, I assume those numbers have improved in recent years. But the report still serves as a good reminder that we should constantly assess library publishing to ensure that it effective and in line with our core mission.</a:t>
            </a:r>
          </a:p>
          <a:p>
            <a:endParaRPr lang="en-US" baseline="0" dirty="0" smtClean="0"/>
          </a:p>
        </p:txBody>
      </p:sp>
      <p:sp>
        <p:nvSpPr>
          <p:cNvPr id="4" name="Slide Number Placeholder 3"/>
          <p:cNvSpPr>
            <a:spLocks noGrp="1"/>
          </p:cNvSpPr>
          <p:nvPr>
            <p:ph type="sldNum" sz="quarter" idx="10"/>
          </p:nvPr>
        </p:nvSpPr>
        <p:spPr/>
        <p:txBody>
          <a:bodyPr/>
          <a:lstStyle/>
          <a:p>
            <a:fld id="{87CACAA7-E103-407F-9D42-185B9D055C58}" type="slidenum">
              <a:rPr lang="en-US" smtClean="0"/>
              <a:t>17</a:t>
            </a:fld>
            <a:endParaRPr lang="en-US"/>
          </a:p>
        </p:txBody>
      </p:sp>
    </p:spTree>
    <p:extLst>
      <p:ext uri="{BB962C8B-B14F-4D97-AF65-F5344CB8AC3E}">
        <p14:creationId xmlns:p14="http://schemas.microsoft.com/office/powerpoint/2010/main" val="1958339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That said, there’s more than one way to think about sustainability. In our program description we said that “sustainability can be defined as alignment between program activities and the larger mission, and a balance between resource consumption and service provision.”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Hopefully I’ve shown that my library’s publishing activities are aligned with the mission of a LAC. But what about this balance between resource consumption and service provision? What does that really mean and how do you measure it?</a:t>
            </a:r>
          </a:p>
        </p:txBody>
      </p:sp>
      <p:sp>
        <p:nvSpPr>
          <p:cNvPr id="4" name="Slide Number Placeholder 3"/>
          <p:cNvSpPr>
            <a:spLocks noGrp="1"/>
          </p:cNvSpPr>
          <p:nvPr>
            <p:ph type="sldNum" sz="quarter" idx="10"/>
          </p:nvPr>
        </p:nvSpPr>
        <p:spPr/>
        <p:txBody>
          <a:bodyPr/>
          <a:lstStyle/>
          <a:p>
            <a:fld id="{87CACAA7-E103-407F-9D42-185B9D055C58}" type="slidenum">
              <a:rPr lang="en-US" smtClean="0"/>
              <a:t>18</a:t>
            </a:fld>
            <a:endParaRPr lang="en-US"/>
          </a:p>
        </p:txBody>
      </p:sp>
    </p:spTree>
    <p:extLst>
      <p:ext uri="{BB962C8B-B14F-4D97-AF65-F5344CB8AC3E}">
        <p14:creationId xmlns:p14="http://schemas.microsoft.com/office/powerpoint/2010/main" val="567544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In my experience, it has a lot to do with staffing. Everyone wants to know how we actually get publishing done… how many people, what types of people, how many hours, how much money… the core question is some version of: how many valuable resources will this initiative consume? And how will that impact the more established services that our library provides and are already a core part of its identity within our campus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So let’s talk about Gettysburg’s staffing model. On</a:t>
            </a:r>
            <a:r>
              <a:rPr lang="en-US" sz="1200" kern="1200" baseline="0" dirty="0" smtClean="0">
                <a:solidFill>
                  <a:schemeClr val="tx1"/>
                </a:solidFill>
                <a:effectLst/>
                <a:latin typeface="+mn-lt"/>
                <a:ea typeface="+mn-ea"/>
                <a:cs typeface="+mn-cs"/>
              </a:rPr>
              <a:t> the money side </a:t>
            </a:r>
            <a:r>
              <a:rPr lang="en-US" sz="1200" kern="1200" dirty="0" smtClean="0">
                <a:solidFill>
                  <a:schemeClr val="tx1"/>
                </a:solidFill>
                <a:effectLst/>
                <a:latin typeface="+mn-lt"/>
                <a:ea typeface="+mn-ea"/>
                <a:cs typeface="+mn-cs"/>
              </a:rPr>
              <a:t>– our budget is flat right now. (There’s a phrase our campus president</a:t>
            </a:r>
            <a:r>
              <a:rPr lang="en-US" sz="1200" kern="1200" baseline="0" dirty="0" smtClean="0">
                <a:solidFill>
                  <a:schemeClr val="tx1"/>
                </a:solidFill>
                <a:effectLst/>
                <a:latin typeface="+mn-lt"/>
                <a:ea typeface="+mn-ea"/>
                <a:cs typeface="+mn-cs"/>
              </a:rPr>
              <a:t> has been using to describe this: she calls it “sustainable excellence.”) W</a:t>
            </a:r>
            <a:r>
              <a:rPr lang="en-US" sz="1200" kern="1200" dirty="0" smtClean="0">
                <a:solidFill>
                  <a:schemeClr val="tx1"/>
                </a:solidFill>
                <a:effectLst/>
                <a:latin typeface="+mn-lt"/>
                <a:ea typeface="+mn-ea"/>
                <a:cs typeface="+mn-cs"/>
              </a:rPr>
              <a:t>e have not been able to add a full librarian position to lead library publishing or scholarly communications or repository or whatever. My job title has been,</a:t>
            </a:r>
            <a:r>
              <a:rPr lang="en-US" sz="1200" kern="1200" baseline="0" dirty="0" smtClean="0">
                <a:solidFill>
                  <a:schemeClr val="tx1"/>
                </a:solidFill>
                <a:effectLst/>
                <a:latin typeface="+mn-lt"/>
                <a:ea typeface="+mn-ea"/>
                <a:cs typeface="+mn-cs"/>
              </a:rPr>
              <a:t> and continues to be,</a:t>
            </a:r>
            <a:r>
              <a:rPr lang="en-US" sz="1200" kern="1200" dirty="0" smtClean="0">
                <a:solidFill>
                  <a:schemeClr val="tx1"/>
                </a:solidFill>
                <a:effectLst/>
                <a:latin typeface="+mn-lt"/>
                <a:ea typeface="+mn-ea"/>
                <a:cs typeface="+mn-cs"/>
              </a:rPr>
              <a:t> Director of Reference &amp; Instruction. Scholarly communication</a:t>
            </a:r>
            <a:r>
              <a:rPr lang="en-US" sz="1200" kern="1200" baseline="0" dirty="0" smtClean="0">
                <a:solidFill>
                  <a:schemeClr val="tx1"/>
                </a:solidFill>
                <a:effectLst/>
                <a:latin typeface="+mn-lt"/>
                <a:ea typeface="+mn-ea"/>
                <a:cs typeface="+mn-cs"/>
              </a:rPr>
              <a:t> is a new library program but not a new staff line.</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That said, we’ve been able to do a lot by spreading the work over many individuals. Here’s our staffing model:</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19</a:t>
            </a:fld>
            <a:endParaRPr lang="en-US"/>
          </a:p>
        </p:txBody>
      </p:sp>
    </p:spTree>
    <p:extLst>
      <p:ext uri="{BB962C8B-B14F-4D97-AF65-F5344CB8AC3E}">
        <p14:creationId xmlns:p14="http://schemas.microsoft.com/office/powerpoint/2010/main" val="1010920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Gettysburg’s place in the world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Private, residential liberal arts college – FTE 2600 – all undergraduate</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Mission – I’ve included the beginning of our mission statement here – it’s big and inspirational and probably a lot like all of yours. There is a focus on critical thinking, effective communication,</a:t>
            </a:r>
            <a:r>
              <a:rPr lang="en-US" sz="1200" kern="1200" baseline="0" dirty="0" smtClean="0">
                <a:solidFill>
                  <a:schemeClr val="tx1"/>
                </a:solidFill>
                <a:effectLst/>
                <a:latin typeface="+mn-lt"/>
                <a:ea typeface="+mn-ea"/>
                <a:cs typeface="+mn-cs"/>
              </a:rPr>
              <a:t> and the m</a:t>
            </a:r>
            <a:r>
              <a:rPr lang="en-US" sz="1200" kern="1200" dirty="0" smtClean="0">
                <a:solidFill>
                  <a:schemeClr val="tx1"/>
                </a:solidFill>
                <a:effectLst/>
                <a:latin typeface="+mn-lt"/>
                <a:ea typeface="+mn-ea"/>
                <a:cs typeface="+mn-cs"/>
              </a:rPr>
              <a:t>arketplace of ideas (in which students can participate). It positions STUDENTS at the center of everything (as you might expect for a LAC) and our library publishing activities do, too.</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We do not have a university press</a:t>
            </a:r>
            <a:r>
              <a:rPr lang="en-US" sz="1200" kern="1200" baseline="0" dirty="0" smtClean="0">
                <a:solidFill>
                  <a:schemeClr val="tx1"/>
                </a:solidFill>
                <a:effectLst/>
                <a:latin typeface="+mn-lt"/>
                <a:ea typeface="+mn-ea"/>
                <a:cs typeface="+mn-cs"/>
              </a:rPr>
              <a:t> so there are no campus ownership issues over the role of publishing</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http://www.gettysburg.edu/about/college_history/mission_statement.dot</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2</a:t>
            </a:fld>
            <a:endParaRPr lang="en-US"/>
          </a:p>
        </p:txBody>
      </p:sp>
    </p:spTree>
    <p:extLst>
      <p:ext uri="{BB962C8B-B14F-4D97-AF65-F5344CB8AC3E}">
        <p14:creationId xmlns:p14="http://schemas.microsoft.com/office/powerpoint/2010/main" val="3006918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50" kern="1200" dirty="0" smtClean="0">
                <a:solidFill>
                  <a:schemeClr val="tx1"/>
                </a:solidFill>
                <a:effectLst/>
                <a:latin typeface="+mn-lt"/>
                <a:ea typeface="+mn-ea"/>
                <a:cs typeface="+mn-cs"/>
              </a:rPr>
              <a:t>Committee. First we called it the Digital</a:t>
            </a:r>
            <a:r>
              <a:rPr lang="en-US" sz="1050" kern="1200" baseline="0" dirty="0" smtClean="0">
                <a:solidFill>
                  <a:schemeClr val="tx1"/>
                </a:solidFill>
                <a:effectLst/>
                <a:latin typeface="+mn-lt"/>
                <a:ea typeface="+mn-ea"/>
                <a:cs typeface="+mn-cs"/>
              </a:rPr>
              <a:t> Commons </a:t>
            </a:r>
            <a:r>
              <a:rPr lang="en-US" sz="1050" kern="1200" dirty="0" smtClean="0">
                <a:solidFill>
                  <a:schemeClr val="tx1"/>
                </a:solidFill>
                <a:effectLst/>
                <a:latin typeface="+mn-lt"/>
                <a:ea typeface="+mn-ea"/>
                <a:cs typeface="+mn-cs"/>
              </a:rPr>
              <a:t>Committee,</a:t>
            </a:r>
            <a:r>
              <a:rPr lang="en-US" sz="1050" kern="1200" baseline="0" dirty="0" smtClean="0">
                <a:solidFill>
                  <a:schemeClr val="tx1"/>
                </a:solidFill>
                <a:effectLst/>
                <a:latin typeface="+mn-lt"/>
                <a:ea typeface="+mn-ea"/>
                <a:cs typeface="+mn-cs"/>
              </a:rPr>
              <a:t> to get things off the ground. Later we called it The Cupola Committee. Still later it evolved into the Scholarly Communications Committee. I have always chaired it and we have 4 or 5 members from around the library, including Special Collections and Systems. </a:t>
            </a:r>
            <a:r>
              <a:rPr lang="en-US" sz="1050" kern="1200" dirty="0" smtClean="0">
                <a:solidFill>
                  <a:schemeClr val="tx1"/>
                </a:solidFill>
                <a:effectLst/>
                <a:latin typeface="+mn-lt"/>
                <a:ea typeface="+mn-ea"/>
                <a:cs typeface="+mn-cs"/>
              </a:rPr>
              <a:t>Together</a:t>
            </a:r>
            <a:r>
              <a:rPr lang="en-US" sz="1050" kern="1200" baseline="0" dirty="0" smtClean="0">
                <a:solidFill>
                  <a:schemeClr val="tx1"/>
                </a:solidFill>
                <a:effectLst/>
                <a:latin typeface="+mn-lt"/>
                <a:ea typeface="+mn-ea"/>
                <a:cs typeface="+mn-cs"/>
              </a:rPr>
              <a:t> w</a:t>
            </a:r>
            <a:r>
              <a:rPr lang="en-US" sz="1050" kern="1200" dirty="0" smtClean="0">
                <a:solidFill>
                  <a:schemeClr val="tx1"/>
                </a:solidFill>
                <a:effectLst/>
                <a:latin typeface="+mn-lt"/>
                <a:ea typeface="+mn-ea"/>
                <a:cs typeface="+mn-cs"/>
              </a:rPr>
              <a:t>e decide which projects to take on, plan programs for faculty and students, and organize ongoing professional development for the entire library on topics related</a:t>
            </a:r>
            <a:r>
              <a:rPr lang="en-US" sz="1050" kern="1200" baseline="0" dirty="0" smtClean="0">
                <a:solidFill>
                  <a:schemeClr val="tx1"/>
                </a:solidFill>
                <a:effectLst/>
                <a:latin typeface="+mn-lt"/>
                <a:ea typeface="+mn-ea"/>
                <a:cs typeface="+mn-cs"/>
              </a:rPr>
              <a:t> to </a:t>
            </a:r>
            <a:r>
              <a:rPr lang="en-US" sz="1050" kern="1200" dirty="0" smtClean="0">
                <a:solidFill>
                  <a:schemeClr val="tx1"/>
                </a:solidFill>
                <a:effectLst/>
                <a:latin typeface="+mn-lt"/>
                <a:ea typeface="+mn-ea"/>
                <a:cs typeface="+mn-cs"/>
              </a:rPr>
              <a:t>scholarly communication and</a:t>
            </a:r>
            <a:r>
              <a:rPr lang="en-US" sz="1050" kern="1200" baseline="0" dirty="0" smtClean="0">
                <a:solidFill>
                  <a:schemeClr val="tx1"/>
                </a:solidFill>
                <a:effectLst/>
                <a:latin typeface="+mn-lt"/>
                <a:ea typeface="+mn-ea"/>
                <a:cs typeface="+mn-cs"/>
              </a:rPr>
              <a:t> library publishing</a:t>
            </a:r>
            <a:r>
              <a:rPr lang="en-US" sz="1050" kern="1200" dirty="0" smtClean="0">
                <a:solidFill>
                  <a:schemeClr val="tx1"/>
                </a:solidFill>
                <a:effectLst/>
                <a:latin typeface="+mn-lt"/>
                <a:ea typeface="+mn-ea"/>
                <a:cs typeface="+mn-cs"/>
              </a:rPr>
              <a:t>.</a:t>
            </a:r>
          </a:p>
          <a:p>
            <a:pPr lvl="0"/>
            <a:endParaRPr lang="en-US" sz="1050" kern="1200" dirty="0" smtClean="0">
              <a:solidFill>
                <a:schemeClr val="tx1"/>
              </a:solidFill>
              <a:effectLst/>
              <a:latin typeface="+mn-lt"/>
              <a:ea typeface="+mn-ea"/>
              <a:cs typeface="+mn-cs"/>
            </a:endParaRPr>
          </a:p>
          <a:p>
            <a:pPr lvl="0"/>
            <a:r>
              <a:rPr lang="en-US" sz="1050" kern="1200" dirty="0" smtClean="0">
                <a:solidFill>
                  <a:schemeClr val="tx1"/>
                </a:solidFill>
                <a:effectLst/>
                <a:latin typeface="+mn-lt"/>
                <a:ea typeface="+mn-ea"/>
                <a:cs typeface="+mn-cs"/>
              </a:rPr>
              <a:t>Support from Digital Commons. A</a:t>
            </a:r>
            <a:r>
              <a:rPr lang="en-US" sz="1050" kern="1200" baseline="0" dirty="0" smtClean="0">
                <a:solidFill>
                  <a:schemeClr val="tx1"/>
                </a:solidFill>
                <a:effectLst/>
                <a:latin typeface="+mn-lt"/>
                <a:ea typeface="+mn-ea"/>
                <a:cs typeface="+mn-cs"/>
              </a:rPr>
              <a:t> big reason we chose </a:t>
            </a:r>
            <a:r>
              <a:rPr lang="en-US" sz="1050" kern="1200" baseline="0" dirty="0" err="1" smtClean="0">
                <a:solidFill>
                  <a:schemeClr val="tx1"/>
                </a:solidFill>
                <a:effectLst/>
                <a:latin typeface="+mn-lt"/>
                <a:ea typeface="+mn-ea"/>
                <a:cs typeface="+mn-cs"/>
              </a:rPr>
              <a:t>bepress</a:t>
            </a:r>
            <a:r>
              <a:rPr lang="en-US" sz="1050" kern="1200" baseline="0" dirty="0" smtClean="0">
                <a:solidFill>
                  <a:schemeClr val="tx1"/>
                </a:solidFill>
                <a:effectLst/>
                <a:latin typeface="+mn-lt"/>
                <a:ea typeface="+mn-ea"/>
                <a:cs typeface="+mn-cs"/>
              </a:rPr>
              <a:t> Digital Commons as our platform was because we knew we wouldn’t have technical support from campus IT.  In hindsight, this was one of the smartest things we did. Our Consulting Services representative has been an important part of our staffing plan. This is Michelle Barron-</a:t>
            </a:r>
            <a:r>
              <a:rPr lang="en-US" sz="1050" kern="1200" baseline="0" dirty="0" err="1" smtClean="0">
                <a:solidFill>
                  <a:schemeClr val="tx1"/>
                </a:solidFill>
                <a:effectLst/>
                <a:latin typeface="+mn-lt"/>
                <a:ea typeface="+mn-ea"/>
                <a:cs typeface="+mn-cs"/>
              </a:rPr>
              <a:t>Lutzross</a:t>
            </a:r>
            <a:r>
              <a:rPr lang="en-US" sz="1050" kern="1200" baseline="0" dirty="0" smtClean="0">
                <a:solidFill>
                  <a:schemeClr val="tx1"/>
                </a:solidFill>
                <a:effectLst/>
                <a:latin typeface="+mn-lt"/>
                <a:ea typeface="+mn-ea"/>
                <a:cs typeface="+mn-cs"/>
              </a:rPr>
              <a:t>, our current consultant.</a:t>
            </a:r>
            <a:endParaRPr lang="en-US" sz="1050" kern="1200" dirty="0" smtClean="0">
              <a:solidFill>
                <a:schemeClr val="tx1"/>
              </a:solidFill>
              <a:effectLst/>
              <a:latin typeface="+mn-lt"/>
              <a:ea typeface="+mn-ea"/>
              <a:cs typeface="+mn-cs"/>
            </a:endParaRPr>
          </a:p>
          <a:p>
            <a:pPr lvl="0"/>
            <a:endParaRPr lang="en-US" sz="1050" kern="1200" dirty="0" smtClean="0">
              <a:solidFill>
                <a:schemeClr val="tx1"/>
              </a:solidFill>
              <a:effectLst/>
              <a:latin typeface="+mn-lt"/>
              <a:ea typeface="+mn-ea"/>
              <a:cs typeface="+mn-cs"/>
            </a:endParaRPr>
          </a:p>
          <a:p>
            <a:pPr lvl="0"/>
            <a:r>
              <a:rPr lang="en-US" sz="1050" kern="1200" dirty="0" smtClean="0">
                <a:solidFill>
                  <a:schemeClr val="tx1"/>
                </a:solidFill>
                <a:effectLst/>
                <a:latin typeface="+mn-lt"/>
                <a:ea typeface="+mn-ea"/>
                <a:cs typeface="+mn-cs"/>
              </a:rPr>
              <a:t>Scholarly Communications Assistant. Lauren is a fulltime library employee but not fulltime on publishing. Her position</a:t>
            </a:r>
            <a:r>
              <a:rPr lang="en-US" sz="1050" kern="1200" baseline="0" dirty="0" smtClean="0">
                <a:solidFill>
                  <a:schemeClr val="tx1"/>
                </a:solidFill>
                <a:effectLst/>
                <a:latin typeface="+mn-lt"/>
                <a:ea typeface="+mn-ea"/>
                <a:cs typeface="+mn-cs"/>
              </a:rPr>
              <a:t> </a:t>
            </a:r>
            <a:r>
              <a:rPr lang="en-US" sz="1050" kern="1200" dirty="0" smtClean="0">
                <a:solidFill>
                  <a:schemeClr val="tx1"/>
                </a:solidFill>
                <a:effectLst/>
                <a:latin typeface="+mn-lt"/>
                <a:ea typeface="+mn-ea"/>
                <a:cs typeface="+mn-cs"/>
              </a:rPr>
              <a:t>was initially started with soft money and then extended when someone was on parental</a:t>
            </a:r>
            <a:r>
              <a:rPr lang="en-US" sz="1050" kern="1200" baseline="0" dirty="0" smtClean="0">
                <a:solidFill>
                  <a:schemeClr val="tx1"/>
                </a:solidFill>
                <a:effectLst/>
                <a:latin typeface="+mn-lt"/>
                <a:ea typeface="+mn-ea"/>
                <a:cs typeface="+mn-cs"/>
              </a:rPr>
              <a:t> leave. Lauren’s contributions were so significant that we reorganized positions after our next staff change in order to devote more resources to this. It actually took three staffing changes to get Lauren up to a permanent, fulltime job. I want to stress that we had no net gain in positions – we just gradually rearranged things in order to support this new work. </a:t>
            </a:r>
          </a:p>
          <a:p>
            <a:pPr lvl="0"/>
            <a:endParaRPr lang="en-US" sz="1050" kern="1200" baseline="0" dirty="0" smtClean="0">
              <a:solidFill>
                <a:schemeClr val="tx1"/>
              </a:solidFill>
              <a:effectLst/>
              <a:latin typeface="+mn-lt"/>
              <a:ea typeface="+mn-ea"/>
              <a:cs typeface="+mn-cs"/>
            </a:endParaRPr>
          </a:p>
          <a:p>
            <a:pPr lvl="0"/>
            <a:r>
              <a:rPr lang="en-US" sz="1050" kern="1200" baseline="0" dirty="0" smtClean="0">
                <a:solidFill>
                  <a:schemeClr val="tx1"/>
                </a:solidFill>
                <a:effectLst/>
                <a:latin typeface="+mn-lt"/>
                <a:ea typeface="+mn-ea"/>
                <a:cs typeface="+mn-cs"/>
              </a:rPr>
              <a:t>These are some of the key players in our scholarly communications and library publishing initiatives, but…</a:t>
            </a:r>
          </a:p>
          <a:p>
            <a:pPr lvl="0"/>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20</a:t>
            </a:fld>
            <a:endParaRPr lang="en-US"/>
          </a:p>
        </p:txBody>
      </p:sp>
    </p:spTree>
    <p:extLst>
      <p:ext uri="{BB962C8B-B14F-4D97-AF65-F5344CB8AC3E}">
        <p14:creationId xmlns:p14="http://schemas.microsoft.com/office/powerpoint/2010/main" val="887113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Here is the secret sauce for sustainability and</a:t>
            </a:r>
            <a:r>
              <a:rPr lang="en-US" sz="1200" kern="1200" baseline="0" dirty="0" smtClean="0">
                <a:solidFill>
                  <a:schemeClr val="tx1"/>
                </a:solidFill>
                <a:effectLst/>
                <a:latin typeface="+mn-lt"/>
                <a:ea typeface="+mn-ea"/>
                <a:cs typeface="+mn-cs"/>
              </a:rPr>
              <a:t> staffing for scholarly communications: </a:t>
            </a:r>
            <a:r>
              <a:rPr lang="en-US" sz="1200" i="1" kern="1200" baseline="0" dirty="0" smtClean="0">
                <a:solidFill>
                  <a:schemeClr val="tx1"/>
                </a:solidFill>
                <a:effectLst/>
                <a:latin typeface="+mn-lt"/>
                <a:ea typeface="+mn-ea"/>
                <a:cs typeface="+mn-cs"/>
              </a:rPr>
              <a:t>a</a:t>
            </a:r>
            <a:r>
              <a:rPr lang="en-US" sz="1200" i="1" kern="1200" dirty="0" smtClean="0">
                <a:solidFill>
                  <a:schemeClr val="tx1"/>
                </a:solidFill>
                <a:effectLst/>
                <a:latin typeface="+mn-lt"/>
                <a:ea typeface="+mn-ea"/>
                <a:cs typeface="+mn-cs"/>
              </a:rPr>
              <a:t>ll</a:t>
            </a:r>
            <a:r>
              <a:rPr lang="en-US" sz="1200" kern="1200" dirty="0" smtClean="0">
                <a:solidFill>
                  <a:schemeClr val="tx1"/>
                </a:solidFill>
                <a:effectLst/>
                <a:latin typeface="+mn-lt"/>
                <a:ea typeface="+mn-ea"/>
                <a:cs typeface="+mn-cs"/>
              </a:rPr>
              <a:t> librarian liaisons work do this work. We’re all on the lookout for content that is a good fit for</a:t>
            </a:r>
            <a:r>
              <a:rPr lang="en-US" sz="1200" kern="1200" baseline="0" dirty="0" smtClean="0">
                <a:solidFill>
                  <a:schemeClr val="tx1"/>
                </a:solidFill>
                <a:effectLst/>
                <a:latin typeface="+mn-lt"/>
                <a:ea typeface="+mn-ea"/>
                <a:cs typeface="+mn-cs"/>
              </a:rPr>
              <a:t> our program. We are all able to have intelligent conversations about open access issues, author rights and responsibilities, copyright, and so on. This is an ongoing professional development topic for our entire staff.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It is only sustainable if we </a:t>
            </a:r>
            <a:r>
              <a:rPr lang="en-US" sz="1200" kern="1200" dirty="0" smtClean="0">
                <a:solidFill>
                  <a:schemeClr val="tx1"/>
                </a:solidFill>
                <a:effectLst/>
                <a:latin typeface="+mn-lt"/>
                <a:ea typeface="+mn-ea"/>
                <a:cs typeface="+mn-cs"/>
              </a:rPr>
              <a:t>involve EVERY library department, EVERY staff member in this initiative in some way. Not everyone has to specialize in it, but we have chosen not to put it in a silo. If</a:t>
            </a:r>
            <a:r>
              <a:rPr lang="en-US" sz="1200" kern="1200" baseline="0" dirty="0" smtClean="0">
                <a:solidFill>
                  <a:schemeClr val="tx1"/>
                </a:solidFill>
                <a:effectLst/>
                <a:latin typeface="+mn-lt"/>
                <a:ea typeface="+mn-ea"/>
                <a:cs typeface="+mn-cs"/>
              </a:rPr>
              <a:t> we all pull towards the same goal, we are able to grow and sustain a library publishing program in a small library.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21</a:t>
            </a:fld>
            <a:endParaRPr lang="en-US"/>
          </a:p>
        </p:txBody>
      </p:sp>
    </p:spTree>
    <p:extLst>
      <p:ext uri="{BB962C8B-B14F-4D97-AF65-F5344CB8AC3E}">
        <p14:creationId xmlns:p14="http://schemas.microsoft.com/office/powerpoint/2010/main" val="1518129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22</a:t>
            </a:fld>
            <a:endParaRPr lang="en-US"/>
          </a:p>
        </p:txBody>
      </p:sp>
    </p:spTree>
    <p:extLst>
      <p:ext uri="{BB962C8B-B14F-4D97-AF65-F5344CB8AC3E}">
        <p14:creationId xmlns:p14="http://schemas.microsoft.com/office/powerpoint/2010/main" val="3108599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core of our library publishing</a:t>
            </a:r>
            <a:r>
              <a:rPr lang="en-US" baseline="0" dirty="0" smtClean="0"/>
              <a:t> program is our institutional repository, The Cupola. It provides a platform that allows us to publish journals, books, presentations, and other scholarly works. We use </a:t>
            </a:r>
            <a:r>
              <a:rPr lang="en-US" baseline="0" dirty="0" err="1" smtClean="0"/>
              <a:t>bepress</a:t>
            </a:r>
            <a:r>
              <a:rPr lang="en-US" baseline="0" dirty="0" smtClean="0"/>
              <a:t> Digital Commons.  We’re a relatively young repository – we’re not quite three years old. Right now we have nearly 3000 items and nearly 150,000 downloads. That’s not much compared to the large universities or repositories that have been around for longer, but it represents steady growth for us.</a:t>
            </a:r>
          </a:p>
          <a:p>
            <a:endParaRPr lang="en-US" baseline="0" dirty="0" smtClean="0"/>
          </a:p>
          <a:p>
            <a:r>
              <a:rPr lang="en-US" baseline="0" dirty="0" smtClean="0"/>
              <a:t>I realize there is a school of thought that says a repository does not equal a publishing program but is instead just a place to store copies of things that were previously published elsewhere…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3</a:t>
            </a:fld>
            <a:endParaRPr lang="en-US"/>
          </a:p>
        </p:txBody>
      </p:sp>
    </p:spTree>
    <p:extLst>
      <p:ext uri="{BB962C8B-B14F-4D97-AF65-F5344CB8AC3E}">
        <p14:creationId xmlns:p14="http://schemas.microsoft.com/office/powerpoint/2010/main" val="888226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 majority of works in our repository are not copies – they don’t exist anywhere else. 51% of our items are authored by students, and most the things in the “other” category are also unique to The Cupola (they include</a:t>
            </a:r>
            <a:r>
              <a:rPr lang="en-US" baseline="0" dirty="0" smtClean="0"/>
              <a:t> things like library publications, art exhibit catalogs, oral histories, and other interesting things). Some of the faculty works are not archived copies of conventional publications, either. Over 2/3 of our items are unique, and our IR is what makes it possible for us to share it effectively.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I’d like to go into more detail about two core areas of library publishing: journals and books. </a:t>
            </a:r>
          </a:p>
        </p:txBody>
      </p:sp>
      <p:sp>
        <p:nvSpPr>
          <p:cNvPr id="4" name="Slide Number Placeholder 3"/>
          <p:cNvSpPr>
            <a:spLocks noGrp="1"/>
          </p:cNvSpPr>
          <p:nvPr>
            <p:ph type="sldNum" sz="quarter" idx="10"/>
          </p:nvPr>
        </p:nvSpPr>
        <p:spPr/>
        <p:txBody>
          <a:bodyPr/>
          <a:lstStyle/>
          <a:p>
            <a:fld id="{87CACAA7-E103-407F-9D42-185B9D055C58}" type="slidenum">
              <a:rPr lang="en-US" smtClean="0"/>
              <a:t>4</a:t>
            </a:fld>
            <a:endParaRPr lang="en-US"/>
          </a:p>
        </p:txBody>
      </p:sp>
    </p:spTree>
    <p:extLst>
      <p:ext uri="{BB962C8B-B14F-4D97-AF65-F5344CB8AC3E}">
        <p14:creationId xmlns:p14="http://schemas.microsoft.com/office/powerpoint/2010/main" val="888226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Let’s start with journals. I’ll talk about what we’re doing at Gettysburg, what we aspire to next, and also what some of our peer colleges are doing.</a:t>
            </a:r>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5</a:t>
            </a:fld>
            <a:endParaRPr lang="en-US"/>
          </a:p>
        </p:txBody>
      </p:sp>
    </p:spTree>
    <p:extLst>
      <p:ext uri="{BB962C8B-B14F-4D97-AF65-F5344CB8AC3E}">
        <p14:creationId xmlns:p14="http://schemas.microsoft.com/office/powerpoint/2010/main" val="638134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have four journals on our platform right now:</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All are undergraduate journals. Student-edited. All publish only one issue per year.</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One accepts submissions from non-Gettysburg students. </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All</a:t>
            </a:r>
            <a:r>
              <a:rPr lang="en-US" sz="1200" kern="1200" baseline="0" dirty="0" smtClean="0">
                <a:solidFill>
                  <a:schemeClr val="tx1"/>
                </a:solidFill>
                <a:effectLst/>
                <a:latin typeface="+mn-lt"/>
                <a:ea typeface="+mn-ea"/>
                <a:cs typeface="+mn-cs"/>
              </a:rPr>
              <a:t> existed in paper form first (The Mercury was first published in 1894!)… but they </a:t>
            </a:r>
            <a:r>
              <a:rPr lang="en-US" sz="1200" kern="1200" dirty="0" smtClean="0">
                <a:solidFill>
                  <a:schemeClr val="tx1"/>
                </a:solidFill>
                <a:effectLst/>
                <a:latin typeface="+mn-lt"/>
                <a:ea typeface="+mn-ea"/>
                <a:cs typeface="+mn-cs"/>
              </a:rPr>
              <a:t>have MUCH broader visibility and reach than they did before.</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 area</a:t>
            </a:r>
            <a:r>
              <a:rPr lang="en-US" sz="1200" kern="1200" baseline="0" dirty="0" smtClean="0">
                <a:solidFill>
                  <a:schemeClr val="tx1"/>
                </a:solidFill>
                <a:effectLst/>
                <a:latin typeface="+mn-lt"/>
                <a:ea typeface="+mn-ea"/>
                <a:cs typeface="+mn-cs"/>
              </a:rPr>
              <a:t> we’d like to develop with our student journal program has to do with our student journal editors. We meet with each journal’s editors to train them on the platform and talk through logistics… but I’d like to </a:t>
            </a:r>
            <a:r>
              <a:rPr lang="en-US" sz="1200" kern="1200" dirty="0" smtClean="0">
                <a:solidFill>
                  <a:schemeClr val="tx1"/>
                </a:solidFill>
                <a:effectLst/>
                <a:latin typeface="+mn-lt"/>
                <a:ea typeface="+mn-ea"/>
                <a:cs typeface="+mn-cs"/>
              </a:rPr>
              <a:t>unite them as a group across titles</a:t>
            </a:r>
            <a:r>
              <a:rPr lang="en-US" sz="1200" kern="1200" baseline="0" dirty="0" smtClean="0">
                <a:solidFill>
                  <a:schemeClr val="tx1"/>
                </a:solidFill>
                <a:effectLst/>
                <a:latin typeface="+mn-lt"/>
                <a:ea typeface="+mn-ea"/>
                <a:cs typeface="+mn-cs"/>
              </a:rPr>
              <a:t> and</a:t>
            </a:r>
            <a:r>
              <a:rPr lang="en-US" sz="1200" kern="1200" dirty="0" smtClean="0">
                <a:solidFill>
                  <a:schemeClr val="tx1"/>
                </a:solidFill>
                <a:effectLst/>
                <a:latin typeface="+mn-lt"/>
                <a:ea typeface="+mn-ea"/>
                <a:cs typeface="+mn-cs"/>
              </a:rPr>
              <a:t> give them a better sense of the place their journal occupies in a larger landscape of student publishing.</a:t>
            </a:r>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6</a:t>
            </a:fld>
            <a:endParaRPr lang="en-US"/>
          </a:p>
        </p:txBody>
      </p:sp>
    </p:spTree>
    <p:extLst>
      <p:ext uri="{BB962C8B-B14F-4D97-AF65-F5344CB8AC3E}">
        <p14:creationId xmlns:p14="http://schemas.microsoft.com/office/powerpoint/2010/main" val="282548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Recently</a:t>
            </a:r>
            <a:r>
              <a:rPr lang="en-US" sz="1200" kern="1200" baseline="0" dirty="0" smtClean="0">
                <a:solidFill>
                  <a:schemeClr val="tx1"/>
                </a:solidFill>
                <a:effectLst/>
                <a:latin typeface="+mn-lt"/>
                <a:ea typeface="+mn-ea"/>
                <a:cs typeface="+mn-cs"/>
              </a:rPr>
              <a:t> we decided to offer our </a:t>
            </a:r>
            <a:r>
              <a:rPr lang="en-US" sz="1200" kern="1200" dirty="0" smtClean="0">
                <a:solidFill>
                  <a:schemeClr val="tx1"/>
                </a:solidFill>
                <a:effectLst/>
                <a:latin typeface="+mn-lt"/>
                <a:ea typeface="+mn-ea"/>
                <a:cs typeface="+mn-cs"/>
              </a:rPr>
              <a:t>platform to another important local journal that has no web presence. </a:t>
            </a:r>
            <a:r>
              <a:rPr lang="en-US" sz="1200" i="1" kern="1200" dirty="0" smtClean="0">
                <a:solidFill>
                  <a:schemeClr val="tx1"/>
                </a:solidFill>
                <a:effectLst/>
                <a:latin typeface="+mn-lt"/>
                <a:ea typeface="+mn-ea"/>
                <a:cs typeface="+mn-cs"/>
              </a:rPr>
              <a:t>Adams County History</a:t>
            </a:r>
            <a:r>
              <a:rPr lang="en-US" sz="1200" i="0" kern="1200" baseline="0" dirty="0" smtClean="0">
                <a:solidFill>
                  <a:schemeClr val="tx1"/>
                </a:solidFill>
                <a:effectLst/>
                <a:latin typeface="+mn-lt"/>
                <a:ea typeface="+mn-ea"/>
                <a:cs typeface="+mn-cs"/>
              </a:rPr>
              <a:t> is</a:t>
            </a:r>
            <a:r>
              <a:rPr lang="en-US" sz="1200" kern="1200" dirty="0" smtClean="0">
                <a:solidFill>
                  <a:schemeClr val="tx1"/>
                </a:solidFill>
                <a:effectLst/>
                <a:latin typeface="+mn-lt"/>
                <a:ea typeface="+mn-ea"/>
                <a:cs typeface="+mn-cs"/>
              </a:rPr>
              <a:t> published annually by our local historical society. Every</a:t>
            </a:r>
            <a:r>
              <a:rPr lang="en-US" sz="1200" kern="1200" baseline="0" dirty="0" smtClean="0">
                <a:solidFill>
                  <a:schemeClr val="tx1"/>
                </a:solidFill>
                <a:effectLst/>
                <a:latin typeface="+mn-lt"/>
                <a:ea typeface="+mn-ea"/>
                <a:cs typeface="+mn-cs"/>
              </a:rPr>
              <a:t> issue contains one or more articles written by Gettysburg College professors or students, and the topics are of perennial interest to our students. The director of the society was enthusiastic about moving forward in partnership, and that project is in its beginning stages.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CACAA7-E103-407F-9D42-185B9D055C58}" type="slidenum">
              <a:rPr lang="en-US" smtClean="0"/>
              <a:t>7</a:t>
            </a:fld>
            <a:endParaRPr lang="en-US"/>
          </a:p>
        </p:txBody>
      </p:sp>
    </p:spTree>
    <p:extLst>
      <p:ext uri="{BB962C8B-B14F-4D97-AF65-F5344CB8AC3E}">
        <p14:creationId xmlns:p14="http://schemas.microsoft.com/office/powerpoint/2010/main" val="2492069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If you want to see what’s happening with undergraduate journals at other LACs, a good place to start is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bepress’s</a:t>
            </a:r>
            <a:r>
              <a:rPr lang="en-US" sz="1200" kern="1200" baseline="0" dirty="0" smtClean="0">
                <a:solidFill>
                  <a:schemeClr val="tx1"/>
                </a:solidFill>
                <a:effectLst/>
                <a:latin typeface="+mn-lt"/>
                <a:ea typeface="+mn-ea"/>
                <a:cs typeface="+mn-cs"/>
              </a:rPr>
              <a:t> Undergraduate Research Commons. This collects all undergraduate research published on the Digital Commons platform. That’s just one library publishing platform, of course, but the list includes about 120 journals, and a third of those are published at LACs.</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Many of those journals are open to submissions from students at other institutions, like </a:t>
            </a:r>
            <a:r>
              <a:rPr lang="en-US" sz="1200" i="1" kern="1200" baseline="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Gettysburg College</a:t>
            </a:r>
            <a:r>
              <a:rPr lang="en-US" sz="1200" i="1" kern="1200" baseline="0" dirty="0" smtClean="0">
                <a:solidFill>
                  <a:schemeClr val="tx1"/>
                </a:solidFill>
                <a:effectLst/>
                <a:latin typeface="+mn-lt"/>
                <a:ea typeface="+mn-ea"/>
                <a:cs typeface="+mn-cs"/>
              </a:rPr>
              <a:t> Journal of the Civil War Era</a:t>
            </a:r>
            <a:r>
              <a:rPr lang="en-US" sz="1200" kern="1200" baseline="0" dirty="0" smtClean="0">
                <a:solidFill>
                  <a:schemeClr val="tx1"/>
                </a:solidFill>
                <a:effectLst/>
                <a:latin typeface="+mn-lt"/>
                <a:ea typeface="+mn-ea"/>
                <a:cs typeface="+mn-cs"/>
              </a:rPr>
              <a:t> and IWU’s </a:t>
            </a:r>
            <a:r>
              <a:rPr lang="en-US" sz="1200" i="1" kern="1200" dirty="0" smtClean="0">
                <a:solidFill>
                  <a:schemeClr val="tx1"/>
                </a:solidFill>
                <a:effectLst/>
                <a:latin typeface="+mn-lt"/>
                <a:ea typeface="+mn-ea"/>
                <a:cs typeface="+mn-cs"/>
              </a:rPr>
              <a:t>Undergraduate Economic Review</a:t>
            </a:r>
            <a:r>
              <a:rPr lang="en-US" sz="1200" i="0" kern="1200" dirty="0" smtClean="0">
                <a:solidFill>
                  <a:schemeClr val="tx1"/>
                </a:solidFill>
                <a:effectLst/>
                <a:latin typeface="+mn-lt"/>
                <a:ea typeface="+mn-ea"/>
                <a:cs typeface="+mn-cs"/>
              </a:rPr>
              <a:t>. Even if you don’t publish your own undergraduate journal, you might direct your students to these.</a:t>
            </a: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US" sz="1200" kern="1200" dirty="0" smtClean="0">
                <a:solidFill>
                  <a:schemeClr val="tx1"/>
                </a:solidFill>
                <a:effectLst/>
                <a:latin typeface="+mn-lt"/>
                <a:ea typeface="+mn-ea"/>
                <a:cs typeface="+mn-cs"/>
              </a:rPr>
              <a:t>Sometimes you’ll even find professional journals hosted by LACs, too - </a:t>
            </a:r>
            <a:r>
              <a:rPr lang="en-US" sz="1200" i="1" u="sng" kern="1200" dirty="0" smtClean="0">
                <a:solidFill>
                  <a:schemeClr val="tx1"/>
                </a:solidFill>
                <a:effectLst/>
                <a:latin typeface="+mn-lt"/>
                <a:ea typeface="+mn-ea"/>
                <a:cs typeface="+mn-cs"/>
                <a:hlinkClick r:id="rId3"/>
              </a:rPr>
              <a:t>Himalaya, The Journal of the Association for Nepal and Himalayan Studies</a:t>
            </a:r>
            <a:r>
              <a:rPr lang="en-US" sz="1200" kern="1200" dirty="0" smtClean="0">
                <a:solidFill>
                  <a:schemeClr val="tx1"/>
                </a:solidFill>
                <a:effectLst/>
                <a:latin typeface="+mn-lt"/>
                <a:ea typeface="+mn-ea"/>
                <a:cs typeface="+mn-cs"/>
              </a:rPr>
              <a:t> is</a:t>
            </a:r>
            <a:r>
              <a:rPr lang="en-US" sz="1200" kern="1200" baseline="0" dirty="0" smtClean="0">
                <a:solidFill>
                  <a:schemeClr val="tx1"/>
                </a:solidFill>
                <a:effectLst/>
                <a:latin typeface="+mn-lt"/>
                <a:ea typeface="+mn-ea"/>
                <a:cs typeface="+mn-cs"/>
              </a:rPr>
              <a:t> o</a:t>
            </a:r>
            <a:r>
              <a:rPr lang="en-US" sz="1200" kern="1200" dirty="0" smtClean="0">
                <a:solidFill>
                  <a:schemeClr val="tx1"/>
                </a:solidFill>
                <a:effectLst/>
                <a:latin typeface="+mn-lt"/>
                <a:ea typeface="+mn-ea"/>
                <a:cs typeface="+mn-cs"/>
              </a:rPr>
              <a:t>n Macalester College’s IR.</a:t>
            </a:r>
          </a:p>
        </p:txBody>
      </p:sp>
      <p:sp>
        <p:nvSpPr>
          <p:cNvPr id="4" name="Slide Number Placeholder 3"/>
          <p:cNvSpPr>
            <a:spLocks noGrp="1"/>
          </p:cNvSpPr>
          <p:nvPr>
            <p:ph type="sldNum" sz="quarter" idx="10"/>
          </p:nvPr>
        </p:nvSpPr>
        <p:spPr/>
        <p:txBody>
          <a:bodyPr/>
          <a:lstStyle/>
          <a:p>
            <a:fld id="{87CACAA7-E103-407F-9D42-185B9D055C58}" type="slidenum">
              <a:rPr lang="en-US" smtClean="0"/>
              <a:t>8</a:t>
            </a:fld>
            <a:endParaRPr lang="en-US"/>
          </a:p>
        </p:txBody>
      </p:sp>
    </p:spTree>
    <p:extLst>
      <p:ext uri="{BB962C8B-B14F-4D97-AF65-F5344CB8AC3E}">
        <p14:creationId xmlns:p14="http://schemas.microsoft.com/office/powerpoint/2010/main" val="4216049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Final</a:t>
            </a:r>
            <a:r>
              <a:rPr lang="en-US" sz="1200" kern="1200" baseline="0" dirty="0" smtClean="0">
                <a:solidFill>
                  <a:schemeClr val="tx1"/>
                </a:solidFill>
                <a:effectLst/>
                <a:latin typeface="+mn-lt"/>
                <a:ea typeface="+mn-ea"/>
                <a:cs typeface="+mn-cs"/>
              </a:rPr>
              <a:t> thought: In addition to publishing our own journals, t</a:t>
            </a:r>
            <a:r>
              <a:rPr lang="en-US" sz="1200" kern="1200" dirty="0" smtClean="0">
                <a:solidFill>
                  <a:schemeClr val="tx1"/>
                </a:solidFill>
                <a:effectLst/>
                <a:latin typeface="+mn-lt"/>
                <a:ea typeface="+mn-ea"/>
                <a:cs typeface="+mn-cs"/>
              </a:rPr>
              <a:t>here is growing interest among LAC libraries to support larger journal publishing ventures that reflect our values.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Great example: Open Library of Humanities </a:t>
            </a:r>
            <a:r>
              <a:rPr lang="en-US" sz="1200" kern="1200" dirty="0" err="1" smtClean="0">
                <a:solidFill>
                  <a:schemeClr val="tx1"/>
                </a:solidFill>
                <a:effectLst/>
                <a:latin typeface="+mn-lt"/>
                <a:ea typeface="+mn-ea"/>
                <a:cs typeface="+mn-cs"/>
              </a:rPr>
              <a:t>megajournal</a:t>
            </a:r>
            <a:r>
              <a:rPr lang="en-US" sz="1200" kern="1200" dirty="0" smtClean="0">
                <a:solidFill>
                  <a:schemeClr val="tx1"/>
                </a:solidFill>
                <a:effectLst/>
                <a:latin typeface="+mn-lt"/>
                <a:ea typeface="+mn-ea"/>
                <a:cs typeface="+mn-cs"/>
              </a:rPr>
              <a:t>. Modeled after PLOS ONE in many ways, but funded through library partnership subsidies.</a:t>
            </a:r>
            <a:r>
              <a:rPr lang="en-US" sz="1200" kern="1200" baseline="0" dirty="0" smtClean="0">
                <a:solidFill>
                  <a:schemeClr val="tx1"/>
                </a:solidFill>
                <a:effectLst/>
                <a:latin typeface="+mn-lt"/>
                <a:ea typeface="+mn-ea"/>
                <a:cs typeface="+mn-cs"/>
              </a:rPr>
              <a:t> There are no author-facing fees. My library was an early supporter of this project and so were many other LACs (because of the friendly price point of $500/year).</a:t>
            </a:r>
            <a:endParaRPr lang="en-US" dirty="0" smtClean="0"/>
          </a:p>
          <a:p>
            <a:endParaRPr lang="en-US" dirty="0"/>
          </a:p>
        </p:txBody>
      </p:sp>
      <p:sp>
        <p:nvSpPr>
          <p:cNvPr id="4" name="Slide Number Placeholder 3"/>
          <p:cNvSpPr>
            <a:spLocks noGrp="1"/>
          </p:cNvSpPr>
          <p:nvPr>
            <p:ph type="sldNum" sz="quarter" idx="10"/>
          </p:nvPr>
        </p:nvSpPr>
        <p:spPr/>
        <p:txBody>
          <a:bodyPr/>
          <a:lstStyle/>
          <a:p>
            <a:fld id="{87CACAA7-E103-407F-9D42-185B9D055C58}" type="slidenum">
              <a:rPr lang="en-US" smtClean="0"/>
              <a:t>9</a:t>
            </a:fld>
            <a:endParaRPr lang="en-US"/>
          </a:p>
        </p:txBody>
      </p:sp>
    </p:spTree>
    <p:extLst>
      <p:ext uri="{BB962C8B-B14F-4D97-AF65-F5344CB8AC3E}">
        <p14:creationId xmlns:p14="http://schemas.microsoft.com/office/powerpoint/2010/main" val="194534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165E555-4623-40AE-92C7-49763D6E078C}" type="datetimeFigureOut">
              <a:rPr lang="en-US" smtClean="0"/>
              <a:t>3/23/2015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64955115-4704-4E92-B7C1-4D792A03B5C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65E555-4623-40AE-92C7-49763D6E078C}"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955115-4704-4E92-B7C1-4D792A03B5C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9165E555-4623-40AE-92C7-49763D6E078C}" type="datetimeFigureOut">
              <a:rPr lang="en-US" smtClean="0"/>
              <a:t>3/23/2015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64955115-4704-4E92-B7C1-4D792A03B5C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165E555-4623-40AE-92C7-49763D6E078C}"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4955115-4704-4E92-B7C1-4D792A03B5C9}"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165E555-4623-40AE-92C7-49763D6E078C}" type="datetimeFigureOut">
              <a:rPr lang="en-US" smtClean="0"/>
              <a:t>3/23/2015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4955115-4704-4E92-B7C1-4D792A03B5C9}"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165E555-4623-40AE-92C7-49763D6E078C}" type="datetimeFigureOut">
              <a:rPr lang="en-US" smtClean="0"/>
              <a:t>3/23/2015</a:t>
            </a:fld>
            <a:endParaRPr lang="en-US"/>
          </a:p>
        </p:txBody>
      </p:sp>
      <p:sp>
        <p:nvSpPr>
          <p:cNvPr id="10" name="Slide Number Placeholder 9"/>
          <p:cNvSpPr>
            <a:spLocks noGrp="1"/>
          </p:cNvSpPr>
          <p:nvPr>
            <p:ph type="sldNum" sz="quarter" idx="16"/>
          </p:nvPr>
        </p:nvSpPr>
        <p:spPr/>
        <p:txBody>
          <a:bodyPr rtlCol="0"/>
          <a:lstStyle/>
          <a:p>
            <a:fld id="{64955115-4704-4E92-B7C1-4D792A03B5C9}"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165E555-4623-40AE-92C7-49763D6E078C}" type="datetimeFigureOut">
              <a:rPr lang="en-US" smtClean="0"/>
              <a:t>3/23/2015</a:t>
            </a:fld>
            <a:endParaRPr lang="en-US"/>
          </a:p>
        </p:txBody>
      </p:sp>
      <p:sp>
        <p:nvSpPr>
          <p:cNvPr id="12" name="Slide Number Placeholder 11"/>
          <p:cNvSpPr>
            <a:spLocks noGrp="1"/>
          </p:cNvSpPr>
          <p:nvPr>
            <p:ph type="sldNum" sz="quarter" idx="16"/>
          </p:nvPr>
        </p:nvSpPr>
        <p:spPr/>
        <p:txBody>
          <a:bodyPr rtlCol="0"/>
          <a:lstStyle/>
          <a:p>
            <a:fld id="{64955115-4704-4E92-B7C1-4D792A03B5C9}"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165E555-4623-40AE-92C7-49763D6E078C}" type="datetimeFigureOut">
              <a:rPr lang="en-US" smtClean="0"/>
              <a:t>3/23/2015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64955115-4704-4E92-B7C1-4D792A03B5C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65E555-4623-40AE-92C7-49763D6E078C}" type="datetimeFigureOut">
              <a:rPr lang="en-US" smtClean="0"/>
              <a:t>3/23/2015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64955115-4704-4E92-B7C1-4D792A03B5C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165E555-4623-40AE-92C7-49763D6E078C}" type="datetimeFigureOut">
              <a:rPr lang="en-US" smtClean="0"/>
              <a:t>3/23/2015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64955115-4704-4E92-B7C1-4D792A03B5C9}"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9165E555-4623-40AE-92C7-49763D6E078C}" type="datetimeFigureOut">
              <a:rPr lang="en-US" smtClean="0"/>
              <a:t>3/23/2015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64955115-4704-4E92-B7C1-4D792A03B5C9}"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165E555-4623-40AE-92C7-49763D6E078C}" type="datetimeFigureOut">
              <a:rPr lang="en-US" smtClean="0"/>
              <a:t>3/23/2015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4955115-4704-4E92-B7C1-4D792A03B5C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59.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8.png"/><Relationship Id="rId17" Type="http://schemas.openxmlformats.org/officeDocument/2006/relationships/image" Target="../media/image49.jpeg"/><Relationship Id="rId2" Type="http://schemas.openxmlformats.org/officeDocument/2006/relationships/notesSlide" Target="../notesSlides/notesSlide21.xml"/><Relationship Id="rId16"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7.png"/><Relationship Id="rId5" Type="http://schemas.openxmlformats.org/officeDocument/2006/relationships/image" Target="../media/image52.png"/><Relationship Id="rId15" Type="http://schemas.openxmlformats.org/officeDocument/2006/relationships/image" Target="../media/image61.png"/><Relationship Id="rId10" Type="http://schemas.openxmlformats.org/officeDocument/2006/relationships/image" Target="../media/image44.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hyperlink" Target="http://cupola.gettysburg.edu/"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323" y="304800"/>
            <a:ext cx="8686800" cy="1600200"/>
          </a:xfrm>
        </p:spPr>
        <p:txBody>
          <a:bodyPr anchor="t">
            <a:normAutofit/>
          </a:bodyPr>
          <a:lstStyle/>
          <a:p>
            <a:r>
              <a:rPr lang="en-US" sz="2800" i="1" cap="none" dirty="0">
                <a:latin typeface="Tw Cen MT" panose="020B0602020104020603" pitchFamily="34" charset="0"/>
              </a:rPr>
              <a:t>Cultivating Sustainable Library Publishing Services: Perspectives from a Range of Academic Libraries</a:t>
            </a:r>
          </a:p>
        </p:txBody>
      </p:sp>
      <p:sp>
        <p:nvSpPr>
          <p:cNvPr id="3" name="Subtitle 2"/>
          <p:cNvSpPr>
            <a:spLocks noGrp="1"/>
          </p:cNvSpPr>
          <p:nvPr>
            <p:ph type="subTitle" idx="1"/>
          </p:nvPr>
        </p:nvSpPr>
        <p:spPr/>
        <p:txBody>
          <a:bodyPr>
            <a:normAutofit/>
          </a:bodyPr>
          <a:lstStyle/>
          <a:p>
            <a:pPr algn="ctr"/>
            <a:r>
              <a:rPr lang="en-US" dirty="0" smtClean="0"/>
              <a:t>Janelle Wertzberger, Gettysburg College</a:t>
            </a:r>
            <a:endParaRPr lang="en-US" dirty="0"/>
          </a:p>
        </p:txBody>
      </p:sp>
      <p:sp>
        <p:nvSpPr>
          <p:cNvPr id="4" name="TextBox 3"/>
          <p:cNvSpPr txBox="1"/>
          <p:nvPr/>
        </p:nvSpPr>
        <p:spPr>
          <a:xfrm>
            <a:off x="-76200" y="6172200"/>
            <a:ext cx="2514600" cy="492443"/>
          </a:xfrm>
          <a:prstGeom prst="rect">
            <a:avLst/>
          </a:prstGeom>
          <a:noFill/>
        </p:spPr>
        <p:txBody>
          <a:bodyPr wrap="square" rtlCol="0">
            <a:spAutoFit/>
          </a:bodyPr>
          <a:lstStyle/>
          <a:p>
            <a:r>
              <a:rPr lang="en-US" sz="2600" dirty="0" smtClean="0"/>
              <a:t>March 27, 2015</a:t>
            </a:r>
            <a:endParaRPr lang="en-US" sz="2600" dirty="0"/>
          </a:p>
        </p:txBody>
      </p:sp>
      <p:sp>
        <p:nvSpPr>
          <p:cNvPr id="6" name="Title 1"/>
          <p:cNvSpPr txBox="1">
            <a:spLocks/>
          </p:cNvSpPr>
          <p:nvPr/>
        </p:nvSpPr>
        <p:spPr>
          <a:xfrm>
            <a:off x="209550" y="2895599"/>
            <a:ext cx="8534400" cy="2008465"/>
          </a:xfrm>
          <a:prstGeom prst="rect">
            <a:avLst/>
          </a:prstGeom>
        </p:spPr>
        <p:txBody>
          <a:bodyPr vert="horz" anchor="b">
            <a:normAutofit fontScale="97500"/>
          </a:bodyPr>
          <a:lstStyle>
            <a:lvl1pPr algn="l" rtl="0" eaLnBrk="1" latinLnBrk="0" hangingPunct="1">
              <a:spcBef>
                <a:spcPct val="0"/>
              </a:spcBef>
              <a:buNone/>
              <a:defRPr kumimoji="0" sz="4400" kern="1200" cap="all" baseline="0">
                <a:solidFill>
                  <a:schemeClr val="tx2"/>
                </a:solidFill>
                <a:latin typeface="+mj-lt"/>
                <a:ea typeface="+mj-ea"/>
                <a:cs typeface="+mj-cs"/>
              </a:defRPr>
            </a:lvl1pPr>
          </a:lstStyle>
          <a:p>
            <a:pPr algn="r"/>
            <a:r>
              <a:rPr lang="en-US" sz="5400" b="1" cap="none" dirty="0" smtClean="0">
                <a:latin typeface="Tw Cen MT" panose="020B0602020104020603" pitchFamily="34" charset="0"/>
              </a:rPr>
              <a:t>What is “library publishing” at a liberal arts college?</a:t>
            </a:r>
            <a:endParaRPr lang="en-US" sz="5400" b="1" cap="none" dirty="0">
              <a:latin typeface="Tw Cen MT" panose="020B0602020104020603" pitchFamily="34" charset="0"/>
            </a:endParaRPr>
          </a:p>
        </p:txBody>
      </p:sp>
      <p:sp>
        <p:nvSpPr>
          <p:cNvPr id="5" name="TextBox 4"/>
          <p:cNvSpPr txBox="1"/>
          <p:nvPr/>
        </p:nvSpPr>
        <p:spPr>
          <a:xfrm>
            <a:off x="1371600" y="1255693"/>
            <a:ext cx="2286000" cy="954107"/>
          </a:xfrm>
          <a:prstGeom prst="rect">
            <a:avLst/>
          </a:prstGeom>
          <a:noFill/>
        </p:spPr>
        <p:txBody>
          <a:bodyPr wrap="square" rtlCol="0">
            <a:spAutoFit/>
          </a:bodyPr>
          <a:lstStyle/>
          <a:p>
            <a:r>
              <a:rPr lang="en-US" sz="2800" b="1" dirty="0" smtClean="0"/>
              <a:t>#</a:t>
            </a:r>
            <a:r>
              <a:rPr lang="en-US" sz="2800" b="1" dirty="0" smtClean="0"/>
              <a:t>acrllibpub15</a:t>
            </a:r>
            <a:br>
              <a:rPr lang="en-US" sz="2800" b="1" dirty="0" smtClean="0"/>
            </a:br>
            <a:r>
              <a:rPr lang="en-US" sz="2800" b="1" dirty="0" smtClean="0"/>
              <a:t>@</a:t>
            </a:r>
            <a:r>
              <a:rPr lang="en-US" sz="2800" b="1" dirty="0" err="1" smtClean="0"/>
              <a:t>jlwinpa</a:t>
            </a:r>
            <a:endParaRPr lang="en-US" sz="2800" b="1" dirty="0"/>
          </a:p>
        </p:txBody>
      </p:sp>
      <p:pic>
        <p:nvPicPr>
          <p:cNvPr id="1026" name="Picture 2" descr="Twitter_logo_white.png (1139×9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550" y="1371601"/>
            <a:ext cx="971550" cy="789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1384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Book Publishing</a:t>
            </a:r>
            <a:endParaRPr lang="en-US" dirty="0"/>
          </a:p>
        </p:txBody>
      </p:sp>
      <p:pic>
        <p:nvPicPr>
          <p:cNvPr id="1026" name="Picture 2" descr="S:\Committees\bepress Digital Commons\Faculty\Faculty\Birkner, Michael\3.1 Cover Photos\George M Lead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3200400"/>
            <a:ext cx="2138003" cy="320357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3451" y="3200400"/>
            <a:ext cx="2482425" cy="3203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626" y="3200401"/>
            <a:ext cx="2477574" cy="3204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54397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990599"/>
            <a:ext cx="3200400" cy="4828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1781" y="1423735"/>
            <a:ext cx="4041543"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8295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04950"/>
            <a:ext cx="1304925" cy="535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0062" y="0"/>
            <a:ext cx="3810000" cy="3239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3446145"/>
            <a:ext cx="3295650"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462" y="320040"/>
            <a:ext cx="3657600" cy="3664016"/>
          </a:xfrm>
          <a:prstGeom prst="rect">
            <a:avLst/>
          </a:prstGeom>
          <a:noFill/>
          <a:ln w="2857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394301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2775"/>
            <a:ext cx="2688656" cy="2692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18015"/>
            <a:ext cx="3782865"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1" y="2943081"/>
            <a:ext cx="7848599" cy="3914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7531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52400"/>
            <a:ext cx="3643312" cy="4059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237" y="4392376"/>
            <a:ext cx="4195763" cy="2465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19003"/>
            <a:ext cx="3688080" cy="4789950"/>
          </a:xfrm>
          <a:prstGeom prst="rect">
            <a:avLst/>
          </a:prstGeom>
          <a:noFill/>
          <a:ln w="2857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009339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acpress.amherst.edu/wp-content/uploads/2014/09/ACPlogostackedweboptimized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6827" y="762000"/>
            <a:ext cx="3762375" cy="30099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253" y="4460809"/>
            <a:ext cx="8391525" cy="1254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183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biginnovationcentre.com/Assets/Images/Incubator/KU%20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4743" y="1600200"/>
            <a:ext cx="29718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Knowledge Unlatch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900383"/>
            <a:ext cx="5543550" cy="530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0312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066800" y="5791200"/>
            <a:ext cx="7123113" cy="881728"/>
          </a:xfrm>
        </p:spPr>
        <p:txBody>
          <a:bodyPr/>
          <a:lstStyle/>
          <a:p>
            <a:r>
              <a:rPr lang="en-US" b="1" dirty="0"/>
              <a:t>docs.lib.purdue.edu/</a:t>
            </a:r>
            <a:r>
              <a:rPr lang="en-US" b="1" dirty="0" err="1"/>
              <a:t>purduepress_ebooks</a:t>
            </a:r>
            <a:r>
              <a:rPr lang="en-US" b="1" dirty="0"/>
              <a:t>/24</a:t>
            </a:r>
          </a:p>
          <a:p>
            <a:endParaRPr lang="en-US" dirty="0"/>
          </a:p>
        </p:txBody>
      </p:sp>
      <p:sp>
        <p:nvSpPr>
          <p:cNvPr id="3" name="Title 2"/>
          <p:cNvSpPr>
            <a:spLocks noGrp="1"/>
          </p:cNvSpPr>
          <p:nvPr>
            <p:ph type="title"/>
          </p:nvPr>
        </p:nvSpPr>
        <p:spPr/>
        <p:txBody>
          <a:bodyPr/>
          <a:lstStyle/>
          <a:p>
            <a:r>
              <a:rPr lang="en-US" dirty="0" smtClean="0"/>
              <a:t>Sustainability</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5677" y="685800"/>
            <a:ext cx="3202761" cy="47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61750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9877" y="838200"/>
            <a:ext cx="7620000" cy="5016758"/>
          </a:xfrm>
          <a:prstGeom prst="rect">
            <a:avLst/>
          </a:prstGeom>
        </p:spPr>
        <p:txBody>
          <a:bodyPr wrap="square">
            <a:spAutoFit/>
          </a:bodyPr>
          <a:lstStyle/>
          <a:p>
            <a:pPr lvl="0"/>
            <a:r>
              <a:rPr lang="en-US" sz="4800" dirty="0" smtClean="0">
                <a:solidFill>
                  <a:schemeClr val="accent5">
                    <a:lumMod val="75000"/>
                  </a:schemeClr>
                </a:solidFill>
              </a:rPr>
              <a:t>“alignment </a:t>
            </a:r>
            <a:r>
              <a:rPr lang="en-US" sz="4800" dirty="0">
                <a:solidFill>
                  <a:schemeClr val="accent5">
                    <a:lumMod val="75000"/>
                  </a:schemeClr>
                </a:solidFill>
              </a:rPr>
              <a:t>between program activities and the larger mission, and a balance between resource consumption and service </a:t>
            </a:r>
            <a:r>
              <a:rPr lang="en-US" sz="4800" dirty="0" smtClean="0">
                <a:solidFill>
                  <a:schemeClr val="accent5">
                    <a:lumMod val="75000"/>
                  </a:schemeClr>
                </a:solidFill>
              </a:rPr>
              <a:t>provision”</a:t>
            </a:r>
            <a:br>
              <a:rPr lang="en-US" sz="4800" dirty="0" smtClean="0">
                <a:solidFill>
                  <a:schemeClr val="accent5">
                    <a:lumMod val="75000"/>
                  </a:schemeClr>
                </a:solidFill>
              </a:rPr>
            </a:br>
            <a:endParaRPr lang="en-US" sz="4800" dirty="0" smtClean="0">
              <a:solidFill>
                <a:schemeClr val="accent5">
                  <a:lumMod val="75000"/>
                </a:schemeClr>
              </a:solidFill>
            </a:endParaRPr>
          </a:p>
          <a:p>
            <a:pPr lvl="0" algn="r"/>
            <a:r>
              <a:rPr lang="en-US" sz="3200" dirty="0" smtClean="0">
                <a:solidFill>
                  <a:schemeClr val="accent6">
                    <a:lumMod val="75000"/>
                  </a:schemeClr>
                </a:solidFill>
              </a:rPr>
              <a:t>-</a:t>
            </a:r>
            <a:r>
              <a:rPr lang="en-US" sz="3200" dirty="0" err="1" smtClean="0">
                <a:solidFill>
                  <a:schemeClr val="accent6">
                    <a:lumMod val="75000"/>
                  </a:schemeClr>
                </a:solidFill>
              </a:rPr>
              <a:t>Beaubien</a:t>
            </a:r>
            <a:r>
              <a:rPr lang="en-US" sz="3200" dirty="0" smtClean="0">
                <a:solidFill>
                  <a:schemeClr val="accent6">
                    <a:lumMod val="75000"/>
                  </a:schemeClr>
                </a:solidFill>
              </a:rPr>
              <a:t>, Kahn &amp; </a:t>
            </a:r>
            <a:r>
              <a:rPr lang="en-US" sz="3200" dirty="0" err="1" smtClean="0">
                <a:solidFill>
                  <a:schemeClr val="accent6">
                    <a:lumMod val="75000"/>
                  </a:schemeClr>
                </a:solidFill>
              </a:rPr>
              <a:t>Wertzberger</a:t>
            </a:r>
            <a:endParaRPr lang="en-US" sz="3200" dirty="0">
              <a:solidFill>
                <a:schemeClr val="accent6">
                  <a:lumMod val="75000"/>
                </a:schemeClr>
              </a:solidFill>
            </a:endParaRPr>
          </a:p>
        </p:txBody>
      </p:sp>
    </p:spTree>
    <p:extLst>
      <p:ext uri="{BB962C8B-B14F-4D97-AF65-F5344CB8AC3E}">
        <p14:creationId xmlns:p14="http://schemas.microsoft.com/office/powerpoint/2010/main" val="13084076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Oval Callout 2"/>
          <p:cNvSpPr/>
          <p:nvPr/>
        </p:nvSpPr>
        <p:spPr>
          <a:xfrm>
            <a:off x="4328160" y="609600"/>
            <a:ext cx="4267200" cy="1600200"/>
          </a:xfrm>
          <a:prstGeom prst="wedgeEllipseCallout">
            <a:avLst>
              <a:gd name="adj1" fmla="val -26547"/>
              <a:gd name="adj2" fmla="val 67262"/>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8000" dirty="0" smtClean="0"/>
              <a:t>?</a:t>
            </a:r>
            <a:endParaRPr lang="en-US" sz="8000" dirty="0"/>
          </a:p>
        </p:txBody>
      </p:sp>
      <p:sp>
        <p:nvSpPr>
          <p:cNvPr id="5" name="Oval Callout 4"/>
          <p:cNvSpPr/>
          <p:nvPr/>
        </p:nvSpPr>
        <p:spPr>
          <a:xfrm>
            <a:off x="457200" y="1828800"/>
            <a:ext cx="4267200" cy="1600200"/>
          </a:xfrm>
          <a:prstGeom prst="wedgeEllipseCallout">
            <a:avLst>
              <a:gd name="adj1" fmla="val 48810"/>
              <a:gd name="adj2" fmla="val 60595"/>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8000" dirty="0" smtClean="0"/>
              <a:t>?</a:t>
            </a:r>
            <a:endParaRPr lang="en-US" sz="8000" dirty="0"/>
          </a:p>
        </p:txBody>
      </p:sp>
      <p:sp>
        <p:nvSpPr>
          <p:cNvPr id="4" name="Rectangle 3"/>
          <p:cNvSpPr/>
          <p:nvPr/>
        </p:nvSpPr>
        <p:spPr>
          <a:xfrm>
            <a:off x="298601" y="4648200"/>
            <a:ext cx="8626978"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“Sustainable excellence”</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134073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Special Projects\ACRL Excellence in Academic Libraries Award\2014 Update\Images\1.Intro\Aerial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57200" y="152400"/>
            <a:ext cx="8229600" cy="1323439"/>
          </a:xfrm>
          <a:prstGeom prst="rect">
            <a:avLst/>
          </a:prstGeom>
        </p:spPr>
        <p:txBody>
          <a:bodyPr wrap="square">
            <a:spAutoFit/>
          </a:bodyPr>
          <a:lstStyle/>
          <a:p>
            <a:r>
              <a:rPr lang="en-US" sz="2400" dirty="0">
                <a:solidFill>
                  <a:schemeClr val="bg1"/>
                </a:solidFill>
              </a:rPr>
              <a:t>Gettysburg College, a national, residential, undergraduate college committed to a liberal education, </a:t>
            </a:r>
            <a:r>
              <a:rPr lang="en-US" sz="3200" b="1" dirty="0">
                <a:solidFill>
                  <a:schemeClr val="bg1"/>
                </a:solidFill>
              </a:rPr>
              <a:t>prepares students </a:t>
            </a:r>
            <a:r>
              <a:rPr lang="en-US" sz="2400" dirty="0">
                <a:solidFill>
                  <a:schemeClr val="bg1"/>
                </a:solidFill>
              </a:rPr>
              <a:t>to be active leaders and participants in a changing </a:t>
            </a:r>
            <a:r>
              <a:rPr lang="en-US" sz="2400" dirty="0" smtClean="0">
                <a:solidFill>
                  <a:schemeClr val="bg1"/>
                </a:solidFill>
              </a:rPr>
              <a:t>world… </a:t>
            </a:r>
            <a:endParaRPr lang="en-US" sz="2400" dirty="0">
              <a:solidFill>
                <a:schemeClr val="bg1"/>
              </a:solidFill>
            </a:endParaRPr>
          </a:p>
        </p:txBody>
      </p:sp>
    </p:spTree>
    <p:extLst>
      <p:ext uri="{BB962C8B-B14F-4D97-AF65-F5344CB8AC3E}">
        <p14:creationId xmlns:p14="http://schemas.microsoft.com/office/powerpoint/2010/main" val="25538206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5168" y="662612"/>
            <a:ext cx="4168064" cy="1815882"/>
          </a:xfrm>
          <a:prstGeom prst="rect">
            <a:avLst/>
          </a:prstGeom>
          <a:noFill/>
        </p:spPr>
        <p:txBody>
          <a:bodyPr wrap="none" rtlCol="0">
            <a:spAutoFit/>
          </a:bodyPr>
          <a:lstStyle/>
          <a:p>
            <a:pPr algn="ctr"/>
            <a:r>
              <a:rPr lang="en-US" sz="2800" b="1" strike="sngStrike" dirty="0" smtClean="0">
                <a:solidFill>
                  <a:schemeClr val="accent6">
                    <a:lumMod val="60000"/>
                    <a:lumOff val="40000"/>
                  </a:schemeClr>
                </a:solidFill>
              </a:rPr>
              <a:t>Digital Commons</a:t>
            </a:r>
          </a:p>
          <a:p>
            <a:pPr algn="ctr"/>
            <a:r>
              <a:rPr lang="en-US" sz="2800" b="1" strike="sngStrike" dirty="0" smtClean="0">
                <a:solidFill>
                  <a:schemeClr val="accent6">
                    <a:lumMod val="75000"/>
                  </a:schemeClr>
                </a:solidFill>
              </a:rPr>
              <a:t>Cupola</a:t>
            </a:r>
          </a:p>
          <a:p>
            <a:pPr algn="ctr"/>
            <a:r>
              <a:rPr lang="en-US" sz="2800" b="1" dirty="0" smtClean="0">
                <a:solidFill>
                  <a:schemeClr val="accent1">
                    <a:lumMod val="75000"/>
                  </a:schemeClr>
                </a:solidFill>
              </a:rPr>
              <a:t>Scholarly Communications</a:t>
            </a:r>
          </a:p>
          <a:p>
            <a:pPr algn="ctr"/>
            <a:r>
              <a:rPr lang="en-US" sz="2800" b="1" dirty="0" smtClean="0">
                <a:solidFill>
                  <a:schemeClr val="accent1">
                    <a:lumMod val="75000"/>
                  </a:schemeClr>
                </a:solidFill>
              </a:rPr>
              <a:t>Committee</a:t>
            </a:r>
            <a:endParaRPr lang="en-US" sz="2800" b="1" dirty="0">
              <a:solidFill>
                <a:schemeClr val="accent1">
                  <a:lumMod val="75000"/>
                </a:schemeClr>
              </a:solidFill>
            </a:endParaRPr>
          </a:p>
        </p:txBody>
      </p:sp>
      <p:pic>
        <p:nvPicPr>
          <p:cNvPr id="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2214" y="4694089"/>
            <a:ext cx="1156976" cy="1523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Lauren Roed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2313" y="2908556"/>
            <a:ext cx="1371189" cy="152354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C. Miessl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874" y="4694089"/>
            <a:ext cx="1246533" cy="1523541"/>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Z:\Photo_Bank\Employees\Staff Photos\Lauren Roedner\laurencrop.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7704" y="3483729"/>
            <a:ext cx="1640825" cy="197213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816532" y="3711428"/>
            <a:ext cx="2346268" cy="1200329"/>
          </a:xfrm>
          <a:prstGeom prst="rect">
            <a:avLst/>
          </a:prstGeom>
          <a:noFill/>
        </p:spPr>
        <p:txBody>
          <a:bodyPr wrap="square" rtlCol="0">
            <a:spAutoFit/>
          </a:bodyPr>
          <a:lstStyle/>
          <a:p>
            <a:pPr algn="ctr"/>
            <a:r>
              <a:rPr lang="en-US" sz="2400" b="1" dirty="0">
                <a:solidFill>
                  <a:schemeClr val="accent1">
                    <a:lumMod val="75000"/>
                  </a:schemeClr>
                </a:solidFill>
              </a:rPr>
              <a:t>Scholarly Communications </a:t>
            </a:r>
            <a:r>
              <a:rPr lang="en-US" sz="2400" b="1" dirty="0" smtClean="0">
                <a:solidFill>
                  <a:schemeClr val="accent1">
                    <a:lumMod val="75000"/>
                  </a:schemeClr>
                </a:solidFill>
              </a:rPr>
              <a:t>Assistant</a:t>
            </a:r>
            <a:endParaRPr lang="en-US" sz="2400" b="1" dirty="0">
              <a:solidFill>
                <a:schemeClr val="accent1">
                  <a:lumMod val="75000"/>
                </a:schemeClr>
              </a:solidFill>
            </a:endParaRPr>
          </a:p>
        </p:txBody>
      </p:sp>
      <p:cxnSp>
        <p:nvCxnSpPr>
          <p:cNvPr id="8" name="Straight Connector 7"/>
          <p:cNvCxnSpPr/>
          <p:nvPr/>
        </p:nvCxnSpPr>
        <p:spPr>
          <a:xfrm>
            <a:off x="4572000" y="852032"/>
            <a:ext cx="0" cy="5167768"/>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829727" y="792540"/>
            <a:ext cx="2085673" cy="1569660"/>
          </a:xfrm>
          <a:prstGeom prst="rect">
            <a:avLst/>
          </a:prstGeom>
          <a:noFill/>
        </p:spPr>
        <p:txBody>
          <a:bodyPr wrap="square" rtlCol="0">
            <a:spAutoFit/>
          </a:bodyPr>
          <a:lstStyle/>
          <a:p>
            <a:pPr algn="ctr"/>
            <a:r>
              <a:rPr lang="en-US" sz="2400" b="1" dirty="0" smtClean="0">
                <a:solidFill>
                  <a:schemeClr val="accent1">
                    <a:lumMod val="75000"/>
                  </a:schemeClr>
                </a:solidFill>
              </a:rPr>
              <a:t>Digital Commons</a:t>
            </a:r>
            <a:endParaRPr lang="en-US" sz="2400" b="1" dirty="0">
              <a:solidFill>
                <a:schemeClr val="accent1">
                  <a:lumMod val="75000"/>
                </a:schemeClr>
              </a:solidFill>
            </a:endParaRPr>
          </a:p>
          <a:p>
            <a:pPr algn="ctr"/>
            <a:r>
              <a:rPr lang="en-US" sz="2400" b="1" dirty="0">
                <a:solidFill>
                  <a:schemeClr val="accent1">
                    <a:lumMod val="75000"/>
                  </a:schemeClr>
                </a:solidFill>
              </a:rPr>
              <a:t>Consulting Services</a:t>
            </a:r>
          </a:p>
        </p:txBody>
      </p:sp>
      <p:pic>
        <p:nvPicPr>
          <p:cNvPr id="1026" name="Picture 2" descr="H:\Janelle's Stuff\Projects-Presentations\ACRL 2015\Images\Michelle_crop.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13604" y="609067"/>
            <a:ext cx="1740691" cy="22394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jwertzbe\Desktop\Profile Photos\profile photo med crop.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200" y="2923796"/>
            <a:ext cx="1217839" cy="15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0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132" y="604697"/>
            <a:ext cx="1224934" cy="1587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6039" y="638175"/>
            <a:ext cx="1249933" cy="1412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5894" y="599798"/>
            <a:ext cx="1249933" cy="1562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8476" y="566596"/>
            <a:ext cx="1199936" cy="1687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081" y="2752316"/>
            <a:ext cx="1249933" cy="1424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4406" y="2667305"/>
            <a:ext cx="1249933" cy="1662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6131" y="4640716"/>
            <a:ext cx="1249933" cy="1549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75895" y="2715850"/>
            <a:ext cx="1262432" cy="1662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97665" y="4731204"/>
            <a:ext cx="1249933" cy="1312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0806" y="609600"/>
            <a:ext cx="1249933" cy="1449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22440" y="4716917"/>
            <a:ext cx="1212435" cy="1449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93805" y="4650242"/>
            <a:ext cx="1249933" cy="1537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75006" y="2757078"/>
            <a:ext cx="1199935" cy="1412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descr="R.C. Miessl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30809" y="4563839"/>
            <a:ext cx="1298791" cy="15874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jwertzbe\Desktop\Profile Photos\profile photo med crop.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820326" y="2725512"/>
            <a:ext cx="1217839" cy="15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730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1371600" y="3276600"/>
            <a:ext cx="7123113" cy="1673225"/>
          </a:xfrm>
        </p:spPr>
        <p:txBody>
          <a:bodyPr>
            <a:normAutofit/>
          </a:bodyPr>
          <a:lstStyle/>
          <a:p>
            <a:pPr marL="0" indent="0">
              <a:buNone/>
            </a:pPr>
            <a:r>
              <a:rPr lang="en-US" sz="3600" dirty="0" smtClean="0"/>
              <a:t>Presentation archived at </a:t>
            </a:r>
            <a:br>
              <a:rPr lang="en-US" sz="3600" dirty="0" smtClean="0"/>
            </a:br>
            <a:r>
              <a:rPr lang="en-US" sz="3600" dirty="0" smtClean="0">
                <a:hlinkClick r:id="rId3"/>
              </a:rPr>
              <a:t>cupola.gettysburg.edu </a:t>
            </a:r>
            <a:endParaRPr lang="en-US" sz="3600" dirty="0" smtClean="0"/>
          </a:p>
          <a:p>
            <a:pPr marL="0" indent="0">
              <a:buNone/>
            </a:pPr>
            <a:endParaRPr lang="en-US" dirty="0"/>
          </a:p>
        </p:txBody>
      </p:sp>
      <p:pic>
        <p:nvPicPr>
          <p:cNvPr id="9218" name="Picture 2" descr="http://conference.acrl.org/filebin/images/layout/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52400"/>
            <a:ext cx="5829292" cy="1295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lue and oran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8355" y="5867400"/>
            <a:ext cx="2846070" cy="739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996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81000"/>
            <a:ext cx="7508306" cy="5238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04800" y="6173498"/>
            <a:ext cx="4953000" cy="646331"/>
          </a:xfrm>
          <a:prstGeom prst="rect">
            <a:avLst/>
          </a:prstGeom>
          <a:noFill/>
        </p:spPr>
        <p:txBody>
          <a:bodyPr wrap="square" rtlCol="0">
            <a:spAutoFit/>
          </a:bodyPr>
          <a:lstStyle/>
          <a:p>
            <a:r>
              <a:rPr lang="en-US" sz="3600" b="1" dirty="0">
                <a:solidFill>
                  <a:schemeClr val="accent6">
                    <a:lumMod val="75000"/>
                  </a:schemeClr>
                </a:solidFill>
              </a:rPr>
              <a:t>c</a:t>
            </a:r>
            <a:r>
              <a:rPr lang="en-US" sz="3600" b="1" dirty="0" smtClean="0">
                <a:solidFill>
                  <a:schemeClr val="accent6">
                    <a:lumMod val="75000"/>
                  </a:schemeClr>
                </a:solidFill>
              </a:rPr>
              <a:t>upola.gettysburg.edu</a:t>
            </a:r>
            <a:endParaRPr lang="en-US" sz="3600" b="1" dirty="0">
              <a:solidFill>
                <a:schemeClr val="accent6">
                  <a:lumMod val="75000"/>
                </a:schemeClr>
              </a:solidFill>
            </a:endParaRPr>
          </a:p>
        </p:txBody>
      </p:sp>
      <p:pic>
        <p:nvPicPr>
          <p:cNvPr id="8" name="Picture 2" descr="H:\Janelle's Stuff\Projects-Presentations\LPF 2015\Images\dclogo_bi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9431" y="6196633"/>
            <a:ext cx="3802859" cy="661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388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3535358857"/>
              </p:ext>
            </p:extLst>
          </p:nvPr>
        </p:nvGraphicFramePr>
        <p:xfrm>
          <a:off x="152400" y="486549"/>
          <a:ext cx="8763000" cy="572083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200400" y="4495800"/>
            <a:ext cx="1095375" cy="461665"/>
          </a:xfrm>
          <a:prstGeom prst="rect">
            <a:avLst/>
          </a:prstGeom>
          <a:noFill/>
        </p:spPr>
        <p:txBody>
          <a:bodyPr wrap="square" rtlCol="0">
            <a:spAutoFit/>
          </a:bodyPr>
          <a:lstStyle/>
          <a:p>
            <a:r>
              <a:rPr lang="en-US" sz="2400" dirty="0" smtClean="0"/>
              <a:t>51%</a:t>
            </a:r>
            <a:endParaRPr lang="en-US" sz="2400" dirty="0"/>
          </a:p>
        </p:txBody>
      </p:sp>
      <p:sp>
        <p:nvSpPr>
          <p:cNvPr id="7" name="TextBox 6"/>
          <p:cNvSpPr txBox="1"/>
          <p:nvPr/>
        </p:nvSpPr>
        <p:spPr>
          <a:xfrm>
            <a:off x="3467253" y="1755283"/>
            <a:ext cx="1314450" cy="461665"/>
          </a:xfrm>
          <a:prstGeom prst="rect">
            <a:avLst/>
          </a:prstGeom>
          <a:noFill/>
        </p:spPr>
        <p:txBody>
          <a:bodyPr wrap="square" rtlCol="0">
            <a:spAutoFit/>
          </a:bodyPr>
          <a:lstStyle/>
          <a:p>
            <a:r>
              <a:rPr lang="en-US" sz="2400" dirty="0" smtClean="0"/>
              <a:t>13%</a:t>
            </a:r>
            <a:endParaRPr lang="en-US" sz="2400" dirty="0"/>
          </a:p>
        </p:txBody>
      </p:sp>
      <p:sp>
        <p:nvSpPr>
          <p:cNvPr id="8" name="TextBox 7"/>
          <p:cNvSpPr txBox="1"/>
          <p:nvPr/>
        </p:nvSpPr>
        <p:spPr>
          <a:xfrm>
            <a:off x="5469194" y="2928333"/>
            <a:ext cx="1423988" cy="461665"/>
          </a:xfrm>
          <a:prstGeom prst="rect">
            <a:avLst/>
          </a:prstGeom>
          <a:noFill/>
        </p:spPr>
        <p:txBody>
          <a:bodyPr wrap="square" rtlCol="0">
            <a:spAutoFit/>
          </a:bodyPr>
          <a:lstStyle/>
          <a:p>
            <a:r>
              <a:rPr lang="en-US" sz="2400" dirty="0" smtClean="0"/>
              <a:t>36%</a:t>
            </a:r>
            <a:endParaRPr lang="en-US" sz="2400" dirty="0"/>
          </a:p>
        </p:txBody>
      </p:sp>
    </p:spTree>
    <p:extLst>
      <p:ext uri="{BB962C8B-B14F-4D97-AF65-F5344CB8AC3E}">
        <p14:creationId xmlns:p14="http://schemas.microsoft.com/office/powerpoint/2010/main" val="22024286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Journal Publishing</a:t>
            </a:r>
            <a:endParaRPr lang="en-US" dirty="0"/>
          </a:p>
        </p:txBody>
      </p:sp>
      <p:pic>
        <p:nvPicPr>
          <p:cNvPr id="4098" name="Picture 2" descr="S:\Committees\bepress Digital Commons\Content\Student Content\Journals\Gettysburg College Journal of the Civil War Era\2013\Journal Cov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3177816"/>
            <a:ext cx="2590800" cy="33528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ommittees\bepress Digital Commons\Content\Student Content\Journals\The Mercury\2013\2013Mercury-cover_sm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5" y="3177816"/>
            <a:ext cx="2105025" cy="3338513"/>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S:\Committees\bepress Digital Commons\Content\Carousel Photos\historical journal1_sm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3177815"/>
            <a:ext cx="2097236" cy="3338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1816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4655" y="2362200"/>
            <a:ext cx="6950745" cy="976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395" y="762000"/>
            <a:ext cx="7524150"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334000"/>
            <a:ext cx="7696200" cy="1141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3962400"/>
            <a:ext cx="7028513"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3032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dams County Historical Socie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52400"/>
            <a:ext cx="3256892" cy="28194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656" y="3363595"/>
            <a:ext cx="1730944" cy="273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Janelle's Stuff\Projects-Presentations\ACRL 2015\Images\journal02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2521" y="3363596"/>
            <a:ext cx="1760879" cy="273526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4407" y="3363597"/>
            <a:ext cx="1814793" cy="273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29789" y="3363596"/>
            <a:ext cx="1799611" cy="273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7090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Janelle's Stuff\Projects-Presentations\ACRL 2015\Images\UR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762000"/>
            <a:ext cx="8548688" cy="116136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028" y="2362200"/>
            <a:ext cx="5258972" cy="70047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4487" y="3338121"/>
            <a:ext cx="5563958" cy="700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9842" y="4572000"/>
            <a:ext cx="7218603" cy="1806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916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H:\Janelle's Stuff\Projects-Presentations\ACRL 2015\Images\OLH-logoBlue-mediu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133600"/>
            <a:ext cx="7820025" cy="1961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7689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ustom 1">
      <a:dk1>
        <a:sysClr val="windowText" lastClr="000000"/>
      </a:dk1>
      <a:lt1>
        <a:sysClr val="window" lastClr="FFFFFF"/>
      </a:lt1>
      <a:dk2>
        <a:srgbClr val="1F497D"/>
      </a:dk2>
      <a:lt2>
        <a:srgbClr val="EEECE1"/>
      </a:lt2>
      <a:accent1>
        <a:srgbClr val="4F81BD"/>
      </a:accent1>
      <a:accent2>
        <a:srgbClr val="E36C09"/>
      </a:accent2>
      <a:accent3>
        <a:srgbClr val="FAC08F"/>
      </a:accent3>
      <a:accent4>
        <a:srgbClr val="B7DDE8"/>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8123</TotalTime>
  <Words>2485</Words>
  <Application>Microsoft Office PowerPoint</Application>
  <PresentationFormat>On-screen Show (4:3)</PresentationFormat>
  <Paragraphs>116</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Median</vt:lpstr>
      <vt:lpstr>Cultivating Sustainable Library Publishing Services: Perspectives from a Range of Academic Libraries</vt:lpstr>
      <vt:lpstr>PowerPoint Presentation</vt:lpstr>
      <vt:lpstr>PowerPoint Presentation</vt:lpstr>
      <vt:lpstr>PowerPoint Presentation</vt:lpstr>
      <vt:lpstr>Journal Publishing</vt:lpstr>
      <vt:lpstr>PowerPoint Presentation</vt:lpstr>
      <vt:lpstr>PowerPoint Presentation</vt:lpstr>
      <vt:lpstr>PowerPoint Presentation</vt:lpstr>
      <vt:lpstr>PowerPoint Presentation</vt:lpstr>
      <vt:lpstr>Book Publishing</vt:lpstr>
      <vt:lpstr>PowerPoint Presentation</vt:lpstr>
      <vt:lpstr>PowerPoint Presentation</vt:lpstr>
      <vt:lpstr>PowerPoint Presentation</vt:lpstr>
      <vt:lpstr>PowerPoint Presentation</vt:lpstr>
      <vt:lpstr>PowerPoint Presentation</vt:lpstr>
      <vt:lpstr>PowerPoint Presentation</vt:lpstr>
      <vt:lpstr>Sustainability</vt:lpstr>
      <vt:lpstr>PowerPoint Presentation</vt:lpstr>
      <vt:lpstr>PowerPoint Presentation</vt:lpstr>
      <vt:lpstr>PowerPoint Presentation</vt:lpstr>
      <vt:lpstr>PowerPoint Presentation</vt:lpstr>
      <vt:lpstr>PowerPoint Presentation</vt:lpstr>
    </vt:vector>
  </TitlesOfParts>
  <Company>Gettysburg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Cupola: a small college library joins the open access movement</dc:title>
  <dc:creator>Janelle Wertzberger</dc:creator>
  <cp:lastModifiedBy>Information Technology</cp:lastModifiedBy>
  <cp:revision>215</cp:revision>
  <cp:lastPrinted>2013-12-03T19:03:59Z</cp:lastPrinted>
  <dcterms:created xsi:type="dcterms:W3CDTF">2013-05-30T20:11:34Z</dcterms:created>
  <dcterms:modified xsi:type="dcterms:W3CDTF">2015-03-23T14:39:24Z</dcterms:modified>
</cp:coreProperties>
</file>