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40233600" cy="3291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628" autoAdjust="0"/>
  </p:normalViewPr>
  <p:slideViewPr>
    <p:cSldViewPr>
      <p:cViewPr>
        <p:scale>
          <a:sx n="20" d="100"/>
          <a:sy n="20" d="100"/>
        </p:scale>
        <p:origin x="-1230" y="-78"/>
      </p:cViewPr>
      <p:guideLst>
        <p:guide orient="horz" pos="10368"/>
        <p:guide pos="12672"/>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67546EA-850D-45BA-B3D6-40883001442B}" type="datetimeFigureOut">
              <a:rPr lang="en-US" smtClean="0"/>
              <a:pPr/>
              <a:t>3/3/2011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31ABC8-2F0F-40DD-906D-E72F5BB5274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0A0008-D7D9-490F-9B14-08FD6A225D89}" type="datetimeFigureOut">
              <a:rPr lang="en-US" smtClean="0"/>
              <a:pPr/>
              <a:t>3/3/2011</a:t>
            </a:fld>
            <a:endParaRPr lang="en-US"/>
          </a:p>
        </p:txBody>
      </p:sp>
      <p:sp>
        <p:nvSpPr>
          <p:cNvPr id="4" name="Slide Image Placeholder 3"/>
          <p:cNvSpPr>
            <a:spLocks noGrp="1" noRot="1" noChangeAspect="1"/>
          </p:cNvSpPr>
          <p:nvPr>
            <p:ph type="sldImg" idx="2"/>
          </p:nvPr>
        </p:nvSpPr>
        <p:spPr>
          <a:xfrm>
            <a:off x="1333500" y="685800"/>
            <a:ext cx="4191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73AD50-1F9E-4B9A-AE51-5F07BF2D4F6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673AD50-1F9E-4B9A-AE51-5F07BF2D4F69}"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520" y="10226044"/>
            <a:ext cx="3419856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035040" y="18653760"/>
            <a:ext cx="28163520" cy="8412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418024-CEB2-4419-8365-041683F77964}"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418024-CEB2-4419-8365-041683F77964}"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169360" y="7734302"/>
            <a:ext cx="9052560" cy="164774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011680" y="7734302"/>
            <a:ext cx="26487120" cy="164774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418024-CEB2-4419-8365-041683F77964}"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418024-CEB2-4419-8365-041683F77964}"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78177" y="21153122"/>
            <a:ext cx="34198560" cy="653796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3178177" y="13952226"/>
            <a:ext cx="34198560" cy="720089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18024-CEB2-4419-8365-041683F77964}" type="datetimeFigureOut">
              <a:rPr lang="en-US" smtClean="0"/>
              <a:pPr/>
              <a:t>3/3/2011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11680" y="45064682"/>
            <a:ext cx="17769840" cy="127444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0452080" y="45064682"/>
            <a:ext cx="17769840" cy="127444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418024-CEB2-4419-8365-041683F77964}" type="datetimeFigureOut">
              <a:rPr lang="en-US" smtClean="0"/>
              <a:pPr/>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11680" y="1318263"/>
            <a:ext cx="3621024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11681" y="7368542"/>
            <a:ext cx="17776827" cy="307085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11681" y="10439399"/>
            <a:ext cx="17776827" cy="189661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0438117" y="7368542"/>
            <a:ext cx="17783810" cy="307085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0438117" y="10439399"/>
            <a:ext cx="17783810" cy="1896618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418024-CEB2-4419-8365-041683F77964}" type="datetimeFigureOut">
              <a:rPr lang="en-US" smtClean="0"/>
              <a:pPr/>
              <a:t>3/3/2011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418024-CEB2-4419-8365-041683F77964}" type="datetimeFigureOut">
              <a:rPr lang="en-US" smtClean="0"/>
              <a:pPr/>
              <a:t>3/3/2011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18024-CEB2-4419-8365-041683F77964}" type="datetimeFigureOut">
              <a:rPr lang="en-US" smtClean="0"/>
              <a:pPr/>
              <a:t>3/3/2011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1688" y="1310640"/>
            <a:ext cx="13236577" cy="557784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5730220" y="1310644"/>
            <a:ext cx="22491700" cy="2809494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011688" y="6888484"/>
            <a:ext cx="13236577" cy="2251710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418024-CEB2-4419-8365-041683F77964}" type="datetimeFigureOut">
              <a:rPr lang="en-US" smtClean="0"/>
              <a:pPr/>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86067" y="23042882"/>
            <a:ext cx="24140160" cy="272034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7886067" y="2941320"/>
            <a:ext cx="24140160" cy="19751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7886067" y="25763224"/>
            <a:ext cx="24140160" cy="38633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418024-CEB2-4419-8365-041683F77964}" type="datetimeFigureOut">
              <a:rPr lang="en-US" smtClean="0"/>
              <a:pPr/>
              <a:t>3/3/2011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E4B615-F3A6-453F-AD8E-25E49577514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1680" y="1318263"/>
            <a:ext cx="36210240" cy="54864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011680" y="7680963"/>
            <a:ext cx="36210240" cy="2172462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011680" y="30510484"/>
            <a:ext cx="9387840" cy="1752600"/>
          </a:xfrm>
          <a:prstGeom prst="rect">
            <a:avLst/>
          </a:prstGeom>
        </p:spPr>
        <p:txBody>
          <a:bodyPr vert="horz" lIns="91440" tIns="45720" rIns="91440" bIns="45720" rtlCol="0" anchor="ctr"/>
          <a:lstStyle>
            <a:lvl1pPr algn="l">
              <a:defRPr sz="1200">
                <a:solidFill>
                  <a:schemeClr val="tx1">
                    <a:tint val="75000"/>
                  </a:schemeClr>
                </a:solidFill>
              </a:defRPr>
            </a:lvl1pPr>
          </a:lstStyle>
          <a:p>
            <a:fld id="{30418024-CEB2-4419-8365-041683F77964}" type="datetimeFigureOut">
              <a:rPr lang="en-US" smtClean="0"/>
              <a:pPr/>
              <a:t>3/3/2011</a:t>
            </a:fld>
            <a:endParaRPr lang="en-US"/>
          </a:p>
        </p:txBody>
      </p:sp>
      <p:sp>
        <p:nvSpPr>
          <p:cNvPr id="5" name="Footer Placeholder 4"/>
          <p:cNvSpPr>
            <a:spLocks noGrp="1"/>
          </p:cNvSpPr>
          <p:nvPr>
            <p:ph type="ftr" sz="quarter" idx="3"/>
          </p:nvPr>
        </p:nvSpPr>
        <p:spPr>
          <a:xfrm>
            <a:off x="13746480" y="30510484"/>
            <a:ext cx="12740640" cy="1752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8834080" y="30510484"/>
            <a:ext cx="9387840" cy="1752600"/>
          </a:xfrm>
          <a:prstGeom prst="rect">
            <a:avLst/>
          </a:prstGeom>
        </p:spPr>
        <p:txBody>
          <a:bodyPr vert="horz" lIns="91440" tIns="45720" rIns="91440" bIns="45720" rtlCol="0" anchor="ctr"/>
          <a:lstStyle>
            <a:lvl1pPr algn="r">
              <a:defRPr sz="1200">
                <a:solidFill>
                  <a:schemeClr val="tx1">
                    <a:tint val="75000"/>
                  </a:schemeClr>
                </a:solidFill>
              </a:defRPr>
            </a:lvl1pPr>
          </a:lstStyle>
          <a:p>
            <a:fld id="{9AE4B615-F3A6-453F-AD8E-25E4957751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50000"/>
            <a:lum bright="14000" contrast="-16000"/>
          </a:blip>
          <a:srcRect/>
          <a:stretch>
            <a:fillRect l="-8000" r="-8000"/>
          </a:stretch>
        </a:blipFill>
        <a:effectLst/>
      </p:bgPr>
    </p:bg>
    <p:spTree>
      <p:nvGrpSpPr>
        <p:cNvPr id="1" name=""/>
        <p:cNvGrpSpPr/>
        <p:nvPr/>
      </p:nvGrpSpPr>
      <p:grpSpPr>
        <a:xfrm>
          <a:off x="0" y="0"/>
          <a:ext cx="0" cy="0"/>
          <a:chOff x="0" y="0"/>
          <a:chExt cx="0" cy="0"/>
        </a:xfrm>
      </p:grpSpPr>
      <p:sp>
        <p:nvSpPr>
          <p:cNvPr id="5" name="Rounded Rectangle 4"/>
          <p:cNvSpPr/>
          <p:nvPr/>
        </p:nvSpPr>
        <p:spPr>
          <a:xfrm>
            <a:off x="6400800" y="685800"/>
            <a:ext cx="27432000" cy="5486400"/>
          </a:xfrm>
          <a:prstGeom prst="roundRect">
            <a:avLst/>
          </a:prstGeom>
          <a:solidFill>
            <a:srgbClr val="FF9900">
              <a:alpha val="60000"/>
            </a:srgbClr>
          </a:solidFill>
          <a:ln>
            <a:solidFill>
              <a:schemeClr val="accent1">
                <a:shade val="50000"/>
                <a:alpha val="1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9900"/>
              </a:solidFill>
            </a:endParaRPr>
          </a:p>
        </p:txBody>
      </p:sp>
      <p:sp>
        <p:nvSpPr>
          <p:cNvPr id="6" name="TextBox 5"/>
          <p:cNvSpPr txBox="1"/>
          <p:nvPr/>
        </p:nvSpPr>
        <p:spPr>
          <a:xfrm>
            <a:off x="7162800" y="640080"/>
            <a:ext cx="25908000" cy="5632311"/>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1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Tourism Studies: </a:t>
            </a:r>
          </a:p>
          <a:p>
            <a:pPr algn="ctr"/>
            <a:r>
              <a:rPr lang="en-US" sz="1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rPr>
              <a:t>Haw Par Villa Theme Park</a:t>
            </a:r>
          </a:p>
          <a:p>
            <a:pPr algn="ctr"/>
            <a:r>
              <a:rPr lang="en-US" sz="6000" b="1" dirty="0" smtClean="0">
                <a:ln w="11430"/>
                <a:solidFill>
                  <a:schemeClr val="accent1">
                    <a:lumMod val="75000"/>
                  </a:schemeClr>
                </a:solidFill>
                <a:effectLst>
                  <a:outerShdw blurRad="80000" dist="40000" dir="5040000" algn="tl">
                    <a:srgbClr val="000000">
                      <a:alpha val="30000"/>
                    </a:srgbClr>
                  </a:outerShdw>
                </a:effectLst>
              </a:rPr>
              <a:t>Joe Miller</a:t>
            </a:r>
          </a:p>
          <a:p>
            <a:pPr algn="ctr"/>
            <a:r>
              <a:rPr lang="en-US" sz="5000" b="1" i="1" dirty="0" smtClean="0">
                <a:ln w="11430"/>
                <a:solidFill>
                  <a:schemeClr val="accent1">
                    <a:lumMod val="75000"/>
                  </a:schemeClr>
                </a:solidFill>
                <a:effectLst>
                  <a:outerShdw blurRad="80000" dist="40000" dir="5040000" algn="tl">
                    <a:srgbClr val="000000">
                      <a:alpha val="30000"/>
                    </a:srgbClr>
                  </a:outerShdw>
                </a:effectLst>
              </a:rPr>
              <a:t>Gettysburg College</a:t>
            </a:r>
            <a:endParaRPr lang="en-US" sz="5000" b="1" i="1" dirty="0">
              <a:ln w="11430"/>
              <a:solidFill>
                <a:schemeClr val="accent1">
                  <a:lumMod val="75000"/>
                </a:schemeClr>
              </a:solidFill>
              <a:effectLst>
                <a:outerShdw blurRad="80000" dist="40000" dir="5040000" algn="tl">
                  <a:srgbClr val="000000">
                    <a:alpha val="30000"/>
                  </a:srgbClr>
                </a:outerShdw>
              </a:effectLst>
            </a:endParaRPr>
          </a:p>
        </p:txBody>
      </p:sp>
      <p:pic>
        <p:nvPicPr>
          <p:cNvPr id="7" name="Picture 6" descr="IMG_4370.JPG"/>
          <p:cNvPicPr>
            <a:picLocks noChangeAspect="1"/>
          </p:cNvPicPr>
          <p:nvPr/>
        </p:nvPicPr>
        <p:blipFill>
          <a:blip r:embed="rId4" cstate="print"/>
          <a:stretch>
            <a:fillRect/>
          </a:stretch>
        </p:blipFill>
        <p:spPr>
          <a:xfrm>
            <a:off x="10332720" y="24688800"/>
            <a:ext cx="9753600" cy="7315200"/>
          </a:xfrm>
          <a:prstGeom prst="rect">
            <a:avLst/>
          </a:prstGeom>
          <a:noFill/>
          <a:effectLst>
            <a:outerShdw blurRad="50800" dist="50800" dir="5400000" algn="ctr" rotWithShape="0">
              <a:srgbClr val="000000"/>
            </a:outerShdw>
          </a:effectLst>
        </p:spPr>
      </p:pic>
      <p:pic>
        <p:nvPicPr>
          <p:cNvPr id="8" name="Picture 7" descr="IMG_4325.JPG"/>
          <p:cNvPicPr>
            <a:picLocks noChangeAspect="1"/>
          </p:cNvPicPr>
          <p:nvPr/>
        </p:nvPicPr>
        <p:blipFill>
          <a:blip r:embed="rId5" cstate="print">
            <a:lum/>
          </a:blip>
          <a:stretch>
            <a:fillRect/>
          </a:stretch>
        </p:blipFill>
        <p:spPr>
          <a:xfrm>
            <a:off x="20208240" y="24688800"/>
            <a:ext cx="9753600" cy="7315200"/>
          </a:xfrm>
          <a:prstGeom prst="rect">
            <a:avLst/>
          </a:prstGeom>
        </p:spPr>
      </p:pic>
      <p:sp>
        <p:nvSpPr>
          <p:cNvPr id="9" name="TextBox 8"/>
          <p:cNvSpPr txBox="1"/>
          <p:nvPr/>
        </p:nvSpPr>
        <p:spPr>
          <a:xfrm>
            <a:off x="15697200" y="32156400"/>
            <a:ext cx="9220200" cy="553998"/>
          </a:xfrm>
          <a:prstGeom prst="rect">
            <a:avLst/>
          </a:prstGeom>
          <a:noFill/>
        </p:spPr>
        <p:txBody>
          <a:bodyPr wrap="square" rtlCol="0">
            <a:spAutoFit/>
          </a:bodyPr>
          <a:lstStyle/>
          <a:p>
            <a:pPr algn="ctr"/>
            <a:r>
              <a:rPr lang="en-US" sz="3000" dirty="0" smtClean="0">
                <a:solidFill>
                  <a:srgbClr val="FF9900"/>
                </a:solidFill>
              </a:rPr>
              <a:t>Photos courtesy Doug Berkowitz</a:t>
            </a:r>
            <a:endParaRPr lang="en-US" sz="3000" dirty="0">
              <a:solidFill>
                <a:srgbClr val="FF9900"/>
              </a:solidFill>
            </a:endParaRPr>
          </a:p>
        </p:txBody>
      </p:sp>
      <p:sp>
        <p:nvSpPr>
          <p:cNvPr id="10" name="Rounded Rectangle 9"/>
          <p:cNvSpPr/>
          <p:nvPr/>
        </p:nvSpPr>
        <p:spPr>
          <a:xfrm>
            <a:off x="30175200" y="20269200"/>
            <a:ext cx="9601200" cy="12344400"/>
          </a:xfrm>
          <a:prstGeom prst="roundRect">
            <a:avLst/>
          </a:prstGeom>
          <a:solidFill>
            <a:srgbClr val="FF990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9900"/>
              </a:solidFill>
            </a:endParaRPr>
          </a:p>
        </p:txBody>
      </p:sp>
      <p:sp>
        <p:nvSpPr>
          <p:cNvPr id="11" name="TextBox 10"/>
          <p:cNvSpPr txBox="1"/>
          <p:nvPr/>
        </p:nvSpPr>
        <p:spPr>
          <a:xfrm>
            <a:off x="30723840" y="20150882"/>
            <a:ext cx="8763000" cy="12767518"/>
          </a:xfrm>
          <a:prstGeom prst="rect">
            <a:avLst/>
          </a:prstGeom>
          <a:noFill/>
        </p:spPr>
        <p:txBody>
          <a:bodyPr wrap="square" rtlCol="0">
            <a:spAutoFit/>
          </a:bodyPr>
          <a:lstStyle/>
          <a:p>
            <a:pPr algn="ctr"/>
            <a:r>
              <a:rPr lang="en-US" sz="6500" dirty="0" smtClean="0">
                <a:solidFill>
                  <a:schemeClr val="accent1">
                    <a:lumMod val="75000"/>
                  </a:schemeClr>
                </a:solidFill>
                <a:latin typeface="+mj-lt"/>
              </a:rPr>
              <a:t>References</a:t>
            </a:r>
          </a:p>
          <a:p>
            <a:pPr marL="457200" indent="-457200"/>
            <a:r>
              <a:rPr lang="en-US" sz="2200" dirty="0" err="1" smtClean="0">
                <a:solidFill>
                  <a:schemeClr val="accent1">
                    <a:lumMod val="75000"/>
                  </a:schemeClr>
                </a:solidFill>
              </a:rPr>
              <a:t>Apostolopoulos</a:t>
            </a:r>
            <a:r>
              <a:rPr lang="en-US" sz="2200" dirty="0" smtClean="0">
                <a:solidFill>
                  <a:schemeClr val="accent1">
                    <a:lumMod val="75000"/>
                  </a:schemeClr>
                </a:solidFill>
              </a:rPr>
              <a:t>, </a:t>
            </a:r>
            <a:r>
              <a:rPr lang="en-US" sz="2200" dirty="0" err="1" smtClean="0">
                <a:solidFill>
                  <a:schemeClr val="accent1">
                    <a:lumMod val="75000"/>
                  </a:schemeClr>
                </a:solidFill>
              </a:rPr>
              <a:t>Yiorgos</a:t>
            </a:r>
            <a:r>
              <a:rPr lang="en-US" sz="2200" dirty="0" smtClean="0">
                <a:solidFill>
                  <a:schemeClr val="accent1">
                    <a:lumMod val="75000"/>
                  </a:schemeClr>
                </a:solidFill>
              </a:rPr>
              <a:t>, </a:t>
            </a:r>
            <a:r>
              <a:rPr lang="en-US" sz="2200" dirty="0" err="1" smtClean="0">
                <a:solidFill>
                  <a:schemeClr val="accent1">
                    <a:lumMod val="75000"/>
                  </a:schemeClr>
                </a:solidFill>
              </a:rPr>
              <a:t>Sella</a:t>
            </a:r>
            <a:r>
              <a:rPr lang="en-US" sz="2200" dirty="0" smtClean="0">
                <a:solidFill>
                  <a:schemeClr val="accent1">
                    <a:lumMod val="75000"/>
                  </a:schemeClr>
                </a:solidFill>
              </a:rPr>
              <a:t> </a:t>
            </a:r>
            <a:r>
              <a:rPr lang="en-US" sz="2200" dirty="0" err="1" smtClean="0">
                <a:solidFill>
                  <a:schemeClr val="accent1">
                    <a:lumMod val="75000"/>
                  </a:schemeClr>
                </a:solidFill>
              </a:rPr>
              <a:t>Leivadi</a:t>
            </a:r>
            <a:r>
              <a:rPr lang="en-US" sz="2200" dirty="0" smtClean="0">
                <a:solidFill>
                  <a:schemeClr val="accent1">
                    <a:lumMod val="75000"/>
                  </a:schemeClr>
                </a:solidFill>
              </a:rPr>
              <a:t>, and Andrew </a:t>
            </a:r>
            <a:r>
              <a:rPr lang="en-US" sz="2200" dirty="0" err="1" smtClean="0">
                <a:solidFill>
                  <a:schemeClr val="accent1">
                    <a:lumMod val="75000"/>
                  </a:schemeClr>
                </a:solidFill>
              </a:rPr>
              <a:t>Yiannakis</a:t>
            </a:r>
            <a:r>
              <a:rPr lang="en-US" sz="2200" dirty="0" smtClean="0">
                <a:solidFill>
                  <a:schemeClr val="accent1">
                    <a:lumMod val="75000"/>
                  </a:schemeClr>
                </a:solidFill>
              </a:rPr>
              <a:t>, eds. 1996. The Sociology of Tourism: Theoretical and empirical investigations. New York, NY: </a:t>
            </a:r>
            <a:r>
              <a:rPr lang="en-US" sz="2200" dirty="0" err="1" smtClean="0">
                <a:solidFill>
                  <a:schemeClr val="accent1">
                    <a:lumMod val="75000"/>
                  </a:schemeClr>
                </a:solidFill>
              </a:rPr>
              <a:t>Routledge</a:t>
            </a:r>
            <a:r>
              <a:rPr lang="en-US" sz="2200" dirty="0" smtClean="0">
                <a:solidFill>
                  <a:schemeClr val="accent1">
                    <a:lumMod val="75000"/>
                  </a:schemeClr>
                </a:solidFill>
              </a:rPr>
              <a:t>.</a:t>
            </a:r>
          </a:p>
          <a:p>
            <a:pPr marL="457200" indent="-457200"/>
            <a:r>
              <a:rPr lang="en-US" sz="2200" dirty="0" smtClean="0">
                <a:solidFill>
                  <a:schemeClr val="accent1">
                    <a:lumMod val="75000"/>
                  </a:schemeClr>
                </a:solidFill>
              </a:rPr>
              <a:t>Chang, T.C. 2000. “Singapore’s Little India: A Tourist Attraction as a Contested Landscape.” Urban Studies 37(2):343-366.</a:t>
            </a:r>
          </a:p>
          <a:p>
            <a:pPr marL="457200" indent="-457200"/>
            <a:r>
              <a:rPr lang="en-US" sz="2200" dirty="0" smtClean="0">
                <a:solidFill>
                  <a:schemeClr val="accent1">
                    <a:lumMod val="75000"/>
                  </a:schemeClr>
                </a:solidFill>
              </a:rPr>
              <a:t>Chi-</a:t>
            </a:r>
            <a:r>
              <a:rPr lang="en-US" sz="2200" dirty="0" err="1" smtClean="0">
                <a:solidFill>
                  <a:schemeClr val="accent1">
                    <a:lumMod val="75000"/>
                  </a:schemeClr>
                </a:solidFill>
              </a:rPr>
              <a:t>Wai</a:t>
            </a:r>
            <a:r>
              <a:rPr lang="en-US" sz="2200" dirty="0" smtClean="0">
                <a:solidFill>
                  <a:schemeClr val="accent1">
                    <a:lumMod val="75000"/>
                  </a:schemeClr>
                </a:solidFill>
              </a:rPr>
              <a:t>, Lui. 2002. “Consuming Hong Kong: The Rise of Hong Kong as a Tourist City.” International Sociological Association. Conference Paper.</a:t>
            </a:r>
          </a:p>
          <a:p>
            <a:pPr marL="457200" indent="-457200"/>
            <a:r>
              <a:rPr lang="en-US" sz="2200" dirty="0" smtClean="0">
                <a:solidFill>
                  <a:schemeClr val="accent1">
                    <a:lumMod val="75000"/>
                  </a:schemeClr>
                </a:solidFill>
              </a:rPr>
              <a:t>Cohen, Erik. 1984. “The Sociology of Tourism: Approaches, Issues, and Findings. Annual Review of Sociology 10:373-92.</a:t>
            </a:r>
          </a:p>
          <a:p>
            <a:pPr marL="457200" indent="-457200"/>
            <a:r>
              <a:rPr lang="en-US" sz="2200" dirty="0" smtClean="0">
                <a:solidFill>
                  <a:schemeClr val="accent1">
                    <a:lumMod val="75000"/>
                  </a:schemeClr>
                </a:solidFill>
              </a:rPr>
              <a:t>------ 2004. Contemporary Tourism: Diversity and Change. Bingley, United Kingdom: </a:t>
            </a:r>
            <a:r>
              <a:rPr lang="en-US" sz="2200" dirty="0" err="1" smtClean="0">
                <a:solidFill>
                  <a:schemeClr val="accent1">
                    <a:lumMod val="75000"/>
                  </a:schemeClr>
                </a:solidFill>
              </a:rPr>
              <a:t>Emeral</a:t>
            </a:r>
            <a:r>
              <a:rPr lang="en-US" sz="2200" dirty="0" smtClean="0">
                <a:solidFill>
                  <a:schemeClr val="accent1">
                    <a:lumMod val="75000"/>
                  </a:schemeClr>
                </a:solidFill>
              </a:rPr>
              <a:t> Group Pub. Ltd.</a:t>
            </a:r>
          </a:p>
          <a:p>
            <a:pPr marL="457200" indent="-457200"/>
            <a:r>
              <a:rPr lang="en-US" sz="2200" dirty="0" err="1" smtClean="0">
                <a:solidFill>
                  <a:schemeClr val="accent1">
                    <a:lumMod val="75000"/>
                  </a:schemeClr>
                </a:solidFill>
              </a:rPr>
              <a:t>Goh</a:t>
            </a:r>
            <a:r>
              <a:rPr lang="en-US" sz="2200" dirty="0" smtClean="0">
                <a:solidFill>
                  <a:schemeClr val="accent1">
                    <a:lumMod val="75000"/>
                  </a:schemeClr>
                </a:solidFill>
              </a:rPr>
              <a:t>, Daniel P. S. 2008. “Pluralism to Postcolonial Multiculturalism: Race, State Formation and the Question of Cultural Diversity in Malaysia and Singapore.” Sociology 2(1):232-252.</a:t>
            </a:r>
          </a:p>
          <a:p>
            <a:pPr marL="457200" indent="-457200"/>
            <a:r>
              <a:rPr lang="en-US" sz="2200" dirty="0" smtClean="0">
                <a:solidFill>
                  <a:schemeClr val="accent1">
                    <a:lumMod val="75000"/>
                  </a:schemeClr>
                </a:solidFill>
              </a:rPr>
              <a:t>Graburn, Nelson H. H. and Diane Barthel-Bouchier. 2001. “Relocating the Tourist.” International Sociology 16(2):147-158.</a:t>
            </a:r>
          </a:p>
          <a:p>
            <a:pPr marL="457200" indent="-457200"/>
            <a:r>
              <a:rPr lang="en-US" sz="2200" dirty="0" err="1" smtClean="0">
                <a:solidFill>
                  <a:schemeClr val="accent1">
                    <a:lumMod val="75000"/>
                  </a:schemeClr>
                </a:solidFill>
              </a:rPr>
              <a:t>Holzer</a:t>
            </a:r>
            <a:r>
              <a:rPr lang="en-US" sz="2200" dirty="0" smtClean="0">
                <a:solidFill>
                  <a:schemeClr val="accent1">
                    <a:lumMod val="75000"/>
                  </a:schemeClr>
                </a:solidFill>
              </a:rPr>
              <a:t>, Boris. 2000. “Miracles with a System: The Economic Rise of East Asia and the Role of </a:t>
            </a:r>
            <a:r>
              <a:rPr lang="en-US" sz="2200" dirty="0" err="1" smtClean="0">
                <a:solidFill>
                  <a:schemeClr val="accent1">
                    <a:lumMod val="75000"/>
                  </a:schemeClr>
                </a:solidFill>
              </a:rPr>
              <a:t>Sociocultural</a:t>
            </a:r>
            <a:r>
              <a:rPr lang="en-US" sz="2200" dirty="0" smtClean="0">
                <a:solidFill>
                  <a:schemeClr val="accent1">
                    <a:lumMod val="75000"/>
                  </a:schemeClr>
                </a:solidFill>
              </a:rPr>
              <a:t> Patterns.” International Sociology 15(3):455-478.</a:t>
            </a:r>
          </a:p>
          <a:p>
            <a:pPr marL="457200" indent="-457200"/>
            <a:r>
              <a:rPr lang="en-US" sz="2200" dirty="0" smtClean="0">
                <a:solidFill>
                  <a:schemeClr val="accent1">
                    <a:lumMod val="75000"/>
                  </a:schemeClr>
                </a:solidFill>
              </a:rPr>
              <a:t>Kim, Karen </a:t>
            </a:r>
            <a:r>
              <a:rPr lang="en-US" sz="2200" dirty="0" err="1" smtClean="0">
                <a:solidFill>
                  <a:schemeClr val="accent1">
                    <a:lumMod val="75000"/>
                  </a:schemeClr>
                </a:solidFill>
              </a:rPr>
              <a:t>Chia</a:t>
            </a:r>
            <a:r>
              <a:rPr lang="en-US" sz="2200" dirty="0" smtClean="0">
                <a:solidFill>
                  <a:schemeClr val="accent1">
                    <a:lumMod val="75000"/>
                  </a:schemeClr>
                </a:solidFill>
              </a:rPr>
              <a:t> </a:t>
            </a:r>
            <a:r>
              <a:rPr lang="en-US" sz="2200" dirty="0" err="1" smtClean="0">
                <a:solidFill>
                  <a:schemeClr val="accent1">
                    <a:lumMod val="75000"/>
                  </a:schemeClr>
                </a:solidFill>
              </a:rPr>
              <a:t>Hwee</a:t>
            </a:r>
            <a:r>
              <a:rPr lang="en-US" sz="2200" dirty="0" smtClean="0">
                <a:solidFill>
                  <a:schemeClr val="accent1">
                    <a:lumMod val="75000"/>
                  </a:schemeClr>
                </a:solidFill>
              </a:rPr>
              <a:t>. 1999. “Experiencing Sacred Spaces: The Negotiation of Authenticity by Tourists and Worshippers.” Department of Sociology National University of Singapore. Working Paper.</a:t>
            </a:r>
          </a:p>
          <a:p>
            <a:pPr marL="457200" indent="-457200"/>
            <a:r>
              <a:rPr lang="en-US" sz="2200" dirty="0" err="1" smtClean="0">
                <a:solidFill>
                  <a:schemeClr val="accent1">
                    <a:lumMod val="75000"/>
                  </a:schemeClr>
                </a:solidFill>
              </a:rPr>
              <a:t>LePoer</a:t>
            </a:r>
            <a:r>
              <a:rPr lang="en-US" sz="2200" dirty="0" smtClean="0">
                <a:solidFill>
                  <a:schemeClr val="accent1">
                    <a:lumMod val="75000"/>
                  </a:schemeClr>
                </a:solidFill>
              </a:rPr>
              <a:t>, Barbara </a:t>
            </a:r>
            <a:r>
              <a:rPr lang="en-US" sz="2200" dirty="0" err="1" smtClean="0">
                <a:solidFill>
                  <a:schemeClr val="accent1">
                    <a:lumMod val="75000"/>
                  </a:schemeClr>
                </a:solidFill>
              </a:rPr>
              <a:t>Leitch</a:t>
            </a:r>
            <a:r>
              <a:rPr lang="en-US" sz="2200" dirty="0" smtClean="0">
                <a:solidFill>
                  <a:schemeClr val="accent1">
                    <a:lumMod val="75000"/>
                  </a:schemeClr>
                </a:solidFill>
              </a:rPr>
              <a:t>, ed. 1991. Singapore: a country study. Washington, D.C.: Federal Research Division, Library of Congress.</a:t>
            </a:r>
          </a:p>
          <a:p>
            <a:pPr marL="457200" indent="-457200"/>
            <a:r>
              <a:rPr lang="en-US" sz="2200" dirty="0" smtClean="0">
                <a:solidFill>
                  <a:schemeClr val="accent1">
                    <a:lumMod val="75000"/>
                  </a:schemeClr>
                </a:solidFill>
              </a:rPr>
              <a:t>MacCannell, Dean. 1973. "Staged Authenticity: Arrangements of Social Space in Tourist Settings." The American Journal of Sociology 79(3):589-603.</a:t>
            </a:r>
          </a:p>
          <a:p>
            <a:pPr marL="457200" indent="-457200"/>
            <a:r>
              <a:rPr lang="en-US" sz="2200" dirty="0" smtClean="0">
                <a:solidFill>
                  <a:schemeClr val="accent1">
                    <a:lumMod val="75000"/>
                  </a:schemeClr>
                </a:solidFill>
              </a:rPr>
              <a:t>------1976. The Tourist: A New Theory of the Leisure Class. New York, NY: </a:t>
            </a:r>
            <a:r>
              <a:rPr lang="en-US" sz="2200" dirty="0" err="1" smtClean="0">
                <a:solidFill>
                  <a:schemeClr val="accent1">
                    <a:lumMod val="75000"/>
                  </a:schemeClr>
                </a:solidFill>
              </a:rPr>
              <a:t>Schocken</a:t>
            </a:r>
            <a:r>
              <a:rPr lang="en-US" sz="2200" dirty="0" smtClean="0">
                <a:solidFill>
                  <a:schemeClr val="accent1">
                    <a:lumMod val="75000"/>
                  </a:schemeClr>
                </a:solidFill>
              </a:rPr>
              <a:t> Books Inc</a:t>
            </a:r>
          </a:p>
          <a:p>
            <a:pPr marL="457200" indent="-457200"/>
            <a:r>
              <a:rPr lang="en-US" sz="2200" dirty="0" err="1" smtClean="0">
                <a:solidFill>
                  <a:schemeClr val="accent1">
                    <a:lumMod val="75000"/>
                  </a:schemeClr>
                </a:solidFill>
              </a:rPr>
              <a:t>Urry</a:t>
            </a:r>
            <a:r>
              <a:rPr lang="en-US" sz="2200" dirty="0" smtClean="0">
                <a:solidFill>
                  <a:schemeClr val="accent1">
                    <a:lumMod val="75000"/>
                  </a:schemeClr>
                </a:solidFill>
              </a:rPr>
              <a:t>, John. 2002. The Tourist Gaze. London: Sage Publications.</a:t>
            </a:r>
          </a:p>
          <a:p>
            <a:pPr algn="ctr"/>
            <a:endParaRPr lang="en-US" sz="2000" dirty="0">
              <a:solidFill>
                <a:schemeClr val="accent1">
                  <a:lumMod val="75000"/>
                </a:schemeClr>
              </a:solidFill>
            </a:endParaRPr>
          </a:p>
        </p:txBody>
      </p:sp>
      <p:sp>
        <p:nvSpPr>
          <p:cNvPr id="12" name="Rounded Rectangle 11"/>
          <p:cNvSpPr/>
          <p:nvPr/>
        </p:nvSpPr>
        <p:spPr>
          <a:xfrm>
            <a:off x="30175200" y="15910560"/>
            <a:ext cx="9601200" cy="3962400"/>
          </a:xfrm>
          <a:prstGeom prst="roundRect">
            <a:avLst/>
          </a:prstGeom>
          <a:solidFill>
            <a:srgbClr val="FF990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9900"/>
              </a:solidFill>
            </a:endParaRPr>
          </a:p>
        </p:txBody>
      </p:sp>
      <p:sp>
        <p:nvSpPr>
          <p:cNvPr id="15" name="TextBox 14"/>
          <p:cNvSpPr txBox="1"/>
          <p:nvPr/>
        </p:nvSpPr>
        <p:spPr>
          <a:xfrm>
            <a:off x="30556200" y="16002000"/>
            <a:ext cx="8763000" cy="3462486"/>
          </a:xfrm>
          <a:prstGeom prst="rect">
            <a:avLst/>
          </a:prstGeom>
          <a:noFill/>
        </p:spPr>
        <p:txBody>
          <a:bodyPr wrap="square" rtlCol="0">
            <a:spAutoFit/>
          </a:bodyPr>
          <a:lstStyle/>
          <a:p>
            <a:pPr algn="ctr"/>
            <a:r>
              <a:rPr lang="en-US" sz="6500" dirty="0" smtClean="0">
                <a:solidFill>
                  <a:schemeClr val="accent1">
                    <a:lumMod val="75000"/>
                  </a:schemeClr>
                </a:solidFill>
                <a:latin typeface="+mj-lt"/>
              </a:rPr>
              <a:t>Acknowledgements </a:t>
            </a:r>
          </a:p>
          <a:p>
            <a:r>
              <a:rPr lang="en-US" sz="2200" dirty="0" smtClean="0">
                <a:solidFill>
                  <a:schemeClr val="accent1">
                    <a:lumMod val="75000"/>
                  </a:schemeClr>
                </a:solidFill>
              </a:rPr>
              <a:t>Thank you Professor Phua for your mentorship throughout my research.  Thank you Professor Potuchek for your guidance in developing my methods.  Thank you Professor Erb, University of Singapore, and Ms. Lui, University of Queensland, for your invaluable aid in tracking down literature on previous research on tourism in Singapore.  Finally, thanks to Gettysburg College for the Mellon Embedding grant which helped me conduct this research.</a:t>
            </a:r>
            <a:endParaRPr lang="en-US" sz="2200" dirty="0">
              <a:solidFill>
                <a:schemeClr val="accent1">
                  <a:lumMod val="75000"/>
                </a:schemeClr>
              </a:solidFill>
            </a:endParaRPr>
          </a:p>
        </p:txBody>
      </p:sp>
      <p:sp>
        <p:nvSpPr>
          <p:cNvPr id="16" name="Rounded Rectangle 15"/>
          <p:cNvSpPr/>
          <p:nvPr/>
        </p:nvSpPr>
        <p:spPr>
          <a:xfrm>
            <a:off x="457200" y="7223760"/>
            <a:ext cx="9601200" cy="16703040"/>
          </a:xfrm>
          <a:prstGeom prst="roundRect">
            <a:avLst/>
          </a:prstGeom>
          <a:solidFill>
            <a:srgbClr val="FF990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9900"/>
              </a:solidFill>
            </a:endParaRPr>
          </a:p>
        </p:txBody>
      </p:sp>
      <p:sp>
        <p:nvSpPr>
          <p:cNvPr id="20" name="Rounded Rectangle 19"/>
          <p:cNvSpPr/>
          <p:nvPr/>
        </p:nvSpPr>
        <p:spPr>
          <a:xfrm>
            <a:off x="20269200" y="7315200"/>
            <a:ext cx="9601200" cy="16687800"/>
          </a:xfrm>
          <a:prstGeom prst="roundRect">
            <a:avLst/>
          </a:prstGeom>
          <a:solidFill>
            <a:srgbClr val="FF990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9900"/>
              </a:solidFill>
            </a:endParaRPr>
          </a:p>
        </p:txBody>
      </p:sp>
      <p:sp>
        <p:nvSpPr>
          <p:cNvPr id="21" name="Rounded Rectangle 20"/>
          <p:cNvSpPr/>
          <p:nvPr/>
        </p:nvSpPr>
        <p:spPr>
          <a:xfrm>
            <a:off x="10332720" y="7315200"/>
            <a:ext cx="9601200" cy="16687800"/>
          </a:xfrm>
          <a:prstGeom prst="roundRect">
            <a:avLst/>
          </a:prstGeom>
          <a:solidFill>
            <a:srgbClr val="FF990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9900"/>
              </a:solidFill>
            </a:endParaRPr>
          </a:p>
        </p:txBody>
      </p:sp>
      <p:sp>
        <p:nvSpPr>
          <p:cNvPr id="22" name="Rounded Rectangle 21"/>
          <p:cNvSpPr/>
          <p:nvPr/>
        </p:nvSpPr>
        <p:spPr>
          <a:xfrm>
            <a:off x="30175200" y="7223760"/>
            <a:ext cx="9601200" cy="8397240"/>
          </a:xfrm>
          <a:prstGeom prst="roundRect">
            <a:avLst/>
          </a:prstGeom>
          <a:solidFill>
            <a:srgbClr val="FF990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9900"/>
              </a:solidFill>
            </a:endParaRPr>
          </a:p>
        </p:txBody>
      </p:sp>
      <p:sp>
        <p:nvSpPr>
          <p:cNvPr id="23" name="TextBox 22"/>
          <p:cNvSpPr txBox="1"/>
          <p:nvPr/>
        </p:nvSpPr>
        <p:spPr>
          <a:xfrm>
            <a:off x="30632400" y="7467600"/>
            <a:ext cx="9067800" cy="7017306"/>
          </a:xfrm>
          <a:prstGeom prst="rect">
            <a:avLst/>
          </a:prstGeom>
          <a:noFill/>
        </p:spPr>
        <p:txBody>
          <a:bodyPr wrap="square" rtlCol="0">
            <a:spAutoFit/>
          </a:bodyPr>
          <a:lstStyle/>
          <a:p>
            <a:pPr algn="ctr"/>
            <a:r>
              <a:rPr lang="en-US" sz="8600" dirty="0" smtClean="0">
                <a:solidFill>
                  <a:schemeClr val="accent1">
                    <a:lumMod val="75000"/>
                  </a:schemeClr>
                </a:solidFill>
                <a:latin typeface="+mj-lt"/>
              </a:rPr>
              <a:t>Conclusion</a:t>
            </a:r>
          </a:p>
          <a:p>
            <a:r>
              <a:rPr lang="en-US" sz="2800" dirty="0" smtClean="0">
                <a:solidFill>
                  <a:schemeClr val="accent1">
                    <a:lumMod val="75000"/>
                  </a:schemeClr>
                </a:solidFill>
              </a:rPr>
              <a:t>This study demonstrates that perceived authenticity of a cultural heritage site should not be overlooked when determining reasons for a decline in tourism.  The quality:price ratio of this particular site was shown as a contributing factor to its decline in tourism, but an underlying current of discontent was identified in regards to the perception of the site as a part of Singapore’s distinctive history. The limitations of this study resulting from its methodology could be improved with onsite analysis of tourists’ perceptions.  However, utilizing content analysis of online materials as a means of understanding tourists’ perceptions of a particular site has proven useful in identifying possible causal factors.</a:t>
            </a:r>
          </a:p>
        </p:txBody>
      </p:sp>
      <p:sp>
        <p:nvSpPr>
          <p:cNvPr id="25" name="TextBox 24"/>
          <p:cNvSpPr txBox="1"/>
          <p:nvPr/>
        </p:nvSpPr>
        <p:spPr>
          <a:xfrm>
            <a:off x="914400" y="7467600"/>
            <a:ext cx="9067800" cy="16189047"/>
          </a:xfrm>
          <a:prstGeom prst="rect">
            <a:avLst/>
          </a:prstGeom>
          <a:noFill/>
        </p:spPr>
        <p:txBody>
          <a:bodyPr wrap="square" rtlCol="0">
            <a:spAutoFit/>
          </a:bodyPr>
          <a:lstStyle/>
          <a:p>
            <a:pPr algn="ctr"/>
            <a:r>
              <a:rPr lang="en-US" sz="8600" dirty="0" smtClean="0">
                <a:solidFill>
                  <a:schemeClr val="accent1">
                    <a:lumMod val="75000"/>
                  </a:schemeClr>
                </a:solidFill>
                <a:latin typeface="+mj-lt"/>
              </a:rPr>
              <a:t>Introduction</a:t>
            </a:r>
          </a:p>
          <a:p>
            <a:r>
              <a:rPr lang="en-US" sz="3000" b="1" u="sng" dirty="0" smtClean="0">
                <a:solidFill>
                  <a:schemeClr val="accent1">
                    <a:lumMod val="75000"/>
                  </a:schemeClr>
                </a:solidFill>
              </a:rPr>
              <a:t>History of Haw Par Villa</a:t>
            </a:r>
          </a:p>
          <a:p>
            <a:r>
              <a:rPr lang="en-US" sz="3000" dirty="0" smtClean="0">
                <a:solidFill>
                  <a:schemeClr val="accent1">
                    <a:lumMod val="75000"/>
                  </a:schemeClr>
                </a:solidFill>
              </a:rPr>
              <a:t>Haw Par Villa, originally known as Tiger Balm Gardens, was created by a Chinese entrepreneur as a gift for his brother and business partner.  The estate contained a private villa and a public garden full of various Chinese mythological tableaux.  Following the parks commercialization in the mid 80s, the number of tourists visiting the park declined significantly.</a:t>
            </a:r>
          </a:p>
          <a:p>
            <a:r>
              <a:rPr lang="en-US" sz="3000" b="1" u="sng" dirty="0" smtClean="0">
                <a:solidFill>
                  <a:schemeClr val="accent1">
                    <a:lumMod val="75000"/>
                  </a:schemeClr>
                </a:solidFill>
              </a:rPr>
              <a:t>Significance of Tourism</a:t>
            </a:r>
          </a:p>
          <a:p>
            <a:pPr algn="ctr"/>
            <a:r>
              <a:rPr lang="en-US" sz="3000" i="1" dirty="0" smtClean="0">
                <a:solidFill>
                  <a:schemeClr val="accent1">
                    <a:lumMod val="75000"/>
                  </a:schemeClr>
                </a:solidFill>
              </a:rPr>
              <a:t>No other contemporary industry has had such a crucial and far-reaching impact on so many facets of society—</a:t>
            </a:r>
            <a:r>
              <a:rPr lang="en-US" sz="3000" i="1" dirty="0" err="1" smtClean="0">
                <a:solidFill>
                  <a:schemeClr val="accent1">
                    <a:lumMod val="75000"/>
                  </a:schemeClr>
                </a:solidFill>
              </a:rPr>
              <a:t>Apostopoulous</a:t>
            </a:r>
            <a:r>
              <a:rPr lang="en-US" sz="3000" i="1" dirty="0" smtClean="0">
                <a:solidFill>
                  <a:schemeClr val="accent1">
                    <a:lumMod val="75000"/>
                  </a:schemeClr>
                </a:solidFill>
              </a:rPr>
              <a:t> </a:t>
            </a:r>
            <a:r>
              <a:rPr lang="en-US" sz="3000" dirty="0" smtClean="0">
                <a:solidFill>
                  <a:schemeClr val="accent1">
                    <a:lumMod val="75000"/>
                  </a:schemeClr>
                </a:solidFill>
              </a:rPr>
              <a:t>1996:2</a:t>
            </a:r>
          </a:p>
          <a:p>
            <a:r>
              <a:rPr lang="en-US" sz="3000" dirty="0" smtClean="0">
                <a:solidFill>
                  <a:schemeClr val="accent1">
                    <a:lumMod val="75000"/>
                  </a:schemeClr>
                </a:solidFill>
              </a:rPr>
              <a:t>Tourism accounts for trillions of dollars annually in revenue, and yet the sociology of tourism has yet to flourish along with other sociological endeavors.  In an increasingly service-based global economy, the societal implications of tourism must be understood for sociology to maintain its prominence as a viable means of understanding our world.</a:t>
            </a:r>
          </a:p>
          <a:p>
            <a:r>
              <a:rPr lang="en-US" sz="3000" b="1" u="sng" dirty="0" smtClean="0">
                <a:solidFill>
                  <a:schemeClr val="accent1">
                    <a:lumMod val="75000"/>
                  </a:schemeClr>
                </a:solidFill>
              </a:rPr>
              <a:t>Prominent Theories in Tourism</a:t>
            </a:r>
          </a:p>
          <a:p>
            <a:r>
              <a:rPr lang="en-US" sz="3000" dirty="0" smtClean="0">
                <a:solidFill>
                  <a:schemeClr val="accent1">
                    <a:lumMod val="75000"/>
                  </a:schemeClr>
                </a:solidFill>
              </a:rPr>
              <a:t>Tourism only began receiving serious attention from sociologists in the mid 70s.  Very little theory testing has occurred, which is why no single theory of tourism has emerged as a dominant lens through which to understand the institution.  Theoretical work boils down to two separate fields of thought—tourism described as seeking authentic experience, and tourism as seeking stimulation from the atypical experience.  MacCannell, from the authenticity school of thought, borrows heavily from Irving Goffman’s dramaturgical analysis.</a:t>
            </a:r>
          </a:p>
        </p:txBody>
      </p:sp>
      <p:sp>
        <p:nvSpPr>
          <p:cNvPr id="26" name="TextBox 25"/>
          <p:cNvSpPr txBox="1"/>
          <p:nvPr/>
        </p:nvSpPr>
        <p:spPr>
          <a:xfrm>
            <a:off x="20650200" y="7620000"/>
            <a:ext cx="9067800" cy="16065937"/>
          </a:xfrm>
          <a:prstGeom prst="rect">
            <a:avLst/>
          </a:prstGeom>
          <a:noFill/>
        </p:spPr>
        <p:txBody>
          <a:bodyPr wrap="square" rtlCol="0">
            <a:spAutoFit/>
          </a:bodyPr>
          <a:lstStyle/>
          <a:p>
            <a:pPr algn="ctr"/>
            <a:r>
              <a:rPr lang="en-US" sz="8600" dirty="0" smtClean="0">
                <a:solidFill>
                  <a:schemeClr val="accent1">
                    <a:lumMod val="75000"/>
                  </a:schemeClr>
                </a:solidFill>
                <a:latin typeface="+mj-lt"/>
              </a:rPr>
              <a:t>Results</a:t>
            </a:r>
          </a:p>
          <a:p>
            <a:r>
              <a:rPr lang="en-US" sz="2800" b="1" u="sng" dirty="0" smtClean="0">
                <a:solidFill>
                  <a:schemeClr val="accent1">
                    <a:lumMod val="75000"/>
                  </a:schemeClr>
                </a:solidFill>
              </a:rPr>
              <a:t>Tiger Balm Gardens vs. Haw Par Villa</a:t>
            </a:r>
          </a:p>
          <a:p>
            <a:r>
              <a:rPr lang="en-US" sz="2800" dirty="0" smtClean="0">
                <a:solidFill>
                  <a:schemeClr val="accent1">
                    <a:lumMod val="75000"/>
                  </a:schemeClr>
                </a:solidFill>
              </a:rPr>
              <a:t>The results of the content analysis show that Haw Par Villa, so named when operated as a commercial enterprise, was associated with low levels of satisfaction as a tourist attraction.  Tiger Balm Gardens, the name of the same site when operated as a public amenity both before and after commercialization, was associated with greater satisfaction.</a:t>
            </a:r>
          </a:p>
          <a:p>
            <a:r>
              <a:rPr lang="en-US" sz="2800" b="1" u="sng" dirty="0" smtClean="0">
                <a:solidFill>
                  <a:schemeClr val="accent1">
                    <a:lumMod val="75000"/>
                  </a:schemeClr>
                </a:solidFill>
              </a:rPr>
              <a:t>Reasons for Decline &amp; Suggestions for Improvement</a:t>
            </a:r>
          </a:p>
          <a:p>
            <a:r>
              <a:rPr lang="en-US" sz="2800" dirty="0" smtClean="0">
                <a:solidFill>
                  <a:schemeClr val="accent1">
                    <a:lumMod val="75000"/>
                  </a:schemeClr>
                </a:solidFill>
              </a:rPr>
              <a:t>A reoccurring theme in the content was the exorbitant prices charged for a comparatively low-quality commercial theme park.  International tourists found the technological aspects lacking in comparison to larger theme parks, and local tourists could not afford repeated visits.  Concerned citizens have shown appreciation for the return of the park as a public amenity, and encourage the Singapore Tourism Board (STB) to restore the various tableaux to their original condition.</a:t>
            </a:r>
          </a:p>
          <a:p>
            <a:r>
              <a:rPr lang="en-US" sz="2800" b="1" u="sng" dirty="0" smtClean="0">
                <a:solidFill>
                  <a:schemeClr val="accent1">
                    <a:lumMod val="75000"/>
                  </a:schemeClr>
                </a:solidFill>
              </a:rPr>
              <a:t>Implications</a:t>
            </a:r>
          </a:p>
          <a:p>
            <a:r>
              <a:rPr lang="en-US" sz="2800" dirty="0" smtClean="0">
                <a:solidFill>
                  <a:schemeClr val="accent1">
                    <a:lumMod val="75000"/>
                  </a:schemeClr>
                </a:solidFill>
              </a:rPr>
              <a:t>Possibly the most interesting result of this study, the names “Haw Par Villa” and “Tiger Balm Gardens” were highly associated with commercialization and privatization for the former, and public ownership and philanthropy for the latter.  MacCannel’s concept of authenticity as the pursuit of the tourist experience can be incorporated to explain why tourists, especially local ones, felt cultural disconnect to the commercialized product which was Haw Par Villa.  The authenticity of Tiger Balm Gardens, an historically public amenity which resulted from the generosity of a time-honored denizen, was seriously undermined when the STB chose to commercialize the sites.</a:t>
            </a:r>
            <a:endParaRPr lang="en-US" sz="2800" dirty="0">
              <a:solidFill>
                <a:schemeClr val="accent1">
                  <a:lumMod val="75000"/>
                </a:schemeClr>
              </a:solidFill>
            </a:endParaRPr>
          </a:p>
        </p:txBody>
      </p:sp>
      <p:sp>
        <p:nvSpPr>
          <p:cNvPr id="27" name="TextBox 26"/>
          <p:cNvSpPr txBox="1"/>
          <p:nvPr/>
        </p:nvSpPr>
        <p:spPr>
          <a:xfrm>
            <a:off x="10668000" y="7543800"/>
            <a:ext cx="9067800" cy="11680121"/>
          </a:xfrm>
          <a:prstGeom prst="rect">
            <a:avLst/>
          </a:prstGeom>
          <a:noFill/>
        </p:spPr>
        <p:txBody>
          <a:bodyPr wrap="square" rtlCol="0">
            <a:spAutoFit/>
          </a:bodyPr>
          <a:lstStyle/>
          <a:p>
            <a:pPr algn="ctr"/>
            <a:r>
              <a:rPr lang="en-US" sz="8600" dirty="0" smtClean="0">
                <a:solidFill>
                  <a:schemeClr val="accent1">
                    <a:lumMod val="75000"/>
                  </a:schemeClr>
                </a:solidFill>
                <a:latin typeface="+mj-lt"/>
              </a:rPr>
              <a:t>Methods</a:t>
            </a:r>
          </a:p>
          <a:p>
            <a:r>
              <a:rPr lang="en-US" sz="2900" b="1" u="sng" dirty="0" smtClean="0">
                <a:solidFill>
                  <a:schemeClr val="accent1">
                    <a:lumMod val="75000"/>
                  </a:schemeClr>
                </a:solidFill>
              </a:rPr>
              <a:t>Methods of Data Collection</a:t>
            </a:r>
          </a:p>
          <a:p>
            <a:r>
              <a:rPr lang="en-US" sz="2900" dirty="0" smtClean="0">
                <a:solidFill>
                  <a:schemeClr val="accent1">
                    <a:lumMod val="75000"/>
                  </a:schemeClr>
                </a:solidFill>
              </a:rPr>
              <a:t>This study employed a qualitative content analysis of online-accessible newspaper articles, web pages, and tourism review sites.  I used a digital notebook program called OneNote to code and categorize eleven online artifacts.  One-hundred and two distinct tags were used to flush out various themes.</a:t>
            </a:r>
          </a:p>
          <a:p>
            <a:r>
              <a:rPr lang="en-US" sz="2900" b="1" u="sng" dirty="0" smtClean="0">
                <a:solidFill>
                  <a:schemeClr val="accent1">
                    <a:lumMod val="75000"/>
                  </a:schemeClr>
                </a:solidFill>
              </a:rPr>
              <a:t>Sampling</a:t>
            </a:r>
          </a:p>
          <a:p>
            <a:r>
              <a:rPr lang="en-US" sz="2900" dirty="0" smtClean="0">
                <a:solidFill>
                  <a:schemeClr val="accent1">
                    <a:lumMod val="75000"/>
                  </a:schemeClr>
                </a:solidFill>
              </a:rPr>
              <a:t>Online artifacts were difficult to acquire, so a convenience sample was employed, followed with a snowball sample in which sites which had been referenced were added to the initially-acquired sample.</a:t>
            </a:r>
          </a:p>
          <a:p>
            <a:r>
              <a:rPr lang="en-US" sz="2900" b="1" u="sng" dirty="0" smtClean="0">
                <a:solidFill>
                  <a:schemeClr val="accent1">
                    <a:lumMod val="75000"/>
                  </a:schemeClr>
                </a:solidFill>
              </a:rPr>
              <a:t>Evaluation of Methods</a:t>
            </a:r>
          </a:p>
          <a:p>
            <a:r>
              <a:rPr lang="en-US" sz="2900" dirty="0" smtClean="0">
                <a:solidFill>
                  <a:schemeClr val="accent1">
                    <a:lumMod val="75000"/>
                  </a:schemeClr>
                </a:solidFill>
              </a:rPr>
              <a:t>Representativeness of online materials cannot be claimed due to the use of a non-random sample.  Although I was the sole researcher conducting the content analysis, reliability should be relatively high on account of repeated analysis of the same documents, and a systematic coding process.  Validity is dependent on the honesty of the online authors, along with their ability to recollect their previous experiences.   </a:t>
            </a:r>
          </a:p>
        </p:txBody>
      </p:sp>
      <p:pic>
        <p:nvPicPr>
          <p:cNvPr id="1026" name="Picture 2" descr="C:\Users\Joe\AppData\Local\Temp\msohtmlclip1\01\clip_image001.png"/>
          <p:cNvPicPr>
            <a:picLocks noChangeAspect="1" noChangeArrowheads="1"/>
          </p:cNvPicPr>
          <p:nvPr/>
        </p:nvPicPr>
        <p:blipFill>
          <a:blip r:embed="rId6" cstate="print"/>
          <a:srcRect/>
          <a:stretch>
            <a:fillRect/>
          </a:stretch>
        </p:blipFill>
        <p:spPr bwMode="auto">
          <a:xfrm>
            <a:off x="11658600" y="19431000"/>
            <a:ext cx="6934200" cy="4286595"/>
          </a:xfrm>
          <a:prstGeom prst="rect">
            <a:avLst/>
          </a:prstGeom>
          <a:noFill/>
        </p:spPr>
      </p:pic>
      <p:pic>
        <p:nvPicPr>
          <p:cNvPr id="2" name="5ff8e056-908b-4fe9-8b11-dae1f49ff8e4" descr="F75B3E2E-D448-44E5-A7A6-33ADA86551F4@ms"/>
          <p:cNvPicPr>
            <a:picLocks noChangeAspect="1" noChangeArrowheads="1"/>
          </p:cNvPicPr>
          <p:nvPr/>
        </p:nvPicPr>
        <p:blipFill>
          <a:blip r:embed="rId7" cstate="print"/>
          <a:srcRect/>
          <a:stretch>
            <a:fillRect/>
          </a:stretch>
        </p:blipFill>
        <p:spPr bwMode="auto">
          <a:xfrm>
            <a:off x="762000" y="27279600"/>
            <a:ext cx="8785412" cy="23336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647</TotalTime>
  <Words>1217</Words>
  <Application>Microsoft Office PowerPoint</Application>
  <PresentationFormat>Custom</PresentationFormat>
  <Paragraphs>46</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Joe Miller</dc:creator>
  <cp:lastModifiedBy>Joe Miller</cp:lastModifiedBy>
  <cp:revision>47</cp:revision>
  <dcterms:created xsi:type="dcterms:W3CDTF">2011-02-21T03:42:01Z</dcterms:created>
  <dcterms:modified xsi:type="dcterms:W3CDTF">2011-03-03T16:53:01Z</dcterms:modified>
</cp:coreProperties>
</file>