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1" r:id="rId3"/>
    <p:sldId id="269" r:id="rId4"/>
    <p:sldId id="272" r:id="rId5"/>
    <p:sldId id="270" r:id="rId6"/>
    <p:sldId id="258" r:id="rId7"/>
    <p:sldId id="273" r:id="rId8"/>
    <p:sldId id="259" r:id="rId9"/>
    <p:sldId id="274" r:id="rId10"/>
    <p:sldId id="277" r:id="rId11"/>
    <p:sldId id="279" r:id="rId12"/>
    <p:sldId id="260" r:id="rId13"/>
    <p:sldId id="264" r:id="rId14"/>
    <p:sldId id="267" r:id="rId15"/>
    <p:sldId id="265" r:id="rId16"/>
    <p:sldId id="266" r:id="rId17"/>
    <p:sldId id="276"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161" autoAdjust="0"/>
  </p:normalViewPr>
  <p:slideViewPr>
    <p:cSldViewPr>
      <p:cViewPr varScale="1">
        <p:scale>
          <a:sx n="74" d="100"/>
          <a:sy n="74" d="100"/>
        </p:scale>
        <p:origin x="-96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E8D757-733B-4E71-A5B9-964A7E0607FA}" type="doc">
      <dgm:prSet loTypeId="urn:microsoft.com/office/officeart/2009/3/layout/CircleRelationship" loCatId="relationship" qsTypeId="urn:microsoft.com/office/officeart/2005/8/quickstyle/simple1" qsCatId="simple" csTypeId="urn:microsoft.com/office/officeart/2005/8/colors/colorful5" csCatId="colorful" phldr="1"/>
      <dgm:spPr/>
      <dgm:t>
        <a:bodyPr/>
        <a:lstStyle/>
        <a:p>
          <a:endParaRPr lang="en-US"/>
        </a:p>
      </dgm:t>
    </dgm:pt>
    <dgm:pt modelId="{CA63F218-066B-4140-8D42-B0692EF5A3C2}">
      <dgm:prSet phldrT="[Text]" custT="1"/>
      <dgm:spPr/>
      <dgm:t>
        <a:bodyPr/>
        <a:lstStyle/>
        <a:p>
          <a:r>
            <a:rPr lang="en-US" sz="5400" dirty="0" smtClean="0"/>
            <a:t>The Cupola</a:t>
          </a:r>
          <a:endParaRPr lang="en-US" sz="5400" dirty="0"/>
        </a:p>
      </dgm:t>
    </dgm:pt>
    <dgm:pt modelId="{58BE0A29-44AC-43D3-A03F-48E9028A2D38}" type="parTrans" cxnId="{E1BCED0D-F81D-4631-8F41-47F8CB552794}">
      <dgm:prSet/>
      <dgm:spPr/>
      <dgm:t>
        <a:bodyPr/>
        <a:lstStyle/>
        <a:p>
          <a:endParaRPr lang="en-US"/>
        </a:p>
      </dgm:t>
    </dgm:pt>
    <dgm:pt modelId="{B63E9752-2A04-4C81-A2BB-8916F548A15F}" type="sibTrans" cxnId="{E1BCED0D-F81D-4631-8F41-47F8CB552794}">
      <dgm:prSet/>
      <dgm:spPr/>
      <dgm:t>
        <a:bodyPr/>
        <a:lstStyle/>
        <a:p>
          <a:endParaRPr lang="en-US"/>
        </a:p>
      </dgm:t>
    </dgm:pt>
    <dgm:pt modelId="{B7C0F5E4-21BD-4C46-8AA8-A8C742460E31}">
      <dgm:prSet phldrT="[Text]"/>
      <dgm:spPr/>
      <dgm:t>
        <a:bodyPr/>
        <a:lstStyle/>
        <a:p>
          <a:r>
            <a:rPr lang="en-US" dirty="0" smtClean="0"/>
            <a:t>Journals</a:t>
          </a:r>
          <a:endParaRPr lang="en-US" dirty="0"/>
        </a:p>
      </dgm:t>
    </dgm:pt>
    <dgm:pt modelId="{072AFAB4-774B-45F8-9980-BD5916776475}" type="parTrans" cxnId="{7EB66A2D-8E24-40D2-9B12-F59E628655A6}">
      <dgm:prSet/>
      <dgm:spPr/>
      <dgm:t>
        <a:bodyPr/>
        <a:lstStyle/>
        <a:p>
          <a:endParaRPr lang="en-US"/>
        </a:p>
      </dgm:t>
    </dgm:pt>
    <dgm:pt modelId="{1A549E3B-B2FD-4B6D-90A4-D619BF6D53EC}" type="sibTrans" cxnId="{7EB66A2D-8E24-40D2-9B12-F59E628655A6}">
      <dgm:prSet/>
      <dgm:spPr/>
      <dgm:t>
        <a:bodyPr/>
        <a:lstStyle/>
        <a:p>
          <a:endParaRPr lang="en-US"/>
        </a:p>
      </dgm:t>
    </dgm:pt>
    <dgm:pt modelId="{578E41C5-5EE6-4167-8478-066C4622B688}">
      <dgm:prSet phldrT="[Text]"/>
      <dgm:spPr/>
      <dgm:t>
        <a:bodyPr/>
        <a:lstStyle/>
        <a:p>
          <a:r>
            <a:rPr lang="en-US" dirty="0" smtClean="0"/>
            <a:t>Books</a:t>
          </a:r>
          <a:endParaRPr lang="en-US" dirty="0"/>
        </a:p>
      </dgm:t>
    </dgm:pt>
    <dgm:pt modelId="{81EBBF18-6642-4CA1-A693-28F492E52388}" type="parTrans" cxnId="{C78651D5-6250-4E34-8ABC-248FF4A08F81}">
      <dgm:prSet/>
      <dgm:spPr/>
      <dgm:t>
        <a:bodyPr/>
        <a:lstStyle/>
        <a:p>
          <a:endParaRPr lang="en-US"/>
        </a:p>
      </dgm:t>
    </dgm:pt>
    <dgm:pt modelId="{82C470ED-F43D-43EE-91FC-AB7C60782F55}" type="sibTrans" cxnId="{C78651D5-6250-4E34-8ABC-248FF4A08F81}">
      <dgm:prSet/>
      <dgm:spPr/>
      <dgm:t>
        <a:bodyPr/>
        <a:lstStyle/>
        <a:p>
          <a:endParaRPr lang="en-US"/>
        </a:p>
      </dgm:t>
    </dgm:pt>
    <dgm:pt modelId="{EA29D226-FD50-40E1-9EF7-BD84E960B422}" type="pres">
      <dgm:prSet presAssocID="{16E8D757-733B-4E71-A5B9-964A7E0607FA}" presName="Name0" presStyleCnt="0">
        <dgm:presLayoutVars>
          <dgm:chMax val="1"/>
          <dgm:chPref val="1"/>
        </dgm:presLayoutVars>
      </dgm:prSet>
      <dgm:spPr/>
      <dgm:t>
        <a:bodyPr/>
        <a:lstStyle/>
        <a:p>
          <a:endParaRPr lang="en-US"/>
        </a:p>
      </dgm:t>
    </dgm:pt>
    <dgm:pt modelId="{D34165AB-4F98-49DC-BFA3-6AD53C8FAFCE}" type="pres">
      <dgm:prSet presAssocID="{CA63F218-066B-4140-8D42-B0692EF5A3C2}" presName="Parent" presStyleLbl="node0" presStyleIdx="0" presStyleCnt="1">
        <dgm:presLayoutVars>
          <dgm:chMax val="5"/>
          <dgm:chPref val="5"/>
        </dgm:presLayoutVars>
      </dgm:prSet>
      <dgm:spPr/>
      <dgm:t>
        <a:bodyPr/>
        <a:lstStyle/>
        <a:p>
          <a:endParaRPr lang="en-US"/>
        </a:p>
      </dgm:t>
    </dgm:pt>
    <dgm:pt modelId="{E88B72B1-FCC6-43D7-A3C7-331686A8383C}" type="pres">
      <dgm:prSet presAssocID="{CA63F218-066B-4140-8D42-B0692EF5A3C2}" presName="Accent1" presStyleLbl="node1" presStyleIdx="0" presStyleCnt="13"/>
      <dgm:spPr/>
      <dgm:t>
        <a:bodyPr/>
        <a:lstStyle/>
        <a:p>
          <a:endParaRPr lang="en-US"/>
        </a:p>
      </dgm:t>
    </dgm:pt>
    <dgm:pt modelId="{D55F1288-81A7-464C-AB19-E9B1BB1A1C5D}" type="pres">
      <dgm:prSet presAssocID="{CA63F218-066B-4140-8D42-B0692EF5A3C2}" presName="Accent2" presStyleLbl="node1" presStyleIdx="1" presStyleCnt="13"/>
      <dgm:spPr/>
      <dgm:t>
        <a:bodyPr/>
        <a:lstStyle/>
        <a:p>
          <a:endParaRPr lang="en-US"/>
        </a:p>
      </dgm:t>
    </dgm:pt>
    <dgm:pt modelId="{993D8C3E-1E7B-47EE-9D74-AEEC4B775884}" type="pres">
      <dgm:prSet presAssocID="{CA63F218-066B-4140-8D42-B0692EF5A3C2}" presName="Accent3" presStyleLbl="node1" presStyleIdx="2" presStyleCnt="13"/>
      <dgm:spPr/>
      <dgm:t>
        <a:bodyPr/>
        <a:lstStyle/>
        <a:p>
          <a:endParaRPr lang="en-US"/>
        </a:p>
      </dgm:t>
    </dgm:pt>
    <dgm:pt modelId="{ADF2D6EF-D517-4270-A5C7-7C9FD0F029A6}" type="pres">
      <dgm:prSet presAssocID="{CA63F218-066B-4140-8D42-B0692EF5A3C2}" presName="Accent4" presStyleLbl="node1" presStyleIdx="3" presStyleCnt="13"/>
      <dgm:spPr/>
      <dgm:t>
        <a:bodyPr/>
        <a:lstStyle/>
        <a:p>
          <a:endParaRPr lang="en-US"/>
        </a:p>
      </dgm:t>
    </dgm:pt>
    <dgm:pt modelId="{A050385D-D551-4318-AFB4-88742A28E23D}" type="pres">
      <dgm:prSet presAssocID="{CA63F218-066B-4140-8D42-B0692EF5A3C2}" presName="Accent5" presStyleLbl="node1" presStyleIdx="4" presStyleCnt="13"/>
      <dgm:spPr/>
      <dgm:t>
        <a:bodyPr/>
        <a:lstStyle/>
        <a:p>
          <a:endParaRPr lang="en-US"/>
        </a:p>
      </dgm:t>
    </dgm:pt>
    <dgm:pt modelId="{D92E7518-35C5-4C0F-B219-82180A82EDCC}" type="pres">
      <dgm:prSet presAssocID="{CA63F218-066B-4140-8D42-B0692EF5A3C2}" presName="Accent6" presStyleLbl="node1" presStyleIdx="5" presStyleCnt="13"/>
      <dgm:spPr/>
      <dgm:t>
        <a:bodyPr/>
        <a:lstStyle/>
        <a:p>
          <a:endParaRPr lang="en-US"/>
        </a:p>
      </dgm:t>
    </dgm:pt>
    <dgm:pt modelId="{404B365F-E867-4DBF-BEDF-F64CFD6CCF1B}" type="pres">
      <dgm:prSet presAssocID="{B7C0F5E4-21BD-4C46-8AA8-A8C742460E31}" presName="Child1" presStyleLbl="node1" presStyleIdx="6" presStyleCnt="13">
        <dgm:presLayoutVars>
          <dgm:chMax val="0"/>
          <dgm:chPref val="0"/>
        </dgm:presLayoutVars>
      </dgm:prSet>
      <dgm:spPr/>
      <dgm:t>
        <a:bodyPr/>
        <a:lstStyle/>
        <a:p>
          <a:endParaRPr lang="en-US"/>
        </a:p>
      </dgm:t>
    </dgm:pt>
    <dgm:pt modelId="{4D87CD90-5C2D-4902-A102-E4E5789AAE06}" type="pres">
      <dgm:prSet presAssocID="{B7C0F5E4-21BD-4C46-8AA8-A8C742460E31}" presName="Accent7" presStyleCnt="0"/>
      <dgm:spPr/>
      <dgm:t>
        <a:bodyPr/>
        <a:lstStyle/>
        <a:p>
          <a:endParaRPr lang="en-US"/>
        </a:p>
      </dgm:t>
    </dgm:pt>
    <dgm:pt modelId="{8A36010D-FF6F-4441-AD4B-4E35F1AE29EC}" type="pres">
      <dgm:prSet presAssocID="{B7C0F5E4-21BD-4C46-8AA8-A8C742460E31}" presName="AccentHold1" presStyleLbl="node1" presStyleIdx="7" presStyleCnt="13"/>
      <dgm:spPr/>
      <dgm:t>
        <a:bodyPr/>
        <a:lstStyle/>
        <a:p>
          <a:endParaRPr lang="en-US"/>
        </a:p>
      </dgm:t>
    </dgm:pt>
    <dgm:pt modelId="{60D21964-E6BA-4FBE-AC21-2B92E358FFF7}" type="pres">
      <dgm:prSet presAssocID="{B7C0F5E4-21BD-4C46-8AA8-A8C742460E31}" presName="Accent8" presStyleCnt="0"/>
      <dgm:spPr/>
      <dgm:t>
        <a:bodyPr/>
        <a:lstStyle/>
        <a:p>
          <a:endParaRPr lang="en-US"/>
        </a:p>
      </dgm:t>
    </dgm:pt>
    <dgm:pt modelId="{CEFB515B-36CF-4508-9131-78F6B9E44568}" type="pres">
      <dgm:prSet presAssocID="{B7C0F5E4-21BD-4C46-8AA8-A8C742460E31}" presName="AccentHold2" presStyleLbl="node1" presStyleIdx="8" presStyleCnt="13"/>
      <dgm:spPr/>
      <dgm:t>
        <a:bodyPr/>
        <a:lstStyle/>
        <a:p>
          <a:endParaRPr lang="en-US"/>
        </a:p>
      </dgm:t>
    </dgm:pt>
    <dgm:pt modelId="{A516549B-3FDE-4639-B1FA-02055C63D1C4}" type="pres">
      <dgm:prSet presAssocID="{578E41C5-5EE6-4167-8478-066C4622B688}" presName="Child2" presStyleLbl="node1" presStyleIdx="9" presStyleCnt="13">
        <dgm:presLayoutVars>
          <dgm:chMax val="0"/>
          <dgm:chPref val="0"/>
        </dgm:presLayoutVars>
      </dgm:prSet>
      <dgm:spPr/>
      <dgm:t>
        <a:bodyPr/>
        <a:lstStyle/>
        <a:p>
          <a:endParaRPr lang="en-US"/>
        </a:p>
      </dgm:t>
    </dgm:pt>
    <dgm:pt modelId="{5CC06EE5-E950-475E-8636-5BB41013D7F3}" type="pres">
      <dgm:prSet presAssocID="{578E41C5-5EE6-4167-8478-066C4622B688}" presName="Accent9" presStyleCnt="0"/>
      <dgm:spPr/>
      <dgm:t>
        <a:bodyPr/>
        <a:lstStyle/>
        <a:p>
          <a:endParaRPr lang="en-US"/>
        </a:p>
      </dgm:t>
    </dgm:pt>
    <dgm:pt modelId="{5E7F9803-14C0-4025-A8A8-2659894803E5}" type="pres">
      <dgm:prSet presAssocID="{578E41C5-5EE6-4167-8478-066C4622B688}" presName="AccentHold1" presStyleLbl="node1" presStyleIdx="10" presStyleCnt="13"/>
      <dgm:spPr/>
      <dgm:t>
        <a:bodyPr/>
        <a:lstStyle/>
        <a:p>
          <a:endParaRPr lang="en-US"/>
        </a:p>
      </dgm:t>
    </dgm:pt>
    <dgm:pt modelId="{258A96C8-708E-43A6-AB03-3659034DB28A}" type="pres">
      <dgm:prSet presAssocID="{578E41C5-5EE6-4167-8478-066C4622B688}" presName="Accent10" presStyleCnt="0"/>
      <dgm:spPr/>
      <dgm:t>
        <a:bodyPr/>
        <a:lstStyle/>
        <a:p>
          <a:endParaRPr lang="en-US"/>
        </a:p>
      </dgm:t>
    </dgm:pt>
    <dgm:pt modelId="{54937521-B58C-43CD-B958-5A357F232BEC}" type="pres">
      <dgm:prSet presAssocID="{578E41C5-5EE6-4167-8478-066C4622B688}" presName="AccentHold2" presStyleLbl="node1" presStyleIdx="11" presStyleCnt="13"/>
      <dgm:spPr/>
      <dgm:t>
        <a:bodyPr/>
        <a:lstStyle/>
        <a:p>
          <a:endParaRPr lang="en-US"/>
        </a:p>
      </dgm:t>
    </dgm:pt>
    <dgm:pt modelId="{10022037-7467-49CD-9495-B8E0B92ADA6C}" type="pres">
      <dgm:prSet presAssocID="{578E41C5-5EE6-4167-8478-066C4622B688}" presName="Accent11" presStyleCnt="0"/>
      <dgm:spPr/>
      <dgm:t>
        <a:bodyPr/>
        <a:lstStyle/>
        <a:p>
          <a:endParaRPr lang="en-US"/>
        </a:p>
      </dgm:t>
    </dgm:pt>
    <dgm:pt modelId="{6EB29505-52BD-4771-9C38-428B553B0FB0}" type="pres">
      <dgm:prSet presAssocID="{578E41C5-5EE6-4167-8478-066C4622B688}" presName="AccentHold3" presStyleLbl="node1" presStyleIdx="12" presStyleCnt="13"/>
      <dgm:spPr/>
      <dgm:t>
        <a:bodyPr/>
        <a:lstStyle/>
        <a:p>
          <a:endParaRPr lang="en-US"/>
        </a:p>
      </dgm:t>
    </dgm:pt>
  </dgm:ptLst>
  <dgm:cxnLst>
    <dgm:cxn modelId="{EDAE1002-8D75-452E-829C-C97935D7555C}" type="presOf" srcId="{578E41C5-5EE6-4167-8478-066C4622B688}" destId="{A516549B-3FDE-4639-B1FA-02055C63D1C4}" srcOrd="0" destOrd="0" presId="urn:microsoft.com/office/officeart/2009/3/layout/CircleRelationship"/>
    <dgm:cxn modelId="{E1BCED0D-F81D-4631-8F41-47F8CB552794}" srcId="{16E8D757-733B-4E71-A5B9-964A7E0607FA}" destId="{CA63F218-066B-4140-8D42-B0692EF5A3C2}" srcOrd="0" destOrd="0" parTransId="{58BE0A29-44AC-43D3-A03F-48E9028A2D38}" sibTransId="{B63E9752-2A04-4C81-A2BB-8916F548A15F}"/>
    <dgm:cxn modelId="{D58CCEAF-3645-42DD-9166-4A03DBAFADFB}" type="presOf" srcId="{16E8D757-733B-4E71-A5B9-964A7E0607FA}" destId="{EA29D226-FD50-40E1-9EF7-BD84E960B422}" srcOrd="0" destOrd="0" presId="urn:microsoft.com/office/officeart/2009/3/layout/CircleRelationship"/>
    <dgm:cxn modelId="{EAA7BE0D-DA14-47B1-85EC-021FE57013A9}" type="presOf" srcId="{B7C0F5E4-21BD-4C46-8AA8-A8C742460E31}" destId="{404B365F-E867-4DBF-BEDF-F64CFD6CCF1B}" srcOrd="0" destOrd="0" presId="urn:microsoft.com/office/officeart/2009/3/layout/CircleRelationship"/>
    <dgm:cxn modelId="{C78651D5-6250-4E34-8ABC-248FF4A08F81}" srcId="{CA63F218-066B-4140-8D42-B0692EF5A3C2}" destId="{578E41C5-5EE6-4167-8478-066C4622B688}" srcOrd="1" destOrd="0" parTransId="{81EBBF18-6642-4CA1-A693-28F492E52388}" sibTransId="{82C470ED-F43D-43EE-91FC-AB7C60782F55}"/>
    <dgm:cxn modelId="{7EB66A2D-8E24-40D2-9B12-F59E628655A6}" srcId="{CA63F218-066B-4140-8D42-B0692EF5A3C2}" destId="{B7C0F5E4-21BD-4C46-8AA8-A8C742460E31}" srcOrd="0" destOrd="0" parTransId="{072AFAB4-774B-45F8-9980-BD5916776475}" sibTransId="{1A549E3B-B2FD-4B6D-90A4-D619BF6D53EC}"/>
    <dgm:cxn modelId="{ACBE2522-F87C-4616-8642-2D9311645D74}" type="presOf" srcId="{CA63F218-066B-4140-8D42-B0692EF5A3C2}" destId="{D34165AB-4F98-49DC-BFA3-6AD53C8FAFCE}" srcOrd="0" destOrd="0" presId="urn:microsoft.com/office/officeart/2009/3/layout/CircleRelationship"/>
    <dgm:cxn modelId="{AE385DA0-2A62-43CC-8343-FE19D8BDA933}" type="presParOf" srcId="{EA29D226-FD50-40E1-9EF7-BD84E960B422}" destId="{D34165AB-4F98-49DC-BFA3-6AD53C8FAFCE}" srcOrd="0" destOrd="0" presId="urn:microsoft.com/office/officeart/2009/3/layout/CircleRelationship"/>
    <dgm:cxn modelId="{C1FE1D1A-D818-4523-AD1E-C8549007C94A}" type="presParOf" srcId="{EA29D226-FD50-40E1-9EF7-BD84E960B422}" destId="{E88B72B1-FCC6-43D7-A3C7-331686A8383C}" srcOrd="1" destOrd="0" presId="urn:microsoft.com/office/officeart/2009/3/layout/CircleRelationship"/>
    <dgm:cxn modelId="{BD61FEDC-92E7-499B-A6BC-7215B7162063}" type="presParOf" srcId="{EA29D226-FD50-40E1-9EF7-BD84E960B422}" destId="{D55F1288-81A7-464C-AB19-E9B1BB1A1C5D}" srcOrd="2" destOrd="0" presId="urn:microsoft.com/office/officeart/2009/3/layout/CircleRelationship"/>
    <dgm:cxn modelId="{5DDC60A2-000E-4535-88F7-F13102D8E501}" type="presParOf" srcId="{EA29D226-FD50-40E1-9EF7-BD84E960B422}" destId="{993D8C3E-1E7B-47EE-9D74-AEEC4B775884}" srcOrd="3" destOrd="0" presId="urn:microsoft.com/office/officeart/2009/3/layout/CircleRelationship"/>
    <dgm:cxn modelId="{7E13AFB6-A0E1-4779-BE3F-DF040F687A81}" type="presParOf" srcId="{EA29D226-FD50-40E1-9EF7-BD84E960B422}" destId="{ADF2D6EF-D517-4270-A5C7-7C9FD0F029A6}" srcOrd="4" destOrd="0" presId="urn:microsoft.com/office/officeart/2009/3/layout/CircleRelationship"/>
    <dgm:cxn modelId="{05C0CF68-4208-44AC-9534-6216AA0C2C0B}" type="presParOf" srcId="{EA29D226-FD50-40E1-9EF7-BD84E960B422}" destId="{A050385D-D551-4318-AFB4-88742A28E23D}" srcOrd="5" destOrd="0" presId="urn:microsoft.com/office/officeart/2009/3/layout/CircleRelationship"/>
    <dgm:cxn modelId="{E31899E9-A811-40DD-9AD2-424A3E18647C}" type="presParOf" srcId="{EA29D226-FD50-40E1-9EF7-BD84E960B422}" destId="{D92E7518-35C5-4C0F-B219-82180A82EDCC}" srcOrd="6" destOrd="0" presId="urn:microsoft.com/office/officeart/2009/3/layout/CircleRelationship"/>
    <dgm:cxn modelId="{13591990-F686-47C2-853A-405751DDBC08}" type="presParOf" srcId="{EA29D226-FD50-40E1-9EF7-BD84E960B422}" destId="{404B365F-E867-4DBF-BEDF-F64CFD6CCF1B}" srcOrd="7" destOrd="0" presId="urn:microsoft.com/office/officeart/2009/3/layout/CircleRelationship"/>
    <dgm:cxn modelId="{158E3A71-47BB-4AE6-BD7A-4E2116E9B68E}" type="presParOf" srcId="{EA29D226-FD50-40E1-9EF7-BD84E960B422}" destId="{4D87CD90-5C2D-4902-A102-E4E5789AAE06}" srcOrd="8" destOrd="0" presId="urn:microsoft.com/office/officeart/2009/3/layout/CircleRelationship"/>
    <dgm:cxn modelId="{85BBFB26-6BB5-4C91-8A66-0A509681D0DB}" type="presParOf" srcId="{4D87CD90-5C2D-4902-A102-E4E5789AAE06}" destId="{8A36010D-FF6F-4441-AD4B-4E35F1AE29EC}" srcOrd="0" destOrd="0" presId="urn:microsoft.com/office/officeart/2009/3/layout/CircleRelationship"/>
    <dgm:cxn modelId="{F3767A73-FEE4-4D34-8FB0-4704C3865273}" type="presParOf" srcId="{EA29D226-FD50-40E1-9EF7-BD84E960B422}" destId="{60D21964-E6BA-4FBE-AC21-2B92E358FFF7}" srcOrd="9" destOrd="0" presId="urn:microsoft.com/office/officeart/2009/3/layout/CircleRelationship"/>
    <dgm:cxn modelId="{B3CBDF0C-9321-4A23-952C-BD91CCAE6EB3}" type="presParOf" srcId="{60D21964-E6BA-4FBE-AC21-2B92E358FFF7}" destId="{CEFB515B-36CF-4508-9131-78F6B9E44568}" srcOrd="0" destOrd="0" presId="urn:microsoft.com/office/officeart/2009/3/layout/CircleRelationship"/>
    <dgm:cxn modelId="{5919ADCC-4341-49A8-8F70-93518EA1506E}" type="presParOf" srcId="{EA29D226-FD50-40E1-9EF7-BD84E960B422}" destId="{A516549B-3FDE-4639-B1FA-02055C63D1C4}" srcOrd="10" destOrd="0" presId="urn:microsoft.com/office/officeart/2009/3/layout/CircleRelationship"/>
    <dgm:cxn modelId="{C36A720A-F657-4C38-BEDF-7EADA9FF0CD8}" type="presParOf" srcId="{EA29D226-FD50-40E1-9EF7-BD84E960B422}" destId="{5CC06EE5-E950-475E-8636-5BB41013D7F3}" srcOrd="11" destOrd="0" presId="urn:microsoft.com/office/officeart/2009/3/layout/CircleRelationship"/>
    <dgm:cxn modelId="{8FF37CA5-97E3-4724-8CFA-095F92430D6F}" type="presParOf" srcId="{5CC06EE5-E950-475E-8636-5BB41013D7F3}" destId="{5E7F9803-14C0-4025-A8A8-2659894803E5}" srcOrd="0" destOrd="0" presId="urn:microsoft.com/office/officeart/2009/3/layout/CircleRelationship"/>
    <dgm:cxn modelId="{3BBF744E-576B-4621-BE35-3A4A773AA60B}" type="presParOf" srcId="{EA29D226-FD50-40E1-9EF7-BD84E960B422}" destId="{258A96C8-708E-43A6-AB03-3659034DB28A}" srcOrd="12" destOrd="0" presId="urn:microsoft.com/office/officeart/2009/3/layout/CircleRelationship"/>
    <dgm:cxn modelId="{7DEEBC3A-07ED-460A-AAB6-0B70D2EE1925}" type="presParOf" srcId="{258A96C8-708E-43A6-AB03-3659034DB28A}" destId="{54937521-B58C-43CD-B958-5A357F232BEC}" srcOrd="0" destOrd="0" presId="urn:microsoft.com/office/officeart/2009/3/layout/CircleRelationship"/>
    <dgm:cxn modelId="{AC2DDAB6-A1C8-4724-9BAE-FC2E87C3D05E}" type="presParOf" srcId="{EA29D226-FD50-40E1-9EF7-BD84E960B422}" destId="{10022037-7467-49CD-9495-B8E0B92ADA6C}" srcOrd="13" destOrd="0" presId="urn:microsoft.com/office/officeart/2009/3/layout/CircleRelationship"/>
    <dgm:cxn modelId="{3B8C992E-4605-4795-B119-C784BF669C39}" type="presParOf" srcId="{10022037-7467-49CD-9495-B8E0B92ADA6C}" destId="{6EB29505-52BD-4771-9C38-428B553B0FB0}" srcOrd="0"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E25ACF-BA53-4D6E-95CF-EF759F328ABA}" type="doc">
      <dgm:prSet loTypeId="urn:microsoft.com/office/officeart/2005/8/layout/arrow6" loCatId="relationship" qsTypeId="urn:microsoft.com/office/officeart/2005/8/quickstyle/simple1" qsCatId="simple" csTypeId="urn:microsoft.com/office/officeart/2005/8/colors/accent0_1" csCatId="mainScheme" phldr="1"/>
      <dgm:spPr/>
      <dgm:t>
        <a:bodyPr/>
        <a:lstStyle/>
        <a:p>
          <a:endParaRPr lang="en-US"/>
        </a:p>
      </dgm:t>
    </dgm:pt>
    <dgm:pt modelId="{D22A3329-BF2D-48B2-9408-7EBEFF0A96F7}">
      <dgm:prSet phldrT="[Text]"/>
      <dgm:spPr/>
      <dgm:t>
        <a:bodyPr/>
        <a:lstStyle/>
        <a:p>
          <a:r>
            <a:rPr lang="en-US" dirty="0" smtClean="0"/>
            <a:t>Planned</a:t>
          </a:r>
          <a:endParaRPr lang="en-US" dirty="0"/>
        </a:p>
      </dgm:t>
    </dgm:pt>
    <dgm:pt modelId="{3CCC1975-D373-4EA5-A8EB-25DB787B9DA9}" type="parTrans" cxnId="{BFE834B2-F262-4DA9-97C7-ACE7EC2163B6}">
      <dgm:prSet/>
      <dgm:spPr/>
      <dgm:t>
        <a:bodyPr/>
        <a:lstStyle/>
        <a:p>
          <a:endParaRPr lang="en-US"/>
        </a:p>
      </dgm:t>
    </dgm:pt>
    <dgm:pt modelId="{C429E3B2-BBDB-4E72-AA66-3C5F6EF7A655}" type="sibTrans" cxnId="{BFE834B2-F262-4DA9-97C7-ACE7EC2163B6}">
      <dgm:prSet/>
      <dgm:spPr/>
      <dgm:t>
        <a:bodyPr/>
        <a:lstStyle/>
        <a:p>
          <a:endParaRPr lang="en-US"/>
        </a:p>
      </dgm:t>
    </dgm:pt>
    <dgm:pt modelId="{1E9276EA-083D-4DFC-B630-55FE50C9FB29}">
      <dgm:prSet phldrT="[Text]"/>
      <dgm:spPr/>
      <dgm:t>
        <a:bodyPr/>
        <a:lstStyle/>
        <a:p>
          <a:r>
            <a:rPr lang="en-US" dirty="0" smtClean="0"/>
            <a:t>Organic</a:t>
          </a:r>
          <a:endParaRPr lang="en-US" dirty="0"/>
        </a:p>
      </dgm:t>
    </dgm:pt>
    <dgm:pt modelId="{1F454FD5-7EAD-4E79-9FEC-F98C11AA9B5D}" type="parTrans" cxnId="{1CF7ABAD-0F21-45E7-B505-4844C721DD90}">
      <dgm:prSet/>
      <dgm:spPr/>
      <dgm:t>
        <a:bodyPr/>
        <a:lstStyle/>
        <a:p>
          <a:endParaRPr lang="en-US"/>
        </a:p>
      </dgm:t>
    </dgm:pt>
    <dgm:pt modelId="{06BE71C4-0DD0-491B-A80E-D8D44EEC1DF0}" type="sibTrans" cxnId="{1CF7ABAD-0F21-45E7-B505-4844C721DD90}">
      <dgm:prSet/>
      <dgm:spPr/>
      <dgm:t>
        <a:bodyPr/>
        <a:lstStyle/>
        <a:p>
          <a:endParaRPr lang="en-US"/>
        </a:p>
      </dgm:t>
    </dgm:pt>
    <dgm:pt modelId="{4C8E3377-1A70-41FF-A89A-7BECA8FEFF3E}" type="pres">
      <dgm:prSet presAssocID="{A0E25ACF-BA53-4D6E-95CF-EF759F328ABA}" presName="compositeShape" presStyleCnt="0">
        <dgm:presLayoutVars>
          <dgm:chMax val="2"/>
          <dgm:dir/>
          <dgm:resizeHandles val="exact"/>
        </dgm:presLayoutVars>
      </dgm:prSet>
      <dgm:spPr/>
      <dgm:t>
        <a:bodyPr/>
        <a:lstStyle/>
        <a:p>
          <a:endParaRPr lang="en-US"/>
        </a:p>
      </dgm:t>
    </dgm:pt>
    <dgm:pt modelId="{0923AF30-6DF0-4486-BA6A-EEE515295375}" type="pres">
      <dgm:prSet presAssocID="{A0E25ACF-BA53-4D6E-95CF-EF759F328ABA}" presName="ribbon" presStyleLbl="node1" presStyleIdx="0" presStyleCnt="1" custLinFactNeighborY="-725"/>
      <dgm:spPr/>
    </dgm:pt>
    <dgm:pt modelId="{183AA159-AF55-4742-96DF-76F9311EF915}" type="pres">
      <dgm:prSet presAssocID="{A0E25ACF-BA53-4D6E-95CF-EF759F328ABA}" presName="leftArrowText" presStyleLbl="node1" presStyleIdx="0" presStyleCnt="1">
        <dgm:presLayoutVars>
          <dgm:chMax val="0"/>
          <dgm:bulletEnabled val="1"/>
        </dgm:presLayoutVars>
      </dgm:prSet>
      <dgm:spPr/>
      <dgm:t>
        <a:bodyPr/>
        <a:lstStyle/>
        <a:p>
          <a:endParaRPr lang="en-US"/>
        </a:p>
      </dgm:t>
    </dgm:pt>
    <dgm:pt modelId="{21FB784F-9D5B-4096-90F9-A654BF14BA5D}" type="pres">
      <dgm:prSet presAssocID="{A0E25ACF-BA53-4D6E-95CF-EF759F328ABA}" presName="rightArrowText" presStyleLbl="node1" presStyleIdx="0" presStyleCnt="1">
        <dgm:presLayoutVars>
          <dgm:chMax val="0"/>
          <dgm:bulletEnabled val="1"/>
        </dgm:presLayoutVars>
      </dgm:prSet>
      <dgm:spPr/>
      <dgm:t>
        <a:bodyPr/>
        <a:lstStyle/>
        <a:p>
          <a:endParaRPr lang="en-US"/>
        </a:p>
      </dgm:t>
    </dgm:pt>
  </dgm:ptLst>
  <dgm:cxnLst>
    <dgm:cxn modelId="{1CF7ABAD-0F21-45E7-B505-4844C721DD90}" srcId="{A0E25ACF-BA53-4D6E-95CF-EF759F328ABA}" destId="{1E9276EA-083D-4DFC-B630-55FE50C9FB29}" srcOrd="1" destOrd="0" parTransId="{1F454FD5-7EAD-4E79-9FEC-F98C11AA9B5D}" sibTransId="{06BE71C4-0DD0-491B-A80E-D8D44EEC1DF0}"/>
    <dgm:cxn modelId="{E502E5DF-CB48-440C-934D-0FDA70AA22D3}" type="presOf" srcId="{D22A3329-BF2D-48B2-9408-7EBEFF0A96F7}" destId="{183AA159-AF55-4742-96DF-76F9311EF915}" srcOrd="0" destOrd="0" presId="urn:microsoft.com/office/officeart/2005/8/layout/arrow6"/>
    <dgm:cxn modelId="{6BCA0225-BF60-44D9-9257-7E8E53A0BE96}" type="presOf" srcId="{A0E25ACF-BA53-4D6E-95CF-EF759F328ABA}" destId="{4C8E3377-1A70-41FF-A89A-7BECA8FEFF3E}" srcOrd="0" destOrd="0" presId="urn:microsoft.com/office/officeart/2005/8/layout/arrow6"/>
    <dgm:cxn modelId="{BFE834B2-F262-4DA9-97C7-ACE7EC2163B6}" srcId="{A0E25ACF-BA53-4D6E-95CF-EF759F328ABA}" destId="{D22A3329-BF2D-48B2-9408-7EBEFF0A96F7}" srcOrd="0" destOrd="0" parTransId="{3CCC1975-D373-4EA5-A8EB-25DB787B9DA9}" sibTransId="{C429E3B2-BBDB-4E72-AA66-3C5F6EF7A655}"/>
    <dgm:cxn modelId="{97729B63-8C22-4D96-8C07-DF03DA5C23EE}" type="presOf" srcId="{1E9276EA-083D-4DFC-B630-55FE50C9FB29}" destId="{21FB784F-9D5B-4096-90F9-A654BF14BA5D}" srcOrd="0" destOrd="0" presId="urn:microsoft.com/office/officeart/2005/8/layout/arrow6"/>
    <dgm:cxn modelId="{7C155D25-BE4C-4A1D-91DD-3009FEF9DC1F}" type="presParOf" srcId="{4C8E3377-1A70-41FF-A89A-7BECA8FEFF3E}" destId="{0923AF30-6DF0-4486-BA6A-EEE515295375}" srcOrd="0" destOrd="0" presId="urn:microsoft.com/office/officeart/2005/8/layout/arrow6"/>
    <dgm:cxn modelId="{5E2A9F5F-2BA9-4087-84CF-51EA0FCBC6FF}" type="presParOf" srcId="{4C8E3377-1A70-41FF-A89A-7BECA8FEFF3E}" destId="{183AA159-AF55-4742-96DF-76F9311EF915}" srcOrd="1" destOrd="0" presId="urn:microsoft.com/office/officeart/2005/8/layout/arrow6"/>
    <dgm:cxn modelId="{39EB3859-2460-4CB3-9BA0-02A6AB458607}" type="presParOf" srcId="{4C8E3377-1A70-41FF-A89A-7BECA8FEFF3E}" destId="{21FB784F-9D5B-4096-90F9-A654BF14BA5D}" srcOrd="2" destOrd="0" presId="urn:microsoft.com/office/officeart/2005/8/layout/arrow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CE5D680-6FB4-4CBD-80F7-73DBC57C58BC}" type="doc">
      <dgm:prSet loTypeId="urn:microsoft.com/office/officeart/2005/8/layout/matrix3" loCatId="matrix" qsTypeId="urn:microsoft.com/office/officeart/2005/8/quickstyle/simple1" qsCatId="simple" csTypeId="urn:microsoft.com/office/officeart/2005/8/colors/accent6_1" csCatId="accent6" phldr="1"/>
      <dgm:spPr/>
      <dgm:t>
        <a:bodyPr/>
        <a:lstStyle/>
        <a:p>
          <a:endParaRPr lang="en-US"/>
        </a:p>
      </dgm:t>
    </dgm:pt>
    <dgm:pt modelId="{A0652B84-6743-4DEB-95C5-AB37F3487173}">
      <dgm:prSet phldrT="[Text]"/>
      <dgm:spPr/>
      <dgm:t>
        <a:bodyPr/>
        <a:lstStyle/>
        <a:p>
          <a:r>
            <a:rPr lang="en-US" dirty="0" smtClean="0"/>
            <a:t>Training</a:t>
          </a:r>
          <a:endParaRPr lang="en-US" dirty="0"/>
        </a:p>
      </dgm:t>
    </dgm:pt>
    <dgm:pt modelId="{06A3257B-BCBB-4A2E-BAD0-C96E1A99D79B}" type="parTrans" cxnId="{34D5D927-98C6-4886-AD34-74626EB8C1F0}">
      <dgm:prSet/>
      <dgm:spPr/>
      <dgm:t>
        <a:bodyPr/>
        <a:lstStyle/>
        <a:p>
          <a:endParaRPr lang="en-US"/>
        </a:p>
      </dgm:t>
    </dgm:pt>
    <dgm:pt modelId="{679F07CA-1F0B-4601-9823-31C49BEACCD1}" type="sibTrans" cxnId="{34D5D927-98C6-4886-AD34-74626EB8C1F0}">
      <dgm:prSet/>
      <dgm:spPr/>
      <dgm:t>
        <a:bodyPr/>
        <a:lstStyle/>
        <a:p>
          <a:endParaRPr lang="en-US"/>
        </a:p>
      </dgm:t>
    </dgm:pt>
    <dgm:pt modelId="{00BB5B4E-F043-4422-9905-8DC546A0F25F}">
      <dgm:prSet phldrT="[Text]"/>
      <dgm:spPr/>
      <dgm:t>
        <a:bodyPr/>
        <a:lstStyle/>
        <a:p>
          <a:r>
            <a:rPr lang="en-US" dirty="0" smtClean="0"/>
            <a:t>Records</a:t>
          </a:r>
          <a:endParaRPr lang="en-US" dirty="0"/>
        </a:p>
      </dgm:t>
    </dgm:pt>
    <dgm:pt modelId="{E3C6CA4B-31E0-4750-9653-E19D3EBF22D9}" type="parTrans" cxnId="{3E21F7BA-8858-4514-BF7A-08738931F848}">
      <dgm:prSet/>
      <dgm:spPr/>
      <dgm:t>
        <a:bodyPr/>
        <a:lstStyle/>
        <a:p>
          <a:endParaRPr lang="en-US"/>
        </a:p>
      </dgm:t>
    </dgm:pt>
    <dgm:pt modelId="{89BFFBD0-692A-438D-A1A8-77A279D12659}" type="sibTrans" cxnId="{3E21F7BA-8858-4514-BF7A-08738931F848}">
      <dgm:prSet/>
      <dgm:spPr/>
      <dgm:t>
        <a:bodyPr/>
        <a:lstStyle/>
        <a:p>
          <a:endParaRPr lang="en-US"/>
        </a:p>
      </dgm:t>
    </dgm:pt>
    <dgm:pt modelId="{DC49D379-C4C0-4253-96A6-C6EB2E7F7A8E}">
      <dgm:prSet phldrT="[Text]"/>
      <dgm:spPr/>
      <dgm:t>
        <a:bodyPr/>
        <a:lstStyle/>
        <a:p>
          <a:r>
            <a:rPr lang="en-US" dirty="0" smtClean="0"/>
            <a:t>People</a:t>
          </a:r>
          <a:endParaRPr lang="en-US" dirty="0"/>
        </a:p>
      </dgm:t>
    </dgm:pt>
    <dgm:pt modelId="{401C0C5B-5AC3-4DC4-B897-FEE2D470595A}" type="parTrans" cxnId="{7673339F-797C-4617-A641-C39DB8BC2E51}">
      <dgm:prSet/>
      <dgm:spPr/>
      <dgm:t>
        <a:bodyPr/>
        <a:lstStyle/>
        <a:p>
          <a:endParaRPr lang="en-US"/>
        </a:p>
      </dgm:t>
    </dgm:pt>
    <dgm:pt modelId="{C8756C44-D007-467D-AB62-6C49F4202591}" type="sibTrans" cxnId="{7673339F-797C-4617-A641-C39DB8BC2E51}">
      <dgm:prSet/>
      <dgm:spPr/>
      <dgm:t>
        <a:bodyPr/>
        <a:lstStyle/>
        <a:p>
          <a:endParaRPr lang="en-US"/>
        </a:p>
      </dgm:t>
    </dgm:pt>
    <dgm:pt modelId="{D048E513-69D9-453E-94F7-A67F1A71958C}">
      <dgm:prSet phldrT="[Text]"/>
      <dgm:spPr/>
      <dgm:t>
        <a:bodyPr/>
        <a:lstStyle/>
        <a:p>
          <a:r>
            <a:rPr lang="en-US" dirty="0" smtClean="0"/>
            <a:t>Flow</a:t>
          </a:r>
          <a:endParaRPr lang="en-US" dirty="0"/>
        </a:p>
      </dgm:t>
    </dgm:pt>
    <dgm:pt modelId="{FE773D6C-BC9D-4B3B-9A42-56F0D5DB77AD}" type="parTrans" cxnId="{A00B951E-BB0E-4F12-8DEA-42A3EE78FD96}">
      <dgm:prSet/>
      <dgm:spPr/>
      <dgm:t>
        <a:bodyPr/>
        <a:lstStyle/>
        <a:p>
          <a:endParaRPr lang="en-US"/>
        </a:p>
      </dgm:t>
    </dgm:pt>
    <dgm:pt modelId="{52E2269B-98C3-4AFD-8ABB-12F8C3B4A787}" type="sibTrans" cxnId="{A00B951E-BB0E-4F12-8DEA-42A3EE78FD96}">
      <dgm:prSet/>
      <dgm:spPr/>
      <dgm:t>
        <a:bodyPr/>
        <a:lstStyle/>
        <a:p>
          <a:endParaRPr lang="en-US"/>
        </a:p>
      </dgm:t>
    </dgm:pt>
    <dgm:pt modelId="{F474936C-C7F2-4FFF-9608-4BAEBCE1C0A4}" type="pres">
      <dgm:prSet presAssocID="{7CE5D680-6FB4-4CBD-80F7-73DBC57C58BC}" presName="matrix" presStyleCnt="0">
        <dgm:presLayoutVars>
          <dgm:chMax val="1"/>
          <dgm:dir/>
          <dgm:resizeHandles val="exact"/>
        </dgm:presLayoutVars>
      </dgm:prSet>
      <dgm:spPr/>
      <dgm:t>
        <a:bodyPr/>
        <a:lstStyle/>
        <a:p>
          <a:endParaRPr lang="en-US"/>
        </a:p>
      </dgm:t>
    </dgm:pt>
    <dgm:pt modelId="{855D3064-EE91-49AC-96EE-16A7BF7A837A}" type="pres">
      <dgm:prSet presAssocID="{7CE5D680-6FB4-4CBD-80F7-73DBC57C58BC}" presName="diamond" presStyleLbl="bgShp" presStyleIdx="0" presStyleCnt="1"/>
      <dgm:spPr/>
    </dgm:pt>
    <dgm:pt modelId="{33B19727-4C6D-4D27-8420-FAB213AEEB19}" type="pres">
      <dgm:prSet presAssocID="{7CE5D680-6FB4-4CBD-80F7-73DBC57C58BC}" presName="quad1" presStyleLbl="node1" presStyleIdx="0" presStyleCnt="4">
        <dgm:presLayoutVars>
          <dgm:chMax val="0"/>
          <dgm:chPref val="0"/>
          <dgm:bulletEnabled val="1"/>
        </dgm:presLayoutVars>
      </dgm:prSet>
      <dgm:spPr/>
      <dgm:t>
        <a:bodyPr/>
        <a:lstStyle/>
        <a:p>
          <a:endParaRPr lang="en-US"/>
        </a:p>
      </dgm:t>
    </dgm:pt>
    <dgm:pt modelId="{9395BBBD-04D2-4B93-BB40-0885D3534103}" type="pres">
      <dgm:prSet presAssocID="{7CE5D680-6FB4-4CBD-80F7-73DBC57C58BC}" presName="quad2" presStyleLbl="node1" presStyleIdx="1" presStyleCnt="4">
        <dgm:presLayoutVars>
          <dgm:chMax val="0"/>
          <dgm:chPref val="0"/>
          <dgm:bulletEnabled val="1"/>
        </dgm:presLayoutVars>
      </dgm:prSet>
      <dgm:spPr/>
      <dgm:t>
        <a:bodyPr/>
        <a:lstStyle/>
        <a:p>
          <a:endParaRPr lang="en-US"/>
        </a:p>
      </dgm:t>
    </dgm:pt>
    <dgm:pt modelId="{96A435FC-3DCF-4892-AF3E-65B0E82928E1}" type="pres">
      <dgm:prSet presAssocID="{7CE5D680-6FB4-4CBD-80F7-73DBC57C58BC}" presName="quad3" presStyleLbl="node1" presStyleIdx="2" presStyleCnt="4">
        <dgm:presLayoutVars>
          <dgm:chMax val="0"/>
          <dgm:chPref val="0"/>
          <dgm:bulletEnabled val="1"/>
        </dgm:presLayoutVars>
      </dgm:prSet>
      <dgm:spPr/>
      <dgm:t>
        <a:bodyPr/>
        <a:lstStyle/>
        <a:p>
          <a:endParaRPr lang="en-US"/>
        </a:p>
      </dgm:t>
    </dgm:pt>
    <dgm:pt modelId="{5A9EF0DF-854E-436C-B6FF-5D568048634A}" type="pres">
      <dgm:prSet presAssocID="{7CE5D680-6FB4-4CBD-80F7-73DBC57C58BC}" presName="quad4" presStyleLbl="node1" presStyleIdx="3" presStyleCnt="4">
        <dgm:presLayoutVars>
          <dgm:chMax val="0"/>
          <dgm:chPref val="0"/>
          <dgm:bulletEnabled val="1"/>
        </dgm:presLayoutVars>
      </dgm:prSet>
      <dgm:spPr/>
      <dgm:t>
        <a:bodyPr/>
        <a:lstStyle/>
        <a:p>
          <a:endParaRPr lang="en-US"/>
        </a:p>
      </dgm:t>
    </dgm:pt>
  </dgm:ptLst>
  <dgm:cxnLst>
    <dgm:cxn modelId="{3E21F7BA-8858-4514-BF7A-08738931F848}" srcId="{7CE5D680-6FB4-4CBD-80F7-73DBC57C58BC}" destId="{00BB5B4E-F043-4422-9905-8DC546A0F25F}" srcOrd="1" destOrd="0" parTransId="{E3C6CA4B-31E0-4750-9653-E19D3EBF22D9}" sibTransId="{89BFFBD0-692A-438D-A1A8-77A279D12659}"/>
    <dgm:cxn modelId="{A00B951E-BB0E-4F12-8DEA-42A3EE78FD96}" srcId="{7CE5D680-6FB4-4CBD-80F7-73DBC57C58BC}" destId="{D048E513-69D9-453E-94F7-A67F1A71958C}" srcOrd="3" destOrd="0" parTransId="{FE773D6C-BC9D-4B3B-9A42-56F0D5DB77AD}" sibTransId="{52E2269B-98C3-4AFD-8ABB-12F8C3B4A787}"/>
    <dgm:cxn modelId="{7673339F-797C-4617-A641-C39DB8BC2E51}" srcId="{7CE5D680-6FB4-4CBD-80F7-73DBC57C58BC}" destId="{DC49D379-C4C0-4253-96A6-C6EB2E7F7A8E}" srcOrd="2" destOrd="0" parTransId="{401C0C5B-5AC3-4DC4-B897-FEE2D470595A}" sibTransId="{C8756C44-D007-467D-AB62-6C49F4202591}"/>
    <dgm:cxn modelId="{34D5D927-98C6-4886-AD34-74626EB8C1F0}" srcId="{7CE5D680-6FB4-4CBD-80F7-73DBC57C58BC}" destId="{A0652B84-6743-4DEB-95C5-AB37F3487173}" srcOrd="0" destOrd="0" parTransId="{06A3257B-BCBB-4A2E-BAD0-C96E1A99D79B}" sibTransId="{679F07CA-1F0B-4601-9823-31C49BEACCD1}"/>
    <dgm:cxn modelId="{BC386BE9-5BAD-45F1-B070-B960C98885C4}" type="presOf" srcId="{DC49D379-C4C0-4253-96A6-C6EB2E7F7A8E}" destId="{96A435FC-3DCF-4892-AF3E-65B0E82928E1}" srcOrd="0" destOrd="0" presId="urn:microsoft.com/office/officeart/2005/8/layout/matrix3"/>
    <dgm:cxn modelId="{8D261CF2-8FCB-4DF0-9807-8891011658EF}" type="presOf" srcId="{7CE5D680-6FB4-4CBD-80F7-73DBC57C58BC}" destId="{F474936C-C7F2-4FFF-9608-4BAEBCE1C0A4}" srcOrd="0" destOrd="0" presId="urn:microsoft.com/office/officeart/2005/8/layout/matrix3"/>
    <dgm:cxn modelId="{A1118D05-0517-4AD8-B109-29B52CB662CA}" type="presOf" srcId="{A0652B84-6743-4DEB-95C5-AB37F3487173}" destId="{33B19727-4C6D-4D27-8420-FAB213AEEB19}" srcOrd="0" destOrd="0" presId="urn:microsoft.com/office/officeart/2005/8/layout/matrix3"/>
    <dgm:cxn modelId="{8F2E4A92-CEFB-46EA-90F2-CBE619A5D931}" type="presOf" srcId="{00BB5B4E-F043-4422-9905-8DC546A0F25F}" destId="{9395BBBD-04D2-4B93-BB40-0885D3534103}" srcOrd="0" destOrd="0" presId="urn:microsoft.com/office/officeart/2005/8/layout/matrix3"/>
    <dgm:cxn modelId="{7F5B1AF4-130A-423D-9C00-F47E60FD71F0}" type="presOf" srcId="{D048E513-69D9-453E-94F7-A67F1A71958C}" destId="{5A9EF0DF-854E-436C-B6FF-5D568048634A}" srcOrd="0" destOrd="0" presId="urn:microsoft.com/office/officeart/2005/8/layout/matrix3"/>
    <dgm:cxn modelId="{6C453DC2-D464-4750-9E5A-A275C221557D}" type="presParOf" srcId="{F474936C-C7F2-4FFF-9608-4BAEBCE1C0A4}" destId="{855D3064-EE91-49AC-96EE-16A7BF7A837A}" srcOrd="0" destOrd="0" presId="urn:microsoft.com/office/officeart/2005/8/layout/matrix3"/>
    <dgm:cxn modelId="{AD5F7B9C-82D4-4BFA-A5B9-EE7078E3796C}" type="presParOf" srcId="{F474936C-C7F2-4FFF-9608-4BAEBCE1C0A4}" destId="{33B19727-4C6D-4D27-8420-FAB213AEEB19}" srcOrd="1" destOrd="0" presId="urn:microsoft.com/office/officeart/2005/8/layout/matrix3"/>
    <dgm:cxn modelId="{A14C41EA-E6CB-4E13-BA02-248D8B472159}" type="presParOf" srcId="{F474936C-C7F2-4FFF-9608-4BAEBCE1C0A4}" destId="{9395BBBD-04D2-4B93-BB40-0885D3534103}" srcOrd="2" destOrd="0" presId="urn:microsoft.com/office/officeart/2005/8/layout/matrix3"/>
    <dgm:cxn modelId="{11269C68-C54C-443F-A638-1E79DBBA78FE}" type="presParOf" srcId="{F474936C-C7F2-4FFF-9608-4BAEBCE1C0A4}" destId="{96A435FC-3DCF-4892-AF3E-65B0E82928E1}" srcOrd="3" destOrd="0" presId="urn:microsoft.com/office/officeart/2005/8/layout/matrix3"/>
    <dgm:cxn modelId="{E3404524-CBED-4A76-866A-D1A147F8EFA8}" type="presParOf" srcId="{F474936C-C7F2-4FFF-9608-4BAEBCE1C0A4}" destId="{5A9EF0DF-854E-436C-B6FF-5D568048634A}"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4165AB-4F98-49DC-BFA3-6AD53C8FAFCE}">
      <dsp:nvSpPr>
        <dsp:cNvPr id="0" name=""/>
        <dsp:cNvSpPr/>
      </dsp:nvSpPr>
      <dsp:spPr>
        <a:xfrm>
          <a:off x="1810784" y="184251"/>
          <a:ext cx="4044173" cy="4044086"/>
        </a:xfrm>
        <a:prstGeom prst="ellipse">
          <a:avLst/>
        </a:prstGeom>
        <a:solidFill>
          <a:schemeClr val="accent4">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US" sz="5400" kern="1200" dirty="0" smtClean="0"/>
            <a:t>The Cupola</a:t>
          </a:r>
          <a:endParaRPr lang="en-US" sz="5400" kern="1200" dirty="0"/>
        </a:p>
      </dsp:txBody>
      <dsp:txXfrm>
        <a:off x="2403039" y="776494"/>
        <a:ext cx="2859663" cy="2859600"/>
      </dsp:txXfrm>
    </dsp:sp>
    <dsp:sp modelId="{E88B72B1-FCC6-43D7-A3C7-331686A8383C}">
      <dsp:nvSpPr>
        <dsp:cNvPr id="0" name=""/>
        <dsp:cNvSpPr/>
      </dsp:nvSpPr>
      <dsp:spPr>
        <a:xfrm>
          <a:off x="4118302" y="0"/>
          <a:ext cx="449770" cy="449762"/>
        </a:xfrm>
        <a:prstGeom prst="ellipse">
          <a:avLst/>
        </a:prstGeom>
        <a:solidFill>
          <a:schemeClr val="accent5">
            <a:hueOff val="0"/>
            <a:satOff val="0"/>
            <a:lumOff val="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5F1288-81A7-464C-AB19-E9B1BB1A1C5D}">
      <dsp:nvSpPr>
        <dsp:cNvPr id="0" name=""/>
        <dsp:cNvSpPr/>
      </dsp:nvSpPr>
      <dsp:spPr>
        <a:xfrm>
          <a:off x="3053294" y="3927866"/>
          <a:ext cx="325669" cy="325983"/>
        </a:xfrm>
        <a:prstGeom prst="ellipse">
          <a:avLst/>
        </a:prstGeom>
        <a:solidFill>
          <a:schemeClr val="accent5">
            <a:hueOff val="-2741"/>
            <a:satOff val="3537"/>
            <a:lumOff val="-653"/>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3D8C3E-1E7B-47EE-9D74-AEEC4B775884}">
      <dsp:nvSpPr>
        <dsp:cNvPr id="0" name=""/>
        <dsp:cNvSpPr/>
      </dsp:nvSpPr>
      <dsp:spPr>
        <a:xfrm>
          <a:off x="6115192" y="1825508"/>
          <a:ext cx="325669" cy="325983"/>
        </a:xfrm>
        <a:prstGeom prst="ellipse">
          <a:avLst/>
        </a:prstGeom>
        <a:solidFill>
          <a:schemeClr val="accent5">
            <a:hueOff val="-5483"/>
            <a:satOff val="7074"/>
            <a:lumOff val="-130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F2D6EF-D517-4270-A5C7-7C9FD0F029A6}">
      <dsp:nvSpPr>
        <dsp:cNvPr id="0" name=""/>
        <dsp:cNvSpPr/>
      </dsp:nvSpPr>
      <dsp:spPr>
        <a:xfrm>
          <a:off x="4556790" y="4274637"/>
          <a:ext cx="449770" cy="449762"/>
        </a:xfrm>
        <a:prstGeom prst="ellipse">
          <a:avLst/>
        </a:prstGeom>
        <a:solidFill>
          <a:schemeClr val="accent5">
            <a:hueOff val="-8224"/>
            <a:satOff val="10611"/>
            <a:lumOff val="-196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50385D-D551-4318-AFB4-88742A28E23D}">
      <dsp:nvSpPr>
        <dsp:cNvPr id="0" name=""/>
        <dsp:cNvSpPr/>
      </dsp:nvSpPr>
      <dsp:spPr>
        <a:xfrm>
          <a:off x="3145805" y="639211"/>
          <a:ext cx="325669" cy="325983"/>
        </a:xfrm>
        <a:prstGeom prst="ellipse">
          <a:avLst/>
        </a:prstGeom>
        <a:solidFill>
          <a:schemeClr val="accent5">
            <a:hueOff val="-10966"/>
            <a:satOff val="14148"/>
            <a:lumOff val="-2614"/>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2E7518-35C5-4C0F-B219-82180A82EDCC}">
      <dsp:nvSpPr>
        <dsp:cNvPr id="0" name=""/>
        <dsp:cNvSpPr/>
      </dsp:nvSpPr>
      <dsp:spPr>
        <a:xfrm>
          <a:off x="2119155" y="2503931"/>
          <a:ext cx="325669" cy="325983"/>
        </a:xfrm>
        <a:prstGeom prst="ellipse">
          <a:avLst/>
        </a:prstGeom>
        <a:solidFill>
          <a:schemeClr val="accent5">
            <a:hueOff val="-13707"/>
            <a:satOff val="17685"/>
            <a:lumOff val="-326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4B365F-E867-4DBF-BEDF-F64CFD6CCF1B}">
      <dsp:nvSpPr>
        <dsp:cNvPr id="0" name=""/>
        <dsp:cNvSpPr/>
      </dsp:nvSpPr>
      <dsp:spPr>
        <a:xfrm>
          <a:off x="547215" y="914171"/>
          <a:ext cx="1644144" cy="1643618"/>
        </a:xfrm>
        <a:prstGeom prst="ellipse">
          <a:avLst/>
        </a:prstGeom>
        <a:solidFill>
          <a:schemeClr val="accent5">
            <a:hueOff val="-16448"/>
            <a:satOff val="21223"/>
            <a:lumOff val="-3920"/>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Journals</a:t>
          </a:r>
          <a:endParaRPr lang="en-US" sz="2000" kern="1200" dirty="0"/>
        </a:p>
      </dsp:txBody>
      <dsp:txXfrm>
        <a:off x="787994" y="1154873"/>
        <a:ext cx="1162586" cy="1162214"/>
      </dsp:txXfrm>
    </dsp:sp>
    <dsp:sp modelId="{8A36010D-FF6F-4441-AD4B-4E35F1AE29EC}">
      <dsp:nvSpPr>
        <dsp:cNvPr id="0" name=""/>
        <dsp:cNvSpPr/>
      </dsp:nvSpPr>
      <dsp:spPr>
        <a:xfrm>
          <a:off x="3663266" y="653384"/>
          <a:ext cx="449770" cy="449762"/>
        </a:xfrm>
        <a:prstGeom prst="ellipse">
          <a:avLst/>
        </a:prstGeom>
        <a:solidFill>
          <a:schemeClr val="accent5">
            <a:hueOff val="-19190"/>
            <a:satOff val="24760"/>
            <a:lumOff val="-4574"/>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FB515B-36CF-4508-9131-78F6B9E44568}">
      <dsp:nvSpPr>
        <dsp:cNvPr id="0" name=""/>
        <dsp:cNvSpPr/>
      </dsp:nvSpPr>
      <dsp:spPr>
        <a:xfrm>
          <a:off x="701400" y="3039678"/>
          <a:ext cx="813046" cy="813069"/>
        </a:xfrm>
        <a:prstGeom prst="ellipse">
          <a:avLst/>
        </a:prstGeom>
        <a:solidFill>
          <a:schemeClr val="accent5">
            <a:hueOff val="-21931"/>
            <a:satOff val="28297"/>
            <a:lumOff val="-5227"/>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16549B-3FDE-4639-B1FA-02055C63D1C4}">
      <dsp:nvSpPr>
        <dsp:cNvPr id="0" name=""/>
        <dsp:cNvSpPr/>
      </dsp:nvSpPr>
      <dsp:spPr>
        <a:xfrm>
          <a:off x="6269378" y="140787"/>
          <a:ext cx="1644144" cy="1643618"/>
        </a:xfrm>
        <a:prstGeom prst="ellipse">
          <a:avLst/>
        </a:prstGeom>
        <a:solidFill>
          <a:schemeClr val="accent5">
            <a:hueOff val="-24673"/>
            <a:satOff val="31834"/>
            <a:lumOff val="-5881"/>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Books</a:t>
          </a:r>
          <a:endParaRPr lang="en-US" sz="2000" kern="1200" dirty="0"/>
        </a:p>
      </dsp:txBody>
      <dsp:txXfrm>
        <a:off x="6510157" y="381489"/>
        <a:ext cx="1162586" cy="1162214"/>
      </dsp:txXfrm>
    </dsp:sp>
    <dsp:sp modelId="{5E7F9803-14C0-4025-A8A8-2659894803E5}">
      <dsp:nvSpPr>
        <dsp:cNvPr id="0" name=""/>
        <dsp:cNvSpPr/>
      </dsp:nvSpPr>
      <dsp:spPr>
        <a:xfrm>
          <a:off x="5536056" y="1275587"/>
          <a:ext cx="449770" cy="449762"/>
        </a:xfrm>
        <a:prstGeom prst="ellipse">
          <a:avLst/>
        </a:prstGeom>
        <a:solidFill>
          <a:schemeClr val="accent5">
            <a:hueOff val="-27414"/>
            <a:satOff val="35371"/>
            <a:lumOff val="-6534"/>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937521-B58C-43CD-B958-5A357F232BEC}">
      <dsp:nvSpPr>
        <dsp:cNvPr id="0" name=""/>
        <dsp:cNvSpPr/>
      </dsp:nvSpPr>
      <dsp:spPr>
        <a:xfrm>
          <a:off x="392277" y="4007236"/>
          <a:ext cx="325669" cy="325983"/>
        </a:xfrm>
        <a:prstGeom prst="ellipse">
          <a:avLst/>
        </a:prstGeom>
        <a:solidFill>
          <a:schemeClr val="accent5">
            <a:hueOff val="-30156"/>
            <a:satOff val="38908"/>
            <a:lumOff val="-7188"/>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EB29505-52BD-4771-9C38-428B553B0FB0}">
      <dsp:nvSpPr>
        <dsp:cNvPr id="0" name=""/>
        <dsp:cNvSpPr/>
      </dsp:nvSpPr>
      <dsp:spPr>
        <a:xfrm>
          <a:off x="3639951" y="3543300"/>
          <a:ext cx="325669" cy="325983"/>
        </a:xfrm>
        <a:prstGeom prst="ellipse">
          <a:avLst/>
        </a:prstGeom>
        <a:solidFill>
          <a:schemeClr val="accent5">
            <a:hueOff val="-32897"/>
            <a:satOff val="42445"/>
            <a:lumOff val="-7841"/>
            <a:alphaOff val="0"/>
          </a:schemeClr>
        </a:solidFill>
        <a:ln w="285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23AF30-6DF0-4486-BA6A-EEE515295375}">
      <dsp:nvSpPr>
        <dsp:cNvPr id="0" name=""/>
        <dsp:cNvSpPr/>
      </dsp:nvSpPr>
      <dsp:spPr>
        <a:xfrm>
          <a:off x="0" y="722787"/>
          <a:ext cx="5638800" cy="2255520"/>
        </a:xfrm>
        <a:prstGeom prst="leftRightRibbon">
          <a:avLst/>
        </a:prstGeom>
        <a:solidFill>
          <a:schemeClr val="lt1">
            <a:hueOff val="0"/>
            <a:satOff val="0"/>
            <a:lumOff val="0"/>
            <a:alphaOff val="0"/>
          </a:schemeClr>
        </a:solidFill>
        <a:ln w="28575"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3AA159-AF55-4742-96DF-76F9311EF915}">
      <dsp:nvSpPr>
        <dsp:cNvPr id="0" name=""/>
        <dsp:cNvSpPr/>
      </dsp:nvSpPr>
      <dsp:spPr>
        <a:xfrm>
          <a:off x="676656" y="1133856"/>
          <a:ext cx="1860804" cy="1105204"/>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38684" rIns="0" bIns="148590" numCol="1" spcCol="1270" anchor="ctr" anchorCtr="0">
          <a:noAutofit/>
        </a:bodyPr>
        <a:lstStyle/>
        <a:p>
          <a:pPr lvl="0" algn="ctr" defTabSz="1733550">
            <a:lnSpc>
              <a:spcPct val="90000"/>
            </a:lnSpc>
            <a:spcBef>
              <a:spcPct val="0"/>
            </a:spcBef>
            <a:spcAft>
              <a:spcPct val="35000"/>
            </a:spcAft>
          </a:pPr>
          <a:r>
            <a:rPr lang="en-US" sz="3900" kern="1200" dirty="0" smtClean="0"/>
            <a:t>Planned</a:t>
          </a:r>
          <a:endParaRPr lang="en-US" sz="3900" kern="1200" dirty="0"/>
        </a:p>
      </dsp:txBody>
      <dsp:txXfrm>
        <a:off x="676656" y="1133856"/>
        <a:ext cx="1860804" cy="1105204"/>
      </dsp:txXfrm>
    </dsp:sp>
    <dsp:sp modelId="{21FB784F-9D5B-4096-90F9-A654BF14BA5D}">
      <dsp:nvSpPr>
        <dsp:cNvPr id="0" name=""/>
        <dsp:cNvSpPr/>
      </dsp:nvSpPr>
      <dsp:spPr>
        <a:xfrm>
          <a:off x="2819400" y="1494739"/>
          <a:ext cx="2199132" cy="1105204"/>
        </a:xfrm>
        <a:prstGeom prst="rect">
          <a:avLst/>
        </a:prstGeom>
        <a:noFill/>
        <a:ln w="28575"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38684" rIns="0" bIns="148590" numCol="1" spcCol="1270" anchor="ctr" anchorCtr="0">
          <a:noAutofit/>
        </a:bodyPr>
        <a:lstStyle/>
        <a:p>
          <a:pPr lvl="0" algn="ctr" defTabSz="1733550">
            <a:lnSpc>
              <a:spcPct val="90000"/>
            </a:lnSpc>
            <a:spcBef>
              <a:spcPct val="0"/>
            </a:spcBef>
            <a:spcAft>
              <a:spcPct val="35000"/>
            </a:spcAft>
          </a:pPr>
          <a:r>
            <a:rPr lang="en-US" sz="3900" kern="1200" dirty="0" smtClean="0"/>
            <a:t>Organic</a:t>
          </a:r>
          <a:endParaRPr lang="en-US" sz="3900" kern="1200" dirty="0"/>
        </a:p>
      </dsp:txBody>
      <dsp:txXfrm>
        <a:off x="2819400" y="1494739"/>
        <a:ext cx="2199132" cy="11052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5D3064-EE91-49AC-96EE-16A7BF7A837A}">
      <dsp:nvSpPr>
        <dsp:cNvPr id="0" name=""/>
        <dsp:cNvSpPr/>
      </dsp:nvSpPr>
      <dsp:spPr>
        <a:xfrm>
          <a:off x="1054100" y="0"/>
          <a:ext cx="5130799" cy="5130799"/>
        </a:xfrm>
        <a:prstGeom prst="diamond">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B19727-4C6D-4D27-8420-FAB213AEEB19}">
      <dsp:nvSpPr>
        <dsp:cNvPr id="0" name=""/>
        <dsp:cNvSpPr/>
      </dsp:nvSpPr>
      <dsp:spPr>
        <a:xfrm>
          <a:off x="1541526" y="487425"/>
          <a:ext cx="2001012" cy="2001012"/>
        </a:xfrm>
        <a:prstGeom prst="roundRect">
          <a:avLst/>
        </a:prstGeom>
        <a:solidFill>
          <a:schemeClr val="lt1">
            <a:hueOff val="0"/>
            <a:satOff val="0"/>
            <a:lumOff val="0"/>
            <a:alphaOff val="0"/>
          </a:schemeClr>
        </a:solidFill>
        <a:ln w="28575"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Training</a:t>
          </a:r>
          <a:endParaRPr lang="en-US" sz="3200" kern="1200" dirty="0"/>
        </a:p>
      </dsp:txBody>
      <dsp:txXfrm>
        <a:off x="1639207" y="585106"/>
        <a:ext cx="1805650" cy="1805650"/>
      </dsp:txXfrm>
    </dsp:sp>
    <dsp:sp modelId="{9395BBBD-04D2-4B93-BB40-0885D3534103}">
      <dsp:nvSpPr>
        <dsp:cNvPr id="0" name=""/>
        <dsp:cNvSpPr/>
      </dsp:nvSpPr>
      <dsp:spPr>
        <a:xfrm>
          <a:off x="3696462" y="487425"/>
          <a:ext cx="2001012" cy="2001012"/>
        </a:xfrm>
        <a:prstGeom prst="roundRect">
          <a:avLst/>
        </a:prstGeom>
        <a:solidFill>
          <a:schemeClr val="lt1">
            <a:hueOff val="0"/>
            <a:satOff val="0"/>
            <a:lumOff val="0"/>
            <a:alphaOff val="0"/>
          </a:schemeClr>
        </a:solidFill>
        <a:ln w="28575"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Records</a:t>
          </a:r>
          <a:endParaRPr lang="en-US" sz="3200" kern="1200" dirty="0"/>
        </a:p>
      </dsp:txBody>
      <dsp:txXfrm>
        <a:off x="3794143" y="585106"/>
        <a:ext cx="1805650" cy="1805650"/>
      </dsp:txXfrm>
    </dsp:sp>
    <dsp:sp modelId="{96A435FC-3DCF-4892-AF3E-65B0E82928E1}">
      <dsp:nvSpPr>
        <dsp:cNvPr id="0" name=""/>
        <dsp:cNvSpPr/>
      </dsp:nvSpPr>
      <dsp:spPr>
        <a:xfrm>
          <a:off x="1541526" y="2642362"/>
          <a:ext cx="2001012" cy="2001012"/>
        </a:xfrm>
        <a:prstGeom prst="roundRect">
          <a:avLst/>
        </a:prstGeom>
        <a:solidFill>
          <a:schemeClr val="lt1">
            <a:hueOff val="0"/>
            <a:satOff val="0"/>
            <a:lumOff val="0"/>
            <a:alphaOff val="0"/>
          </a:schemeClr>
        </a:solidFill>
        <a:ln w="28575"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People</a:t>
          </a:r>
          <a:endParaRPr lang="en-US" sz="3200" kern="1200" dirty="0"/>
        </a:p>
      </dsp:txBody>
      <dsp:txXfrm>
        <a:off x="1639207" y="2740043"/>
        <a:ext cx="1805650" cy="1805650"/>
      </dsp:txXfrm>
    </dsp:sp>
    <dsp:sp modelId="{5A9EF0DF-854E-436C-B6FF-5D568048634A}">
      <dsp:nvSpPr>
        <dsp:cNvPr id="0" name=""/>
        <dsp:cNvSpPr/>
      </dsp:nvSpPr>
      <dsp:spPr>
        <a:xfrm>
          <a:off x="3696462" y="2642362"/>
          <a:ext cx="2001012" cy="2001012"/>
        </a:xfrm>
        <a:prstGeom prst="roundRect">
          <a:avLst/>
        </a:prstGeom>
        <a:solidFill>
          <a:schemeClr val="lt1">
            <a:hueOff val="0"/>
            <a:satOff val="0"/>
            <a:lumOff val="0"/>
            <a:alphaOff val="0"/>
          </a:schemeClr>
        </a:solidFill>
        <a:ln w="28575"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Flow</a:t>
          </a:r>
          <a:endParaRPr lang="en-US" sz="3200" kern="1200" dirty="0"/>
        </a:p>
      </dsp:txBody>
      <dsp:txXfrm>
        <a:off x="3794143" y="2740043"/>
        <a:ext cx="1805650" cy="1805650"/>
      </dsp:txXfrm>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layout3.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9CFFD42-8C2A-41C5-B2F7-18D5CD13EE1D}" type="datetimeFigureOut">
              <a:rPr lang="en-US" smtClean="0"/>
              <a:t>3/23/2015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D9E38E6-CDAD-422C-B525-68933F2650C6}" type="slidenum">
              <a:rPr lang="en-US" smtClean="0"/>
              <a:t>‹#›</a:t>
            </a:fld>
            <a:endParaRPr lang="en-US"/>
          </a:p>
        </p:txBody>
      </p:sp>
    </p:spTree>
    <p:extLst>
      <p:ext uri="{BB962C8B-B14F-4D97-AF65-F5344CB8AC3E}">
        <p14:creationId xmlns:p14="http://schemas.microsoft.com/office/powerpoint/2010/main" val="43447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I’ve been asked to begin with some context for how Gettysburg got started with library publishing. To be frank, we had a directive. Our library director signed contract with </a:t>
            </a:r>
            <a:r>
              <a:rPr lang="en-US" dirty="0" err="1"/>
              <a:t>bepress</a:t>
            </a:r>
            <a:r>
              <a:rPr lang="en-US" dirty="0"/>
              <a:t> (Dec 2011) and then asked me to pull together a group of people who could make the IR happen.</a:t>
            </a:r>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a:t>
            </a:fld>
            <a:endParaRPr lang="en-US"/>
          </a:p>
        </p:txBody>
      </p:sp>
    </p:spTree>
    <p:extLst>
      <p:ext uri="{BB962C8B-B14F-4D97-AF65-F5344CB8AC3E}">
        <p14:creationId xmlns:p14="http://schemas.microsoft.com/office/powerpoint/2010/main" val="2773882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708" indent="-174708">
              <a:buFont typeface="Arial" panose="020B0604020202020204" pitchFamily="34" charset="0"/>
              <a:buChar char="•"/>
            </a:pPr>
            <a:r>
              <a:rPr lang="en-US" baseline="0" dirty="0" smtClean="0"/>
              <a:t>I already showed you our initial configuration – an interdepartmental committee of librarians. The 5 of us launched the IR in May 2012. </a:t>
            </a:r>
          </a:p>
          <a:p>
            <a:pPr marL="174708" indent="-174708">
              <a:buFont typeface="Arial" panose="020B0604020202020204" pitchFamily="34" charset="0"/>
              <a:buChar char="•"/>
            </a:pPr>
            <a:r>
              <a:rPr lang="en-US" baseline="0" dirty="0" smtClean="0"/>
              <a:t>At the beginning of the fall semester, we added a 6 </a:t>
            </a:r>
            <a:r>
              <a:rPr lang="en-US" baseline="0" dirty="0" err="1" smtClean="0"/>
              <a:t>hr</a:t>
            </a:r>
            <a:r>
              <a:rPr lang="en-US" baseline="0" dirty="0" smtClean="0"/>
              <a:t>/week student employee to help posting documents. We worked with that student for the entire academic year but ditched the model as soon as we could. It was not successful. Why?</a:t>
            </a:r>
          </a:p>
          <a:p>
            <a:pPr marL="640594" lvl="1" indent="-174708">
              <a:buFont typeface="Arial" panose="020B0604020202020204" pitchFamily="34" charset="0"/>
              <a:buChar char="•"/>
            </a:pPr>
            <a:r>
              <a:rPr lang="en-US" baseline="0" dirty="0" smtClean="0"/>
              <a:t>In retrospect, I don’t think our student recognized the difference between preprints, post-prints and final pdfs (despite our instruction). She often posted the wrong ones.</a:t>
            </a:r>
          </a:p>
          <a:p>
            <a:pPr marL="640594" lvl="1" indent="-174708">
              <a:buFont typeface="Arial" panose="020B0604020202020204" pitchFamily="34" charset="0"/>
              <a:buChar char="•"/>
            </a:pPr>
            <a:r>
              <a:rPr lang="en-US" baseline="0" dirty="0" smtClean="0"/>
              <a:t>She was not up to speed on copyright language and couldn’t decipher the information that is presented in SHERPA/</a:t>
            </a:r>
            <a:r>
              <a:rPr lang="en-US" baseline="0" dirty="0" err="1" smtClean="0"/>
              <a:t>RoMEO</a:t>
            </a:r>
            <a:r>
              <a:rPr lang="en-US" baseline="0" dirty="0" smtClean="0"/>
              <a:t> or on publisher websites.</a:t>
            </a:r>
          </a:p>
          <a:p>
            <a:pPr marL="640594" lvl="1" indent="-174708" defTabSz="931774">
              <a:buFont typeface="Arial" panose="020B0604020202020204" pitchFamily="34" charset="0"/>
              <a:buChar char="•"/>
              <a:defRPr/>
            </a:pPr>
            <a:r>
              <a:rPr lang="en-US" baseline="0" dirty="0" smtClean="0"/>
              <a:t>Publisher communications were especially mangled – she didn’t save emails consistently in a way we could access them.</a:t>
            </a:r>
          </a:p>
          <a:p>
            <a:pPr marL="640594" lvl="1" indent="-174708">
              <a:buFont typeface="Arial" panose="020B0604020202020204" pitchFamily="34" charset="0"/>
              <a:buChar char="•"/>
            </a:pPr>
            <a:r>
              <a:rPr lang="en-US" baseline="0" dirty="0" smtClean="0"/>
              <a:t>Frankly, she did not have appropriate supervision. Keeping all the permission details straight is a HUGE organizational endeavor and we didn’t have an adequate structure in place before asking her to work within it. So, our bad.</a:t>
            </a:r>
          </a:p>
          <a:p>
            <a:pPr marL="174708" indent="-174708">
              <a:buFont typeface="Arial" panose="020B0604020202020204" pitchFamily="34" charset="0"/>
              <a:buChar char="•"/>
            </a:pPr>
            <a:r>
              <a:rPr lang="en-US" baseline="0" dirty="0" smtClean="0"/>
              <a:t>About one year in (Summer 2013) , we were able to hire a halftime support staff assistant using soft money. This was an experiment to see how much we could do with dedicated support of the right sort. We hired Lauren, a recent college grad, into this position, someone we knew to be conscientious and detail-oriented. It was intensive to train her up, but well worth it in the end. After just a short time, it was clear that we wanted to (a) keep her and (b) expand her position.</a:t>
            </a:r>
          </a:p>
          <a:p>
            <a:pPr marL="174708" indent="-174708">
              <a:buFont typeface="Arial" panose="020B0604020202020204" pitchFamily="34" charset="0"/>
              <a:buChar char="•"/>
            </a:pPr>
            <a:r>
              <a:rPr lang="en-US" baseline="0" dirty="0" smtClean="0"/>
              <a:t>Later that year (September 2013), we had a staff departure that freed up a halftime professional librarian position. We transformed the line into a fulltime support staff job with benefits, and called it Scholarly Communications &amp; Metadata Assistant. Half the hours were devoted to The Cupola (the scholarly communications part) and the other half were split between Special Collections and Technical Services (the metadata part).</a:t>
            </a:r>
          </a:p>
          <a:p>
            <a:pPr marL="174708" indent="-174708">
              <a:buFont typeface="Arial" panose="020B0604020202020204" pitchFamily="34" charset="0"/>
              <a:buChar char="•"/>
            </a:pPr>
            <a:r>
              <a:rPr lang="en-US" baseline="0" dirty="0" smtClean="0"/>
              <a:t>As time moved on, we removed the Special Collections part so Lauren could devote more time to The Cupola. </a:t>
            </a:r>
          </a:p>
          <a:p>
            <a:pPr marL="174708" indent="-174708">
              <a:buFont typeface="Arial" panose="020B0604020202020204" pitchFamily="34" charset="0"/>
              <a:buChar char="•"/>
            </a:pPr>
            <a:r>
              <a:rPr lang="en-US" baseline="0" dirty="0" smtClean="0"/>
              <a:t>In August 2014, we had another staff member go on long term medical leave. At that point, we took Lauren out of Technical Services altogether but gave her some new duties related to our annual College Authors reception (which the other staff person had done previously). </a:t>
            </a:r>
            <a:endParaRPr lang="en-US" dirty="0" smtClean="0"/>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10</a:t>
            </a:fld>
            <a:endParaRPr lang="en-US"/>
          </a:p>
        </p:txBody>
      </p:sp>
    </p:spTree>
    <p:extLst>
      <p:ext uri="{BB962C8B-B14F-4D97-AF65-F5344CB8AC3E}">
        <p14:creationId xmlns:p14="http://schemas.microsoft.com/office/powerpoint/2010/main" val="4142634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baseline="0" dirty="0" smtClean="0"/>
              <a:t>So what does our staffing look like today? We have a fulltime Scholarly Communications Assistant (Lauren). She works on the IR, our publishing projects, and the College Author Reception.</a:t>
            </a:r>
          </a:p>
          <a:p>
            <a:pPr defTabSz="931774">
              <a:defRPr/>
            </a:pPr>
            <a:endParaRPr lang="en-US" baseline="0" dirty="0" smtClean="0"/>
          </a:p>
          <a:p>
            <a:pPr defTabSz="931774">
              <a:defRPr/>
            </a:pPr>
            <a:r>
              <a:rPr lang="en-US" baseline="0" dirty="0" smtClean="0"/>
              <a:t>We recently dissolved the committee because Lauren handles the daily grind of IR care and feeding. The committee was mostly coordinating outreach and education. That function will continue to be facilitated by me, but with an expectation that knowledge of scholarly communications issues and trends is a core part of every librarian liaison’s duties, not relegated to a committee. We are determined not to have scholarly communications develop in a silo at our library.</a:t>
            </a:r>
          </a:p>
        </p:txBody>
      </p:sp>
      <p:sp>
        <p:nvSpPr>
          <p:cNvPr id="4" name="Slide Number Placeholder 3"/>
          <p:cNvSpPr>
            <a:spLocks noGrp="1"/>
          </p:cNvSpPr>
          <p:nvPr>
            <p:ph type="sldNum" sz="quarter" idx="10"/>
          </p:nvPr>
        </p:nvSpPr>
        <p:spPr/>
        <p:txBody>
          <a:bodyPr/>
          <a:lstStyle/>
          <a:p>
            <a:fld id="{87CACAA7-E103-407F-9D42-185B9D055C58}" type="slidenum">
              <a:rPr lang="en-US" smtClean="0"/>
              <a:t>11</a:t>
            </a:fld>
            <a:endParaRPr lang="en-US"/>
          </a:p>
        </p:txBody>
      </p:sp>
    </p:spTree>
    <p:extLst>
      <p:ext uri="{BB962C8B-B14F-4D97-AF65-F5344CB8AC3E}">
        <p14:creationId xmlns:p14="http://schemas.microsoft.com/office/powerpoint/2010/main" val="15181290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One thing everyone wants to know is</a:t>
            </a:r>
            <a:r>
              <a:rPr lang="en-US" baseline="0" dirty="0" smtClean="0"/>
              <a:t> how much time we spend on various projects and tasks. In our shop, the journal issues and book projects are not very time-consuming. But remember, our journals only publish once a year, so your mileage may vary.</a:t>
            </a:r>
          </a:p>
          <a:p>
            <a:endParaRPr lang="en-US" baseline="0" dirty="0" smtClean="0"/>
          </a:p>
          <a:p>
            <a:r>
              <a:rPr lang="en-US" baseline="0" dirty="0" smtClean="0"/>
              <a:t>What takes time is seeking and documenting permissions for other items in the IR, scanning publications and cleaning up scans, etc. Because we are small, we check copyright on EVERY publication our faculty create. For 2014, they published 143 works and </a:t>
            </a:r>
            <a:r>
              <a:rPr lang="en-US" baseline="0" dirty="0" smtClean="0"/>
              <a:t>63% </a:t>
            </a:r>
            <a:r>
              <a:rPr lang="en-US" baseline="0" dirty="0" smtClean="0"/>
              <a:t>of them are fully open in The Cupola.</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12</a:t>
            </a:fld>
            <a:endParaRPr lang="en-US"/>
          </a:p>
        </p:txBody>
      </p:sp>
    </p:spTree>
    <p:extLst>
      <p:ext uri="{BB962C8B-B14F-4D97-AF65-F5344CB8AC3E}">
        <p14:creationId xmlns:p14="http://schemas.microsoft.com/office/powerpoint/2010/main" val="4048695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 me share a little more</a:t>
            </a:r>
            <a:r>
              <a:rPr lang="en-US" baseline="0" dirty="0" smtClean="0"/>
              <a:t> about the time we do spend with journals. I </a:t>
            </a:r>
            <a:r>
              <a:rPr lang="en-US" dirty="0" smtClean="0"/>
              <a:t>mentioned earlier that we did not have a lot of contact with editors when we were first getting started – we just uploaded the final version</a:t>
            </a:r>
            <a:r>
              <a:rPr lang="en-US" baseline="0" dirty="0" smtClean="0"/>
              <a:t> after they did whatever they do on their end. This is an easy entry point if you’re concerned about how many resources a journal publishing program could require – offer your repository as a digital home for a journal that already has an editorial process established elsewhere.</a:t>
            </a:r>
          </a:p>
          <a:p>
            <a:pPr marL="174708" indent="-174708">
              <a:buFont typeface="Arial" panose="020B0604020202020204" pitchFamily="34" charset="0"/>
              <a:buChar char="•"/>
            </a:pPr>
            <a:endParaRPr lang="en-US" baseline="0" dirty="0" smtClean="0"/>
          </a:p>
          <a:p>
            <a:r>
              <a:rPr lang="en-US" dirty="0" smtClean="0"/>
              <a:t>Some other things to keep in mind:</a:t>
            </a:r>
          </a:p>
          <a:p>
            <a:endParaRPr lang="en-US" dirty="0" smtClean="0"/>
          </a:p>
          <a:p>
            <a:r>
              <a:rPr lang="en-US" dirty="0" smtClean="0"/>
              <a:t>Editors – student journal editors are</a:t>
            </a:r>
            <a:r>
              <a:rPr lang="en-US" baseline="0" dirty="0" smtClean="0"/>
              <a:t> different from faculty journal editors. We happen to have all student editors. There is a big learning curve for them, but they don’t have a lot of preconceived notions about what being an editor means. They are teachable.</a:t>
            </a:r>
          </a:p>
          <a:p>
            <a:endParaRPr lang="en-US" baseline="0" dirty="0" smtClean="0"/>
          </a:p>
          <a:p>
            <a:r>
              <a:rPr lang="en-US" baseline="0" dirty="0" smtClean="0"/>
              <a:t>Faculty advisors – ours don’t seem to be intensively involved in the journal editing process. This is something we are still trying to learn about and navigate. It is complicated by the fact that the journals existed before The Cupola did.</a:t>
            </a:r>
          </a:p>
          <a:p>
            <a:endParaRPr lang="en-US" baseline="0" dirty="0" smtClean="0"/>
          </a:p>
          <a:p>
            <a:r>
              <a:rPr lang="en-US" baseline="0" dirty="0" smtClean="0"/>
              <a:t>Wrangling student editors – best practices</a:t>
            </a:r>
          </a:p>
          <a:p>
            <a:pPr marL="174708" indent="-174708">
              <a:buFont typeface="Arial" panose="020B0604020202020204" pitchFamily="34" charset="0"/>
              <a:buChar char="•"/>
            </a:pPr>
            <a:r>
              <a:rPr lang="en-US" baseline="0" dirty="0" smtClean="0"/>
              <a:t>Every year, Lauren schedules an online training with Digital Commons and the student editors about how to use the platform. Then, right after the training when the students are still around a table, they make decisions about customization options. It is much easier to do this face-to-face than via email.</a:t>
            </a:r>
          </a:p>
          <a:p>
            <a:pPr marL="174708" indent="-174708">
              <a:buFont typeface="Arial" panose="020B0604020202020204" pitchFamily="34" charset="0"/>
              <a:buChar char="•"/>
            </a:pPr>
            <a:endParaRPr lang="en-US" baseline="0" dirty="0" smtClean="0"/>
          </a:p>
          <a:p>
            <a:r>
              <a:rPr lang="en-US" baseline="0" dirty="0" smtClean="0"/>
              <a:t>Time management (I’m trying not to say “time suck”):</a:t>
            </a:r>
          </a:p>
          <a:p>
            <a:pPr marL="174708" indent="-174708">
              <a:buFont typeface="Arial" panose="020B0604020202020204" pitchFamily="34" charset="0"/>
              <a:buChar char="•"/>
            </a:pPr>
            <a:r>
              <a:rPr lang="en-US" baseline="0" dirty="0" smtClean="0"/>
              <a:t>It is very time consuming for library staff when editors change their minds and want changes, which can be small or large. This information has to flow from the editors to Lauren to Digital Commons to Lauren and back to the editors… and it takes a long time.</a:t>
            </a:r>
          </a:p>
          <a:p>
            <a:pPr marL="174708" indent="-174708">
              <a:buFont typeface="Arial" panose="020B0604020202020204" pitchFamily="34" charset="0"/>
              <a:buChar char="•"/>
            </a:pPr>
            <a:r>
              <a:rPr lang="en-US" baseline="0" dirty="0" smtClean="0"/>
              <a:t>Sometimes editor teams have their own communication issues and will give conflicting information or feedback to Lauren. Not surprisingly, this happens more with larger editorial staffs.</a:t>
            </a:r>
          </a:p>
          <a:p>
            <a:pPr marL="640594" lvl="1" indent="-174708">
              <a:buFont typeface="Arial" panose="020B0604020202020204" pitchFamily="34" charset="0"/>
              <a:buChar char="•"/>
            </a:pPr>
            <a:r>
              <a:rPr lang="en-US" baseline="0" dirty="0" smtClean="0"/>
              <a:t>Our largest editorial staff is with The Mercury, our literary and arts magazine. It has 2 editors-in-chief plus 4 genre editors. Each genre editor has 2-5 reviewers on their team. This journal accepts submissions on the platform, but they don’t use it for peer review. They do all that with hard copies, so Lauren can’t track their communications/decisions by peeking into the journal site. The latest issue had 220 submissions, so there are a lot of decisions.</a:t>
            </a:r>
          </a:p>
          <a:p>
            <a:pPr marL="174708" indent="-174708">
              <a:buFont typeface="Arial" panose="020B0604020202020204" pitchFamily="34" charset="0"/>
              <a:buChar char="•"/>
            </a:pPr>
            <a:r>
              <a:rPr lang="en-US" baseline="0" dirty="0" smtClean="0"/>
              <a:t>For journal editors, the most time-consuming stage is peer review. Some of our journals have all reviewers read everything, </a:t>
            </a:r>
            <a:r>
              <a:rPr lang="en-US" baseline="0" dirty="0" smtClean="0"/>
              <a:t>while </a:t>
            </a:r>
            <a:r>
              <a:rPr lang="en-US" baseline="0" dirty="0" smtClean="0"/>
              <a:t>others assign 2-3 reviewers to each submission. The second approach is more time-effective so if you can influence that practice, suggest it.</a:t>
            </a:r>
          </a:p>
        </p:txBody>
      </p:sp>
      <p:sp>
        <p:nvSpPr>
          <p:cNvPr id="4" name="Slide Number Placeholder 3"/>
          <p:cNvSpPr>
            <a:spLocks noGrp="1"/>
          </p:cNvSpPr>
          <p:nvPr>
            <p:ph type="sldNum" sz="quarter" idx="10"/>
          </p:nvPr>
        </p:nvSpPr>
        <p:spPr/>
        <p:txBody>
          <a:bodyPr/>
          <a:lstStyle/>
          <a:p>
            <a:fld id="{9D9E38E6-CDAD-422C-B525-68933F2650C6}" type="slidenum">
              <a:rPr lang="en-US" smtClean="0"/>
              <a:t>13</a:t>
            </a:fld>
            <a:endParaRPr lang="en-US"/>
          </a:p>
        </p:txBody>
      </p:sp>
    </p:spTree>
    <p:extLst>
      <p:ext uri="{BB962C8B-B14F-4D97-AF65-F5344CB8AC3E}">
        <p14:creationId xmlns:p14="http://schemas.microsoft.com/office/powerpoint/2010/main" val="10328347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surprises and</a:t>
            </a:r>
            <a:r>
              <a:rPr lang="en-US" baseline="0" dirty="0" smtClean="0"/>
              <a:t> challenges in working with journals, all of ours have to do with communication, which is why I have these callouts on the slide.</a:t>
            </a:r>
          </a:p>
          <a:p>
            <a:pPr marL="174708" indent="-174708">
              <a:buFont typeface="Arial" panose="020B0604020202020204" pitchFamily="34" charset="0"/>
              <a:buChar char="•"/>
            </a:pPr>
            <a:r>
              <a:rPr lang="en-US" baseline="0" dirty="0" smtClean="0"/>
              <a:t>We were surprised that our faculty journal advisors do not seem to be very involved in overseeing the student editorial process… at least not as far as we can see. </a:t>
            </a:r>
          </a:p>
          <a:p>
            <a:pPr marL="174708" indent="-174708">
              <a:buFont typeface="Arial" panose="020B0604020202020204" pitchFamily="34" charset="0"/>
              <a:buChar char="•"/>
            </a:pPr>
            <a:r>
              <a:rPr lang="en-US" baseline="0" dirty="0" smtClean="0"/>
              <a:t>It can be awkward for Lauren to advise students. She’s not a professor in a department who can make decisions about journals, but nor is she “just” a techie who uploads edited content to the platform. What is the right place for her? One student group invited her to their peer review meeting, which was great… but she worried that the faculty advisor might not find it appropriate. We need to improve communication in this realm.</a:t>
            </a:r>
          </a:p>
          <a:p>
            <a:pPr marL="174708" indent="-174708">
              <a:buFont typeface="Arial" panose="020B0604020202020204" pitchFamily="34" charset="0"/>
              <a:buChar char="•"/>
            </a:pPr>
            <a:r>
              <a:rPr lang="en-US" baseline="0" dirty="0" smtClean="0"/>
              <a:t>Editors don’t always communicate with each other, even though they are classmates and friends.</a:t>
            </a:r>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14</a:t>
            </a:fld>
            <a:endParaRPr lang="en-US"/>
          </a:p>
        </p:txBody>
      </p:sp>
    </p:spTree>
    <p:extLst>
      <p:ext uri="{BB962C8B-B14F-4D97-AF65-F5344CB8AC3E}">
        <p14:creationId xmlns:p14="http://schemas.microsoft.com/office/powerpoint/2010/main" val="3292162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Books are a little different. We have a few different kinds of book publishing projects in The Cupola.</a:t>
            </a:r>
          </a:p>
          <a:p>
            <a:endParaRPr lang="en-US" baseline="0" dirty="0" smtClean="0"/>
          </a:p>
          <a:p>
            <a:r>
              <a:rPr lang="en-US" baseline="0" dirty="0" smtClean="0"/>
              <a:t>We have a number of books that we have “republished” in The Cupola. These were published in print years ago and we’re giving them a new lease on life by releasing them as digital, OA books.</a:t>
            </a:r>
          </a:p>
          <a:p>
            <a:endParaRPr lang="en-US" baseline="0" dirty="0" smtClean="0"/>
          </a:p>
          <a:p>
            <a:r>
              <a:rPr lang="en-US" baseline="0" dirty="0" smtClean="0"/>
              <a:t>We also have some new books in The Cupola. This example is one that we worked on with our Communications and Marketing office. It’s about 30 treasures in our library collection and how they are used in teaching for various courses. The PR folks provided book design and assistance with printing hard copies, while we handled content and editorial work in the library. The writing was done by professors and library staff. We sell hard copies in the campus bookstore but there is also a free version in The Cupola.</a:t>
            </a:r>
          </a:p>
          <a:p>
            <a:endParaRPr lang="en-US" baseline="0" dirty="0" smtClean="0"/>
          </a:p>
          <a:p>
            <a:r>
              <a:rPr lang="en-US" baseline="0" dirty="0" smtClean="0"/>
              <a:t>And this last example is a collaboration between the library and a computer science professor. He wrote a lab manual about digital circuits and wanted it to reach as wide an audience as possible. He reached out to us about putting it in The Cupola. We helped him with book jacket design and publicity, but otherwise, he was self-sufficient. </a:t>
            </a:r>
          </a:p>
          <a:p>
            <a:endParaRPr lang="en-US" baseline="0" dirty="0" smtClean="0"/>
          </a:p>
          <a:p>
            <a:r>
              <a:rPr lang="en-US" baseline="0" dirty="0" smtClean="0"/>
              <a:t>We have not yet gotten into an intensive editorial process with any scholarly book authors. That may come later. You can start in a very simple way.</a:t>
            </a:r>
          </a:p>
        </p:txBody>
      </p:sp>
      <p:sp>
        <p:nvSpPr>
          <p:cNvPr id="4" name="Slide Number Placeholder 3"/>
          <p:cNvSpPr>
            <a:spLocks noGrp="1"/>
          </p:cNvSpPr>
          <p:nvPr>
            <p:ph type="sldNum" sz="quarter" idx="10"/>
          </p:nvPr>
        </p:nvSpPr>
        <p:spPr/>
        <p:txBody>
          <a:bodyPr/>
          <a:lstStyle/>
          <a:p>
            <a:fld id="{9D9E38E6-CDAD-422C-B525-68933F2650C6}" type="slidenum">
              <a:rPr lang="en-US" smtClean="0"/>
              <a:t>15</a:t>
            </a:fld>
            <a:endParaRPr lang="en-US"/>
          </a:p>
        </p:txBody>
      </p:sp>
    </p:spTree>
    <p:extLst>
      <p:ext uri="{BB962C8B-B14F-4D97-AF65-F5344CB8AC3E}">
        <p14:creationId xmlns:p14="http://schemas.microsoft.com/office/powerpoint/2010/main" val="10328347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are we planning next?</a:t>
            </a:r>
          </a:p>
          <a:p>
            <a:endParaRPr lang="en-US" baseline="0" dirty="0" smtClean="0"/>
          </a:p>
          <a:p>
            <a:r>
              <a:rPr lang="en-US" baseline="0" dirty="0" smtClean="0"/>
              <a:t>I want to acknowledge that as much as we plan what we think should come next, sometimes things just happen. And that’s okay! We’ve had some successes and surprises in both areas.</a:t>
            </a:r>
          </a:p>
          <a:p>
            <a:endParaRPr lang="en-US" baseline="0" dirty="0" smtClean="0"/>
          </a:p>
          <a:p>
            <a:r>
              <a:rPr lang="en-US" baseline="0" dirty="0" smtClean="0"/>
              <a:t>First (because it makes me happy) I’ll tell you the story of a project we planned and that actually worked out. Our local historical society publishes a journal annually. It’s only been published since 1995, so there’s not a huge </a:t>
            </a:r>
            <a:r>
              <a:rPr lang="en-US" baseline="0" dirty="0" err="1" smtClean="0"/>
              <a:t>backfile</a:t>
            </a:r>
            <a:r>
              <a:rPr lang="en-US" baseline="0" dirty="0" smtClean="0"/>
              <a:t>. Some of the content is written by Gettysburg College faculty and students, and the topics are of enduring interest to our students. There is currently no web presence for the journal. I thought it would be a complementary addition to our journal lineup. I pitched the idea to our library dean, who loved it, so next I met with the director of the historical society. To my delight, he was completely on board with the idea. He sees the mutual benefit to the college and county communities, and he hopes that the online presence will draw interest in the society’s work from new audiences (especially younger people). We are moving ahead on this project and plan to debut it later this year. Maybe down the road we can enlist students in the editorial process for this journal, as well. Who knows?</a:t>
            </a:r>
          </a:p>
          <a:p>
            <a:endParaRPr lang="en-US" baseline="0" dirty="0" smtClean="0"/>
          </a:p>
          <a:p>
            <a:r>
              <a:rPr lang="en-US" baseline="0" dirty="0" smtClean="0"/>
              <a:t>My next example is an organic one. We were recently approached by a student who wanted to start a journal of undergraduate research in sociology. We helped her with a proposal that she took to a professor.  The professor loved the idea, but said she wasn’t thinking big enough. He proposed a journal covering all social sciences, open to submissions outside Gettysburg, and published twice a year. This particular faculty member has personal experience as a student journal editor and understands the value of this activity for students. We’ll see if they garner support from the department and/or division, and if this journal comes to fruition.</a:t>
            </a:r>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16</a:t>
            </a:fld>
            <a:endParaRPr lang="en-US"/>
          </a:p>
        </p:txBody>
      </p:sp>
    </p:spTree>
    <p:extLst>
      <p:ext uri="{BB962C8B-B14F-4D97-AF65-F5344CB8AC3E}">
        <p14:creationId xmlns:p14="http://schemas.microsoft.com/office/powerpoint/2010/main" val="2808305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I’ll</a:t>
            </a:r>
            <a:r>
              <a:rPr lang="en-US" baseline="0" dirty="0" smtClean="0"/>
              <a:t> leave you with some words of advice. </a:t>
            </a:r>
            <a:r>
              <a:rPr lang="en-US" dirty="0" smtClean="0"/>
              <a:t>If you’re just</a:t>
            </a:r>
            <a:r>
              <a:rPr lang="en-US" baseline="0" dirty="0" smtClean="0"/>
              <a:t> starting with library publishing or are considering getting into library publishing:</a:t>
            </a:r>
          </a:p>
          <a:p>
            <a:endParaRPr lang="en-US" baseline="0" dirty="0" smtClean="0"/>
          </a:p>
          <a:p>
            <a:pPr marL="232943" indent="-232943">
              <a:buFont typeface="+mj-lt"/>
              <a:buAutoNum type="arabicPeriod"/>
            </a:pPr>
            <a:r>
              <a:rPr lang="en-US" baseline="0" dirty="0" smtClean="0"/>
              <a:t>Take advantage of any training your platform provider offers. We are religious about having our Digital Commons consultant do training sessions with our editors. You can run your own training session if you have to, but arrange it and get all your local editors in the same place at the same time.</a:t>
            </a:r>
          </a:p>
          <a:p>
            <a:pPr marL="232943" indent="-232943">
              <a:buFont typeface="+mj-lt"/>
              <a:buAutoNum type="arabicPeriod"/>
            </a:pPr>
            <a:r>
              <a:rPr lang="en-US" baseline="0" dirty="0" smtClean="0"/>
              <a:t>As you make decisions about customization options and other details, keep a good record of those. Decide early so that is all taken care of before review of submissions begins. Also, keeping your journal publication notes in timeline form is helpful. Next year, many of the same questions and issues will recur. With annual publications, it’s hard to remember what was done last time… and the students will definitely NOT keep records! You should do it.</a:t>
            </a:r>
          </a:p>
          <a:p>
            <a:pPr marL="232943" indent="-232943">
              <a:buFont typeface="+mj-lt"/>
              <a:buAutoNum type="arabicPeriod"/>
            </a:pPr>
            <a:r>
              <a:rPr lang="en-US" baseline="0" dirty="0" smtClean="0"/>
              <a:t>We have found that it’s helpful to get to know our student editors on a more personal level. It enhances communication about the journal if the students know you as someone who does not just have to solve their problems. Ask them what classes they’re taking, what research they’re doing, what their long-term plans are…  We’ve had some student journal editors seek us out for advice about research outside the journal, about publication options, and so forth. </a:t>
            </a:r>
          </a:p>
          <a:p>
            <a:pPr marL="232943" indent="-232943">
              <a:buFont typeface="+mj-lt"/>
              <a:buAutoNum type="arabicPeriod"/>
            </a:pPr>
            <a:r>
              <a:rPr lang="en-US" baseline="0" dirty="0" smtClean="0"/>
              <a:t>Be flexible. When you’re running an IR and/or a publishing program, you need to have a lot of irons in the fire at the same time. Some will work out and some won’t. Some will sprint ahead and some will lag behind. If you keep talking about what you’re doing, and show off the results, more projects will come your way. You will build momentum, which will carry you along to the next phase of your publishing program. </a:t>
            </a:r>
          </a:p>
          <a:p>
            <a:pPr marL="232943" indent="-232943">
              <a:buFont typeface="+mj-lt"/>
              <a:buAutoNum type="arabicPeriod"/>
            </a:pPr>
            <a:endParaRPr lang="en-US" baseline="0" dirty="0" smtClean="0"/>
          </a:p>
          <a:p>
            <a:r>
              <a:rPr lang="en-US" baseline="0" dirty="0" smtClean="0"/>
              <a:t>I’m not totally sure what the next phase of Gettysburg’s publishing program will look like yet – I’m still in early days. But Sarah manages a program that is more mature and more robust. Let’s hear what Grand Valley State University’s program is like.</a:t>
            </a:r>
            <a:endParaRPr lang="en-US" dirty="0" smtClean="0"/>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17</a:t>
            </a:fld>
            <a:endParaRPr lang="en-US"/>
          </a:p>
        </p:txBody>
      </p:sp>
    </p:spTree>
    <p:extLst>
      <p:ext uri="{BB962C8B-B14F-4D97-AF65-F5344CB8AC3E}">
        <p14:creationId xmlns:p14="http://schemas.microsoft.com/office/powerpoint/2010/main" val="1796902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ended up naming our repository The Cupola. We posted our first works in May 2012, so we’re about 3 years old now. We now have about 3000 items in the repository.</a:t>
            </a:r>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2</a:t>
            </a:fld>
            <a:endParaRPr lang="en-US"/>
          </a:p>
        </p:txBody>
      </p:sp>
    </p:spTree>
    <p:extLst>
      <p:ext uri="{BB962C8B-B14F-4D97-AF65-F5344CB8AC3E}">
        <p14:creationId xmlns:p14="http://schemas.microsoft.com/office/powerpoint/2010/main" val="3109340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But before we even decided what to call our IR, we brainstormed about content that existed on our campus that would be appropriate to capture. This shows some of the content areas that we identified very early…student journals were on our radar from the beginning. Journals are often thought of as the backbone of library publishing programs. We weren’t yet thinking of ourselves as publishers, but we knew that student journals were an important kind of content.</a:t>
            </a:r>
            <a:endParaRPr lang="en-US" dirty="0" smtClean="0"/>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3</a:t>
            </a:fld>
            <a:endParaRPr lang="en-US"/>
          </a:p>
        </p:txBody>
      </p:sp>
    </p:spTree>
    <p:extLst>
      <p:ext uri="{BB962C8B-B14F-4D97-AF65-F5344CB8AC3E}">
        <p14:creationId xmlns:p14="http://schemas.microsoft.com/office/powerpoint/2010/main" val="2562692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always have a lot of questions about staffing, especially</a:t>
            </a:r>
            <a:r>
              <a:rPr lang="en-US" baseline="0" dirty="0" smtClean="0"/>
              <a:t> when you’re starting a brand new venture, so I’ll share how we got started.</a:t>
            </a:r>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4</a:t>
            </a:fld>
            <a:endParaRPr lang="en-US"/>
          </a:p>
        </p:txBody>
      </p:sp>
    </p:spTree>
    <p:extLst>
      <p:ext uri="{BB962C8B-B14F-4D97-AF65-F5344CB8AC3E}">
        <p14:creationId xmlns:p14="http://schemas.microsoft.com/office/powerpoint/2010/main" val="216209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dirty="0"/>
              <a:t>Our initial staffing plan was that the committee, which consisted of 5 librarians, would somehow make it happen. Initial group included people with background in reference &amp; instruction, </a:t>
            </a:r>
            <a:r>
              <a:rPr lang="en-US" baseline="0" dirty="0" smtClean="0"/>
              <a:t>systems, music, special collections, and electronic resources. This was a good mix to start with, and we were able to mobilize with support from Digital Commons. </a:t>
            </a:r>
          </a:p>
          <a:p>
            <a:pPr lvl="0" fontAlgn="base"/>
            <a:endParaRPr lang="en-US" baseline="0" dirty="0" smtClean="0"/>
          </a:p>
          <a:p>
            <a:pPr lvl="0" fontAlgn="base"/>
            <a:r>
              <a:rPr lang="en-US" baseline="0" dirty="0" smtClean="0"/>
              <a:t>Did you notice that most of these people are not tech geeks? You do NOT need deep technical expertise on your staff to get started – the publishing platform provides that. It’s more important to think about how the library will connect your campus with the IR. Your public services staff already have expertise in speaking and teaching, your liaisons already have lots of connections. Prioritize those over tech skills. </a:t>
            </a:r>
            <a:endParaRPr lang="en-US" dirty="0"/>
          </a:p>
        </p:txBody>
      </p:sp>
      <p:sp>
        <p:nvSpPr>
          <p:cNvPr id="4" name="Slide Number Placeholder 3"/>
          <p:cNvSpPr>
            <a:spLocks noGrp="1"/>
          </p:cNvSpPr>
          <p:nvPr>
            <p:ph type="sldNum" sz="quarter" idx="10"/>
          </p:nvPr>
        </p:nvSpPr>
        <p:spPr/>
        <p:txBody>
          <a:bodyPr/>
          <a:lstStyle/>
          <a:p>
            <a:fld id="{87CACAA7-E103-407F-9D42-185B9D055C58}" type="slidenum">
              <a:rPr lang="en-US" smtClean="0"/>
              <a:t>5</a:t>
            </a:fld>
            <a:endParaRPr lang="en-US"/>
          </a:p>
        </p:txBody>
      </p:sp>
    </p:spTree>
    <p:extLst>
      <p:ext uri="{BB962C8B-B14F-4D97-AF65-F5344CB8AC3E}">
        <p14:creationId xmlns:p14="http://schemas.microsoft.com/office/powerpoint/2010/main" val="3397812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I need to stress how important the Digital Commons community was to our early success. By “community” I mean both the staff in Consulting Services and the client community.  Michelle is our current consultant and she’s on the slide – I also want to give a shout out to Kia Wang, who was our partner from the beginning until just a few months ago. I consider our Digital Commons consultant to be part of my team – that’s how important they have been to our success.</a:t>
            </a:r>
          </a:p>
          <a:p>
            <a:pPr defTabSz="931774">
              <a:defRPr/>
            </a:pPr>
            <a:endParaRPr lang="en-US" dirty="0"/>
          </a:p>
          <a:p>
            <a:pPr defTabSz="931774">
              <a:defRPr/>
            </a:pPr>
            <a:r>
              <a:rPr lang="en-US" dirty="0"/>
              <a:t>Digital Commons also provides loads of support online which will help with whatever challenges you are having. The “</a:t>
            </a:r>
            <a:r>
              <a:rPr lang="en-US" dirty="0" err="1"/>
              <a:t>collaboratory</a:t>
            </a:r>
            <a:r>
              <a:rPr lang="en-US" dirty="0"/>
              <a:t>” includes promotional material, reports, workflow documents, permission letter templates and lots of other things that you don’t have to create in-house. </a:t>
            </a:r>
          </a:p>
          <a:p>
            <a:endParaRPr lang="en-US" dirty="0" smtClean="0"/>
          </a:p>
          <a:p>
            <a:r>
              <a:rPr lang="en-US" dirty="0" smtClean="0"/>
              <a:t>They </a:t>
            </a:r>
            <a:r>
              <a:rPr lang="en-US" dirty="0" smtClean="0"/>
              <a:t>also maintain a Community Library</a:t>
            </a:r>
            <a:r>
              <a:rPr lang="en-US" baseline="0" dirty="0" smtClean="0"/>
              <a:t> which is filled with resources that help you do your work (there’s even a section on Staffing a Repository). </a:t>
            </a:r>
            <a:endParaRPr lang="en-US" baseline="0" dirty="0" smtClean="0"/>
          </a:p>
          <a:p>
            <a:endParaRPr lang="en-US" baseline="0" dirty="0" smtClean="0"/>
          </a:p>
          <a:p>
            <a:r>
              <a:rPr lang="en-US" baseline="0" dirty="0" smtClean="0"/>
              <a:t>And </a:t>
            </a:r>
            <a:r>
              <a:rPr lang="en-US" baseline="0" dirty="0" smtClean="0"/>
              <a:t>finally, they host a lively series of webinars on a wide range of topics of interest to the client community. Some webinars are presented by Digital Commons staffers and some are by clients. All are free, and all are archived online so you can benefit from them at any time. I can’t tell you how many archived webinars I watched during those early months when we were planning our IR launch. They were invaluable.</a:t>
            </a:r>
            <a:endParaRPr lang="en-US" dirty="0" smtClean="0"/>
          </a:p>
        </p:txBody>
      </p:sp>
      <p:sp>
        <p:nvSpPr>
          <p:cNvPr id="4" name="Slide Number Placeholder 3"/>
          <p:cNvSpPr>
            <a:spLocks noGrp="1"/>
          </p:cNvSpPr>
          <p:nvPr>
            <p:ph type="sldNum" sz="quarter" idx="10"/>
          </p:nvPr>
        </p:nvSpPr>
        <p:spPr/>
        <p:txBody>
          <a:bodyPr/>
          <a:lstStyle/>
          <a:p>
            <a:fld id="{9D9E38E6-CDAD-422C-B525-68933F2650C6}" type="slidenum">
              <a:rPr lang="en-US" smtClean="0"/>
              <a:t>6</a:t>
            </a:fld>
            <a:endParaRPr lang="en-US"/>
          </a:p>
        </p:txBody>
      </p:sp>
    </p:spTree>
    <p:extLst>
      <p:ext uri="{BB962C8B-B14F-4D97-AF65-F5344CB8AC3E}">
        <p14:creationId xmlns:p14="http://schemas.microsoft.com/office/powerpoint/2010/main" val="2723807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So that was our initial staffing plan. What were our early experiences working with journal publishing?</a:t>
            </a:r>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7</a:t>
            </a:fld>
            <a:endParaRPr lang="en-US"/>
          </a:p>
        </p:txBody>
      </p:sp>
    </p:spTree>
    <p:extLst>
      <p:ext uri="{BB962C8B-B14F-4D97-AF65-F5344CB8AC3E}">
        <p14:creationId xmlns:p14="http://schemas.microsoft.com/office/powerpoint/2010/main" val="1661231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Right now, we only have student journals that pre-dated our IR. </a:t>
            </a:r>
          </a:p>
          <a:p>
            <a:pPr marL="640594" lvl="1" indent="-174708" defTabSz="931774">
              <a:buFont typeface="Arial" panose="020B0604020202020204" pitchFamily="34" charset="0"/>
              <a:buChar char="•"/>
              <a:defRPr/>
            </a:pPr>
            <a:r>
              <a:rPr lang="en-US" dirty="0" smtClean="0"/>
              <a:t>All are undergraduate journals. Student-edited. One accepts submissions from non-Gettysburg students. All publish only one issue per year.</a:t>
            </a:r>
          </a:p>
          <a:p>
            <a:pPr marL="628615" lvl="1" indent="-171441">
              <a:buFont typeface="Arial" panose="020B0604020202020204" pitchFamily="34" charset="0"/>
              <a:buChar char="•"/>
            </a:pPr>
            <a:r>
              <a:rPr lang="en-US" dirty="0" smtClean="0"/>
              <a:t>These now have MUCH broader visibility and reach than they did before in their paper-only version</a:t>
            </a:r>
          </a:p>
          <a:p>
            <a:pPr marL="628615" lvl="1" indent="-171441">
              <a:buFont typeface="Arial" panose="020B0604020202020204" pitchFamily="34" charset="0"/>
              <a:buChar char="•"/>
            </a:pPr>
            <a:r>
              <a:rPr lang="en-US" dirty="0" smtClean="0"/>
              <a:t>Direct support of our institutional mission</a:t>
            </a:r>
          </a:p>
          <a:p>
            <a:pPr marL="628615" lvl="1" indent="-171441">
              <a:buFont typeface="Arial" panose="020B0604020202020204" pitchFamily="34" charset="0"/>
              <a:buChar char="•"/>
            </a:pPr>
            <a:endParaRPr lang="en-US" dirty="0" smtClean="0"/>
          </a:p>
          <a:p>
            <a:pPr indent="-8712"/>
            <a:r>
              <a:rPr lang="en-US" dirty="0" smtClean="0"/>
              <a:t>How did we work with journal editors</a:t>
            </a:r>
            <a:r>
              <a:rPr lang="en-US" baseline="0" dirty="0" smtClean="0"/>
              <a:t> in the beginning? The arrangement was really quite simple: w</a:t>
            </a:r>
            <a:r>
              <a:rPr lang="en-US" dirty="0" smtClean="0"/>
              <a:t>e</a:t>
            </a:r>
            <a:r>
              <a:rPr lang="en-US" baseline="0" dirty="0" smtClean="0"/>
              <a:t> posted the final product as it was being published in print (or after). Then we started taking advantage of training offered by our Digital Commons consultant. These sessions are conducted online, with our library staff and our student editors in attendance on our end. Only later did we start using platform tools like online submission and peer review. We added these as our student editors became familiar with and comfortable with the platform.</a:t>
            </a:r>
            <a:endParaRPr lang="en-US" dirty="0" smtClean="0"/>
          </a:p>
          <a:p>
            <a:pPr defTabSz="931774">
              <a:defRPr/>
            </a:pPr>
            <a:endParaRPr lang="en-US" dirty="0"/>
          </a:p>
          <a:p>
            <a:pPr defTabSz="931774">
              <a:defRPr/>
            </a:pPr>
            <a:r>
              <a:rPr lang="en-US" dirty="0"/>
              <a:t>Nearly 3 years into our IR, we haven’t started any brand new journals on our platform. But we’ve planted a lot of seeds that may come up. </a:t>
            </a:r>
            <a:endParaRPr lang="en-US" dirty="0" smtClean="0"/>
          </a:p>
        </p:txBody>
      </p:sp>
      <p:sp>
        <p:nvSpPr>
          <p:cNvPr id="4" name="Slide Number Placeholder 3"/>
          <p:cNvSpPr>
            <a:spLocks noGrp="1"/>
          </p:cNvSpPr>
          <p:nvPr>
            <p:ph type="sldNum" sz="quarter" idx="10"/>
          </p:nvPr>
        </p:nvSpPr>
        <p:spPr/>
        <p:txBody>
          <a:bodyPr/>
          <a:lstStyle/>
          <a:p>
            <a:fld id="{87CACAA7-E103-407F-9D42-185B9D055C58}" type="slidenum">
              <a:rPr lang="en-US" smtClean="0"/>
              <a:t>8</a:t>
            </a:fld>
            <a:endParaRPr lang="en-US"/>
          </a:p>
        </p:txBody>
      </p:sp>
    </p:spTree>
    <p:extLst>
      <p:ext uri="{BB962C8B-B14F-4D97-AF65-F5344CB8AC3E}">
        <p14:creationId xmlns:p14="http://schemas.microsoft.com/office/powerpoint/2010/main" val="2825488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t>Now</a:t>
            </a:r>
            <a:r>
              <a:rPr lang="en-US" baseline="0" dirty="0" smtClean="0"/>
              <a:t> I’ll move into the “2.0” slides. Let’s return to the staffing model. </a:t>
            </a:r>
            <a:r>
              <a:rPr lang="en-US" dirty="0" smtClean="0"/>
              <a:t>I mentioned earlier that we’ve</a:t>
            </a:r>
            <a:r>
              <a:rPr lang="en-US" baseline="0" dirty="0" smtClean="0"/>
              <a:t> been involved in library publishing for about 3 years. Our staffing plan has changed many times over that short period. I thought it might be helpful to provide a quick overview of the major changes.</a:t>
            </a:r>
          </a:p>
          <a:p>
            <a:endParaRPr lang="en-US" dirty="0"/>
          </a:p>
        </p:txBody>
      </p:sp>
      <p:sp>
        <p:nvSpPr>
          <p:cNvPr id="4" name="Slide Number Placeholder 3"/>
          <p:cNvSpPr>
            <a:spLocks noGrp="1"/>
          </p:cNvSpPr>
          <p:nvPr>
            <p:ph type="sldNum" sz="quarter" idx="10"/>
          </p:nvPr>
        </p:nvSpPr>
        <p:spPr/>
        <p:txBody>
          <a:bodyPr/>
          <a:lstStyle/>
          <a:p>
            <a:fld id="{9D9E38E6-CDAD-422C-B525-68933F2650C6}" type="slidenum">
              <a:rPr lang="en-US" smtClean="0"/>
              <a:t>9</a:t>
            </a:fld>
            <a:endParaRPr lang="en-US"/>
          </a:p>
        </p:txBody>
      </p:sp>
    </p:spTree>
    <p:extLst>
      <p:ext uri="{BB962C8B-B14F-4D97-AF65-F5344CB8AC3E}">
        <p14:creationId xmlns:p14="http://schemas.microsoft.com/office/powerpoint/2010/main" val="3517294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0D753FC-DC33-4388-8959-F0A083D4BDB9}" type="datetimeFigureOut">
              <a:rPr lang="en-US" smtClean="0"/>
              <a:t>3/23/2015</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1E6B044E-895E-4A5C-8FD2-B58C2A584BD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D753FC-DC33-4388-8959-F0A083D4BDB9}" type="datetimeFigureOut">
              <a:rPr lang="en-US" smtClean="0"/>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0D753FC-DC33-4388-8959-F0A083D4BDB9}" type="datetimeFigureOut">
              <a:rPr lang="en-US" smtClean="0"/>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0D753FC-DC33-4388-8959-F0A083D4BDB9}" type="datetimeFigureOut">
              <a:rPr lang="en-US" smtClean="0"/>
              <a:t>3/23/2015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0D753FC-DC33-4388-8959-F0A083D4BDB9}" type="datetimeFigureOut">
              <a:rPr lang="en-US" smtClean="0"/>
              <a:t>3/23/2015</a:t>
            </a:fld>
            <a:endParaRPr lang="en-US"/>
          </a:p>
        </p:txBody>
      </p:sp>
      <p:sp>
        <p:nvSpPr>
          <p:cNvPr id="8" name="Slide Number Placeholder 7"/>
          <p:cNvSpPr>
            <a:spLocks noGrp="1"/>
          </p:cNvSpPr>
          <p:nvPr>
            <p:ph type="sldNum" sz="quarter" idx="11"/>
          </p:nvPr>
        </p:nvSpPr>
        <p:spPr/>
        <p:txBody>
          <a:bodyPr/>
          <a:lstStyle/>
          <a:p>
            <a:fld id="{1E6B044E-895E-4A5C-8FD2-B58C2A584BD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0D753FC-DC33-4388-8959-F0A083D4BDB9}" type="datetimeFigureOut">
              <a:rPr lang="en-US" smtClean="0"/>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ct val="20000"/>
              </a:spcBef>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0D753FC-DC33-4388-8959-F0A083D4BDB9}" type="datetimeFigureOut">
              <a:rPr lang="en-US" smtClean="0"/>
              <a:t>3/23/2015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D753FC-DC33-4388-8959-F0A083D4BDB9}" type="datetimeFigureOut">
              <a:rPr lang="en-US" smtClean="0"/>
              <a:t>3/23/2015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D753FC-DC33-4388-8959-F0A083D4BDB9}" type="datetimeFigureOut">
              <a:rPr lang="en-US" smtClean="0"/>
              <a:t>3/23/2015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6B044E-895E-4A5C-8FD2-B58C2A584BD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D753FC-DC33-4388-8959-F0A083D4BDB9}" type="datetimeFigureOut">
              <a:rPr lang="en-US" smtClean="0"/>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6B044E-895E-4A5C-8FD2-B58C2A584BDD}"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9001124" y="4846320"/>
            <a:ext cx="142876" cy="2011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D753FC-DC33-4388-8959-F0A083D4BDB9}" type="datetimeFigureOut">
              <a:rPr lang="en-US" smtClean="0"/>
              <a:t>3/23/2015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1E6B044E-895E-4A5C-8FD2-B58C2A584BDD}" type="slidenum">
              <a:rPr lang="en-US" smtClean="0"/>
              <a:t>‹#›</a:t>
            </a:fld>
            <a:endParaRPr lang="en-US"/>
          </a:p>
        </p:txBody>
      </p:sp>
      <p:sp>
        <p:nvSpPr>
          <p:cNvPr id="8" name="Title 7"/>
          <p:cNvSpPr>
            <a:spLocks noGrp="1"/>
          </p:cNvSpPr>
          <p:nvPr>
            <p:ph type="title"/>
          </p:nvPr>
        </p:nvSpPr>
        <p:spPr>
          <a:xfrm>
            <a:off x="457200" y="4953000"/>
            <a:ext cx="8153400" cy="762000"/>
          </a:xfrm>
        </p:spPr>
        <p:txBody>
          <a:bodyPr anchor="t">
            <a:normAutofit/>
          </a:bodyPr>
          <a:lstStyle>
            <a:lvl1pPr>
              <a:defRPr sz="3200"/>
            </a:lvl1pPr>
          </a:lstStyle>
          <a:p>
            <a:r>
              <a:rPr lang="en-US" smtClean="0"/>
              <a:t>Click to edit Master title style</a:t>
            </a:r>
            <a:endParaRPr lang="en-US" dirty="0"/>
          </a:p>
        </p:txBody>
      </p:sp>
      <p:sp>
        <p:nvSpPr>
          <p:cNvPr id="10" name="Rectangle 9"/>
          <p:cNvSpPr/>
          <p:nvPr/>
        </p:nvSpPr>
        <p:spPr>
          <a:xfrm>
            <a:off x="9001124" y="0"/>
            <a:ext cx="142876" cy="4846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718"/>
            <a:ext cx="5791200" cy="13716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752600"/>
            <a:ext cx="76200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172201"/>
            <a:ext cx="3429000" cy="304800"/>
          </a:xfrm>
          <a:prstGeom prst="rect">
            <a:avLst/>
          </a:prstGeom>
        </p:spPr>
        <p:txBody>
          <a:bodyPr vert="horz" lIns="91440" tIns="45720" rIns="91440" bIns="0" rtlCol="0" anchor="b"/>
          <a:lstStyle>
            <a:lvl1pPr algn="l">
              <a:defRPr sz="1000">
                <a:solidFill>
                  <a:schemeClr val="tx1"/>
                </a:solidFill>
              </a:defRPr>
            </a:lvl1pPr>
          </a:lstStyle>
          <a:p>
            <a:fld id="{A0D753FC-DC33-4388-8959-F0A083D4BDB9}" type="datetimeFigureOut">
              <a:rPr lang="en-US" smtClean="0"/>
              <a:t>3/23/2015</a:t>
            </a:fld>
            <a:endParaRPr lang="en-US"/>
          </a:p>
        </p:txBody>
      </p:sp>
      <p:sp>
        <p:nvSpPr>
          <p:cNvPr id="5" name="Footer Placeholder 4"/>
          <p:cNvSpPr>
            <a:spLocks noGrp="1"/>
          </p:cNvSpPr>
          <p:nvPr>
            <p:ph type="ftr" sz="quarter" idx="3"/>
          </p:nvPr>
        </p:nvSpPr>
        <p:spPr>
          <a:xfrm>
            <a:off x="457200" y="6492875"/>
            <a:ext cx="3429000" cy="283845"/>
          </a:xfrm>
          <a:prstGeom prst="rect">
            <a:avLst/>
          </a:prstGeom>
        </p:spPr>
        <p:txBody>
          <a:bodyPr vert="horz" lIns="91440" tIns="45720" rIns="91440" bIns="45720" rtlCol="0" anchor="t"/>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rot="16200000">
            <a:off x="8227377" y="5885497"/>
            <a:ext cx="1315721" cy="365125"/>
          </a:xfrm>
          <a:prstGeom prst="rect">
            <a:avLst/>
          </a:prstGeom>
        </p:spPr>
        <p:txBody>
          <a:bodyPr vert="horz" lIns="91440" tIns="45720" rIns="91440" bIns="45720" rtlCol="0" anchor="ctr"/>
          <a:lstStyle>
            <a:lvl1pPr algn="l">
              <a:defRPr sz="2400" b="1">
                <a:solidFill>
                  <a:schemeClr val="tx2"/>
                </a:solidFill>
              </a:defRPr>
            </a:lvl1pPr>
          </a:lstStyle>
          <a:p>
            <a:fld id="{1E6B044E-895E-4A5C-8FD2-B58C2A584BDD}" type="slidenum">
              <a:rPr lang="en-US" smtClean="0"/>
              <a:t>‹#›</a:t>
            </a:fld>
            <a:endParaRPr lang="en-US"/>
          </a:p>
        </p:txBody>
      </p:sp>
      <p:sp>
        <p:nvSpPr>
          <p:cNvPr id="7" name="Rectangle 6"/>
          <p:cNvSpPr/>
          <p:nvPr/>
        </p:nvSpPr>
        <p:spPr>
          <a:xfrm>
            <a:off x="9001124" y="0"/>
            <a:ext cx="142876"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001124" y="1371600"/>
            <a:ext cx="142876"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spc="-60" baseline="0">
          <a:solidFill>
            <a:schemeClr val="tx2"/>
          </a:solidFill>
          <a:latin typeface="+mj-lt"/>
          <a:ea typeface="+mj-ea"/>
          <a:cs typeface="+mj-cs"/>
        </a:defRPr>
      </a:lvl1pPr>
    </p:titleStyle>
    <p:body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13" Type="http://schemas.openxmlformats.org/officeDocument/2006/relationships/image" Target="../media/image32.png"/><Relationship Id="rId18" Type="http://schemas.openxmlformats.org/officeDocument/2006/relationships/image" Target="../media/image37.jpe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png"/><Relationship Id="rId17" Type="http://schemas.openxmlformats.org/officeDocument/2006/relationships/image" Target="../media/image36.jpeg"/><Relationship Id="rId2" Type="http://schemas.openxmlformats.org/officeDocument/2006/relationships/notesSlide" Target="../notesSlides/notesSlide11.xml"/><Relationship Id="rId16" Type="http://schemas.openxmlformats.org/officeDocument/2006/relationships/image" Target="../media/image35.jpe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5" Type="http://schemas.openxmlformats.org/officeDocument/2006/relationships/image" Target="../media/image34.png"/><Relationship Id="rId10" Type="http://schemas.openxmlformats.org/officeDocument/2006/relationships/image" Target="../media/image29.png"/><Relationship Id="rId19" Type="http://schemas.openxmlformats.org/officeDocument/2006/relationships/image" Target="../media/image38.jpeg"/><Relationship Id="rId4" Type="http://schemas.openxmlformats.org/officeDocument/2006/relationships/image" Target="../media/image23.png"/><Relationship Id="rId9" Type="http://schemas.openxmlformats.org/officeDocument/2006/relationships/image" Target="../media/image28.png"/><Relationship Id="rId1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43.tif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1"/>
            <a:ext cx="7772400" cy="1066799"/>
          </a:xfrm>
        </p:spPr>
        <p:txBody>
          <a:bodyPr anchor="t"/>
          <a:lstStyle/>
          <a:p>
            <a:r>
              <a:rPr lang="en-US" sz="2400" dirty="0"/>
              <a:t>Staffing a Library Publishing Program: The </a:t>
            </a:r>
            <a:r>
              <a:rPr lang="en-US" sz="2400" dirty="0" err="1"/>
              <a:t>Whos</a:t>
            </a:r>
            <a:r>
              <a:rPr lang="en-US" sz="2400" dirty="0"/>
              <a:t>, </a:t>
            </a:r>
            <a:r>
              <a:rPr lang="en-US" sz="2400" dirty="0" err="1"/>
              <a:t>Hows</a:t>
            </a:r>
            <a:r>
              <a:rPr lang="en-US" sz="2400" dirty="0"/>
              <a:t>, and </a:t>
            </a:r>
            <a:r>
              <a:rPr lang="en-US" sz="2400" dirty="0" err="1"/>
              <a:t>Whens</a:t>
            </a:r>
            <a:endParaRPr lang="en-US" sz="2400" dirty="0"/>
          </a:p>
        </p:txBody>
      </p:sp>
      <p:sp>
        <p:nvSpPr>
          <p:cNvPr id="3" name="Subtitle 2"/>
          <p:cNvSpPr>
            <a:spLocks noGrp="1"/>
          </p:cNvSpPr>
          <p:nvPr>
            <p:ph type="subTitle" idx="1"/>
          </p:nvPr>
        </p:nvSpPr>
        <p:spPr>
          <a:xfrm>
            <a:off x="457200" y="4114800"/>
            <a:ext cx="7391400" cy="914400"/>
          </a:xfrm>
        </p:spPr>
        <p:txBody>
          <a:bodyPr/>
          <a:lstStyle/>
          <a:p>
            <a:r>
              <a:rPr lang="en-US" dirty="0" smtClean="0"/>
              <a:t>Janelle </a:t>
            </a:r>
            <a:r>
              <a:rPr lang="en-US" dirty="0" err="1" smtClean="0"/>
              <a:t>Wertzberger</a:t>
            </a:r>
            <a:r>
              <a:rPr lang="en-US" dirty="0"/>
              <a:t> </a:t>
            </a:r>
            <a:r>
              <a:rPr lang="en-US" dirty="0" smtClean="0"/>
              <a:t>   </a:t>
            </a:r>
            <a:br>
              <a:rPr lang="en-US" dirty="0" smtClean="0"/>
            </a:br>
            <a:r>
              <a:rPr lang="en-US" dirty="0" smtClean="0"/>
              <a:t>@</a:t>
            </a:r>
            <a:r>
              <a:rPr lang="en-US" cap="none" dirty="0" err="1" smtClean="0"/>
              <a:t>jlwinpa</a:t>
            </a:r>
            <a:endParaRPr lang="en-US" cap="none" dirty="0"/>
          </a:p>
        </p:txBody>
      </p:sp>
      <p:pic>
        <p:nvPicPr>
          <p:cNvPr id="5" name="Picture 4" descr="Blue and oran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4114800"/>
            <a:ext cx="2286000" cy="594159"/>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533400" y="1524001"/>
            <a:ext cx="7772400" cy="396239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8800" kern="1200" cap="all" spc="-80" baseline="0">
                <a:solidFill>
                  <a:schemeClr val="tx1"/>
                </a:solidFill>
                <a:latin typeface="+mj-lt"/>
                <a:ea typeface="+mj-ea"/>
                <a:cs typeface="+mj-cs"/>
              </a:defRPr>
            </a:lvl1pPr>
          </a:lstStyle>
          <a:p>
            <a:r>
              <a:rPr lang="en-US" sz="4400" dirty="0" smtClean="0"/>
              <a:t>A small library launches a publishing program</a:t>
            </a:r>
            <a:endParaRPr lang="en-US" sz="4400" dirty="0"/>
          </a:p>
        </p:txBody>
      </p:sp>
      <p:sp>
        <p:nvSpPr>
          <p:cNvPr id="7" name="Subtitle 2"/>
          <p:cNvSpPr txBox="1">
            <a:spLocks/>
          </p:cNvSpPr>
          <p:nvPr/>
        </p:nvSpPr>
        <p:spPr>
          <a:xfrm>
            <a:off x="463639" y="6172200"/>
            <a:ext cx="8070761" cy="533400"/>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0" kern="1200" cap="all" spc="120" baseline="0">
                <a:solidFill>
                  <a:schemeClr val="tx2"/>
                </a:solidFill>
                <a:latin typeface="+mj-lt"/>
                <a:ea typeface="+mn-ea"/>
                <a:cs typeface="+mn-cs"/>
              </a:defRPr>
            </a:lvl1pPr>
            <a:lvl2pPr marL="457200" indent="0" algn="ctr" defTabSz="914400" rtl="0" eaLnBrk="1" latinLnBrk="0" hangingPunct="1">
              <a:spcBef>
                <a:spcPct val="20000"/>
              </a:spcBef>
              <a:buClr>
                <a:schemeClr val="tx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tx2"/>
              </a:buClr>
              <a:buFont typeface="Arial"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tx2"/>
              </a:buClr>
              <a:buFont typeface="Arial" pitchFamily="34" charset="0"/>
              <a:buNone/>
              <a:defRPr sz="18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tx2"/>
              </a:buClr>
              <a:buFont typeface="Arial" pitchFamily="34" charset="0"/>
              <a:buNone/>
              <a:defRPr sz="1600" kern="1200">
                <a:solidFill>
                  <a:schemeClr val="tx1">
                    <a:tint val="75000"/>
                  </a:schemeClr>
                </a:solidFill>
                <a:latin typeface="+mn-lt"/>
                <a:ea typeface="+mn-ea"/>
                <a:cs typeface="+mn-cs"/>
              </a:defRPr>
            </a:lvl9pPr>
          </a:lstStyle>
          <a:p>
            <a:pPr algn="just"/>
            <a:r>
              <a:rPr lang="en-US" sz="1600" dirty="0" smtClean="0">
                <a:solidFill>
                  <a:srgbClr val="002060"/>
                </a:solidFill>
              </a:rPr>
              <a:t>Library publishing forum             March 30, 2015</a:t>
            </a:r>
            <a:endParaRPr lang="en-US" sz="1600" cap="none" dirty="0">
              <a:solidFill>
                <a:srgbClr val="002060"/>
              </a:solidFill>
            </a:endParaRPr>
          </a:p>
        </p:txBody>
      </p:sp>
    </p:spTree>
    <p:extLst>
      <p:ext uri="{BB962C8B-B14F-4D97-AF65-F5344CB8AC3E}">
        <p14:creationId xmlns:p14="http://schemas.microsoft.com/office/powerpoint/2010/main" val="21857857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41890" y="342900"/>
            <a:ext cx="6253655" cy="10287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800" b="1" dirty="0" smtClean="0"/>
              <a:t>Spring 2012 - committee</a:t>
            </a:r>
            <a:endParaRPr lang="en-US" sz="2800" b="1" dirty="0"/>
          </a:p>
        </p:txBody>
      </p:sp>
      <p:sp>
        <p:nvSpPr>
          <p:cNvPr id="10" name="Rounded Rectangle 9"/>
          <p:cNvSpPr/>
          <p:nvPr/>
        </p:nvSpPr>
        <p:spPr>
          <a:xfrm>
            <a:off x="859221" y="1943100"/>
            <a:ext cx="6253655" cy="10287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800" b="1" dirty="0" smtClean="0"/>
              <a:t>2012-13 – committee + student</a:t>
            </a:r>
            <a:endParaRPr lang="en-US" sz="2800" b="1" dirty="0"/>
          </a:p>
        </p:txBody>
      </p:sp>
      <p:sp>
        <p:nvSpPr>
          <p:cNvPr id="11" name="Rounded Rectangle 10"/>
          <p:cNvSpPr/>
          <p:nvPr/>
        </p:nvSpPr>
        <p:spPr>
          <a:xfrm>
            <a:off x="1568739" y="3467100"/>
            <a:ext cx="6253655" cy="10287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800" b="1" dirty="0" smtClean="0"/>
              <a:t>2013-14 – committee + support staff (in various incarnations)</a:t>
            </a:r>
            <a:endParaRPr lang="en-US" sz="2800" b="1" dirty="0"/>
          </a:p>
        </p:txBody>
      </p:sp>
      <p:pic>
        <p:nvPicPr>
          <p:cNvPr id="12" name="Picture 2" descr="C:\Users\jwertzbe\Desktop\Profile Photos\profile photo med cro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47967" y="486631"/>
            <a:ext cx="574763" cy="7296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Z:\Photo_Bank\Employees\Staff Photos\xFormer Employees\Tim Sestrick\Sestrick 2006 cro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4073" y="486855"/>
            <a:ext cx="573466" cy="73335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Z:\Photo_Bank\Employees\Staff Photos\xFormer Employees\Jessica Howard\Jess crop.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51634" y="482913"/>
            <a:ext cx="532495" cy="72963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Z:\Photo_Bank\Employees\Staff Photos\xFormer Employees\Zachary Coble\zach crop.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39284" y="490572"/>
            <a:ext cx="558655" cy="73335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Z:\Photo_Bank\Employees\Staff Photos\Carolyn Sautter\carolyn crop.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38874" y="486855"/>
            <a:ext cx="578265" cy="733356"/>
          </a:xfrm>
          <a:prstGeom prst="rect">
            <a:avLst/>
          </a:prstGeom>
          <a:noFill/>
          <a:extLst>
            <a:ext uri="{909E8E84-426E-40DD-AFC4-6F175D3DCCD1}">
              <a14:hiddenFill xmlns:a14="http://schemas.microsoft.com/office/drawing/2010/main">
                <a:solidFill>
                  <a:srgbClr val="FFFFFF"/>
                </a:solidFill>
              </a14:hiddenFill>
            </a:ext>
          </a:extLst>
        </p:spPr>
      </p:pic>
      <p:sp>
        <p:nvSpPr>
          <p:cNvPr id="5" name="Down Arrow 4"/>
          <p:cNvSpPr/>
          <p:nvPr/>
        </p:nvSpPr>
        <p:spPr>
          <a:xfrm>
            <a:off x="149772" y="1207296"/>
            <a:ext cx="764628" cy="1250153"/>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7" name="Rounded Rectangle 16"/>
          <p:cNvSpPr/>
          <p:nvPr/>
        </p:nvSpPr>
        <p:spPr>
          <a:xfrm>
            <a:off x="2172406" y="5015624"/>
            <a:ext cx="6253655" cy="1385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2800" b="1" dirty="0" smtClean="0"/>
              <a:t>2014-15 – committee + FT Scholarly Communications Assistant</a:t>
            </a:r>
            <a:endParaRPr lang="en-US" sz="2800" b="1" dirty="0"/>
          </a:p>
        </p:txBody>
      </p:sp>
      <p:pic>
        <p:nvPicPr>
          <p:cNvPr id="7" name="Picture 2" descr="Z:\Photo_Bank\Employees\Staff Photos\Lauren Roedner\roedner.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83267" y="3346450"/>
            <a:ext cx="1143000" cy="127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8" name="Down Arrow 17"/>
          <p:cNvSpPr/>
          <p:nvPr/>
        </p:nvSpPr>
        <p:spPr>
          <a:xfrm>
            <a:off x="884183" y="2823122"/>
            <a:ext cx="764628" cy="1139278"/>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Down Arrow 18"/>
          <p:cNvSpPr/>
          <p:nvPr/>
        </p:nvSpPr>
        <p:spPr>
          <a:xfrm>
            <a:off x="1518982" y="4385878"/>
            <a:ext cx="764628" cy="1557721"/>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5531041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 grpId="0" animBg="1"/>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8772" y="4247632"/>
            <a:ext cx="853206" cy="1105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1266" y="3200400"/>
            <a:ext cx="870619" cy="983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8794" y="579899"/>
            <a:ext cx="870619" cy="1088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78781" y="562729"/>
            <a:ext cx="835794" cy="1175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5631" y="5484494"/>
            <a:ext cx="870619" cy="992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89660" y="3036729"/>
            <a:ext cx="870619" cy="1157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88296" y="5443417"/>
            <a:ext cx="870619" cy="1079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78794" y="1818290"/>
            <a:ext cx="879325" cy="11579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2904" y="4343400"/>
            <a:ext cx="870619" cy="91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81600" y="645438"/>
            <a:ext cx="870619" cy="1009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18299" y="3153665"/>
            <a:ext cx="844501" cy="1009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181600" y="4282457"/>
            <a:ext cx="870618" cy="1070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0" name="Picture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78781" y="1905351"/>
            <a:ext cx="835794" cy="9837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descr="R.C. Miessle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81600" y="1881039"/>
            <a:ext cx="904650" cy="110568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Users\jwertzbe\Desktop\Profile Photos\profile photo med crop.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490250" y="4038600"/>
            <a:ext cx="1862550" cy="236443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Z:\Photo_Bank\Employees\Staff Photos\Lauren Roedner\laurencrop.jp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495505" y="1116688"/>
            <a:ext cx="1862550" cy="2238626"/>
          </a:xfrm>
          <a:prstGeom prst="rect">
            <a:avLst/>
          </a:prstGeom>
          <a:noFill/>
          <a:extLst>
            <a:ext uri="{909E8E84-426E-40DD-AFC4-6F175D3DCCD1}">
              <a14:hiddenFill xmlns:a14="http://schemas.microsoft.com/office/drawing/2010/main">
                <a:solidFill>
                  <a:srgbClr val="FFFFFF"/>
                </a:solidFill>
              </a14:hiddenFill>
            </a:ext>
          </a:extLst>
        </p:spPr>
      </p:pic>
      <p:sp>
        <p:nvSpPr>
          <p:cNvPr id="19" name="Title 4"/>
          <p:cNvSpPr txBox="1">
            <a:spLocks/>
          </p:cNvSpPr>
          <p:nvPr/>
        </p:nvSpPr>
        <p:spPr>
          <a:xfrm>
            <a:off x="457200" y="152718"/>
            <a:ext cx="5791200" cy="1371600"/>
          </a:xfrm>
          <a:prstGeom prst="rect">
            <a:avLst/>
          </a:prstGeom>
        </p:spPr>
        <p:txBody>
          <a:bodyPr/>
          <a:lstStyle>
            <a:lvl1pPr algn="l" defTabSz="914400" rtl="0" eaLnBrk="1" latinLnBrk="0" hangingPunct="1">
              <a:spcBef>
                <a:spcPct val="0"/>
              </a:spcBef>
              <a:buNone/>
              <a:defRPr sz="3600" kern="1200" cap="all" spc="-60" baseline="0">
                <a:solidFill>
                  <a:schemeClr val="tx2"/>
                </a:solidFill>
                <a:latin typeface="+mj-lt"/>
                <a:ea typeface="+mj-ea"/>
                <a:cs typeface="+mj-cs"/>
              </a:defRPr>
            </a:lvl1pPr>
          </a:lstStyle>
          <a:p>
            <a:r>
              <a:rPr lang="en-US" dirty="0" smtClean="0"/>
              <a:t>today</a:t>
            </a:r>
            <a:endParaRPr lang="en-US" dirty="0"/>
          </a:p>
        </p:txBody>
      </p:sp>
      <p:sp>
        <p:nvSpPr>
          <p:cNvPr id="3" name="TextBox 2"/>
          <p:cNvSpPr txBox="1"/>
          <p:nvPr/>
        </p:nvSpPr>
        <p:spPr>
          <a:xfrm>
            <a:off x="228600" y="3384118"/>
            <a:ext cx="4419600" cy="369332"/>
          </a:xfrm>
          <a:prstGeom prst="rect">
            <a:avLst/>
          </a:prstGeom>
          <a:noFill/>
        </p:spPr>
        <p:txBody>
          <a:bodyPr wrap="square" rtlCol="0">
            <a:spAutoFit/>
          </a:bodyPr>
          <a:lstStyle/>
          <a:p>
            <a:r>
              <a:rPr lang="en-US" b="1" dirty="0" smtClean="0"/>
              <a:t>Scholarly Communications Assistant</a:t>
            </a:r>
            <a:endParaRPr lang="en-US" b="1" dirty="0"/>
          </a:p>
        </p:txBody>
      </p:sp>
      <p:pic>
        <p:nvPicPr>
          <p:cNvPr id="20" name="Picture 2" descr="C:\Users\jwertzbe\Desktop\Profile Photos\profile photo med crop.jp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402642" y="5449636"/>
            <a:ext cx="811933" cy="10307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25392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6"/>
                                        </p:tgtEl>
                                        <p:attrNameLst>
                                          <p:attrName>style.visibility</p:attrName>
                                        </p:attrNameLst>
                                      </p:cBhvr>
                                      <p:to>
                                        <p:strVal val="visible"/>
                                      </p:to>
                                    </p:set>
                                    <p:animEffect transition="in" filter="fade">
                                      <p:cBhvr>
                                        <p:cTn id="12" dur="500"/>
                                        <p:tgtEl>
                                          <p:spTgt spid="1036"/>
                                        </p:tgtEl>
                                      </p:cBhvr>
                                    </p:animEffect>
                                  </p:childTnLst>
                                </p:cTn>
                              </p:par>
                              <p:par>
                                <p:cTn id="13" presetID="10" presetClass="entr" presetSubtype="0" fill="hold" nodeType="with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fade">
                                      <p:cBhvr>
                                        <p:cTn id="15" dur="500"/>
                                        <p:tgtEl>
                                          <p:spTgt spid="1029"/>
                                        </p:tgtEl>
                                      </p:cBhvr>
                                    </p:animEffect>
                                  </p:childTnLst>
                                </p:cTn>
                              </p:par>
                              <p:par>
                                <p:cTn id="16" presetID="10" presetClass="entr" presetSubtype="0" fill="hold" nodeType="withEffect">
                                  <p:stCondLst>
                                    <p:cond delay="0"/>
                                  </p:stCondLst>
                                  <p:childTnLst>
                                    <p:set>
                                      <p:cBhvr>
                                        <p:cTn id="17" dur="1" fill="hold">
                                          <p:stCondLst>
                                            <p:cond delay="0"/>
                                          </p:stCondLst>
                                        </p:cTn>
                                        <p:tgtEl>
                                          <p:spTgt spid="1030"/>
                                        </p:tgtEl>
                                        <p:attrNameLst>
                                          <p:attrName>style.visibility</p:attrName>
                                        </p:attrNameLst>
                                      </p:cBhvr>
                                      <p:to>
                                        <p:strVal val="visible"/>
                                      </p:to>
                                    </p:set>
                                    <p:animEffect transition="in" filter="fade">
                                      <p:cBhvr>
                                        <p:cTn id="18" dur="500"/>
                                        <p:tgtEl>
                                          <p:spTgt spid="1030"/>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nodeType="withEffect">
                                  <p:stCondLst>
                                    <p:cond delay="0"/>
                                  </p:stCondLst>
                                  <p:childTnLst>
                                    <p:set>
                                      <p:cBhvr>
                                        <p:cTn id="23" dur="1" fill="hold">
                                          <p:stCondLst>
                                            <p:cond delay="0"/>
                                          </p:stCondLst>
                                        </p:cTn>
                                        <p:tgtEl>
                                          <p:spTgt spid="1034"/>
                                        </p:tgtEl>
                                        <p:attrNameLst>
                                          <p:attrName>style.visibility</p:attrName>
                                        </p:attrNameLst>
                                      </p:cBhvr>
                                      <p:to>
                                        <p:strVal val="visible"/>
                                      </p:to>
                                    </p:set>
                                    <p:animEffect transition="in" filter="fade">
                                      <p:cBhvr>
                                        <p:cTn id="24" dur="500"/>
                                        <p:tgtEl>
                                          <p:spTgt spid="1034"/>
                                        </p:tgtEl>
                                      </p:cBhvr>
                                    </p:animEffect>
                                  </p:childTnLst>
                                </p:cTn>
                              </p:par>
                              <p:par>
                                <p:cTn id="25" presetID="10" presetClass="entr" presetSubtype="0" fill="hold" nodeType="withEffect">
                                  <p:stCondLst>
                                    <p:cond delay="0"/>
                                  </p:stCondLst>
                                  <p:childTnLst>
                                    <p:set>
                                      <p:cBhvr>
                                        <p:cTn id="26" dur="1" fill="hold">
                                          <p:stCondLst>
                                            <p:cond delay="0"/>
                                          </p:stCondLst>
                                        </p:cTn>
                                        <p:tgtEl>
                                          <p:spTgt spid="1040"/>
                                        </p:tgtEl>
                                        <p:attrNameLst>
                                          <p:attrName>style.visibility</p:attrName>
                                        </p:attrNameLst>
                                      </p:cBhvr>
                                      <p:to>
                                        <p:strVal val="visible"/>
                                      </p:to>
                                    </p:set>
                                    <p:animEffect transition="in" filter="fade">
                                      <p:cBhvr>
                                        <p:cTn id="27" dur="500"/>
                                        <p:tgtEl>
                                          <p:spTgt spid="1040"/>
                                        </p:tgtEl>
                                      </p:cBhvr>
                                    </p:animEffect>
                                  </p:childTnLst>
                                </p:cTn>
                              </p:par>
                              <p:par>
                                <p:cTn id="28" presetID="10" presetClass="entr" presetSubtype="0" fill="hold" nodeType="withEffect">
                                  <p:stCondLst>
                                    <p:cond delay="0"/>
                                  </p:stCondLst>
                                  <p:childTnLst>
                                    <p:set>
                                      <p:cBhvr>
                                        <p:cTn id="29" dur="1" fill="hold">
                                          <p:stCondLst>
                                            <p:cond delay="0"/>
                                          </p:stCondLst>
                                        </p:cTn>
                                        <p:tgtEl>
                                          <p:spTgt spid="1027"/>
                                        </p:tgtEl>
                                        <p:attrNameLst>
                                          <p:attrName>style.visibility</p:attrName>
                                        </p:attrNameLst>
                                      </p:cBhvr>
                                      <p:to>
                                        <p:strVal val="visible"/>
                                      </p:to>
                                    </p:set>
                                    <p:animEffect transition="in" filter="fade">
                                      <p:cBhvr>
                                        <p:cTn id="30" dur="500"/>
                                        <p:tgtEl>
                                          <p:spTgt spid="1027"/>
                                        </p:tgtEl>
                                      </p:cBhvr>
                                    </p:animEffect>
                                  </p:childTnLst>
                                </p:cTn>
                              </p:par>
                              <p:par>
                                <p:cTn id="31" presetID="10" presetClass="entr" presetSubtype="0" fill="hold" nodeType="withEffect">
                                  <p:stCondLst>
                                    <p:cond delay="0"/>
                                  </p:stCondLst>
                                  <p:childTnLst>
                                    <p:set>
                                      <p:cBhvr>
                                        <p:cTn id="32" dur="1" fill="hold">
                                          <p:stCondLst>
                                            <p:cond delay="0"/>
                                          </p:stCondLst>
                                        </p:cTn>
                                        <p:tgtEl>
                                          <p:spTgt spid="1037"/>
                                        </p:tgtEl>
                                        <p:attrNameLst>
                                          <p:attrName>style.visibility</p:attrName>
                                        </p:attrNameLst>
                                      </p:cBhvr>
                                      <p:to>
                                        <p:strVal val="visible"/>
                                      </p:to>
                                    </p:set>
                                    <p:animEffect transition="in" filter="fade">
                                      <p:cBhvr>
                                        <p:cTn id="33" dur="500"/>
                                        <p:tgtEl>
                                          <p:spTgt spid="1037"/>
                                        </p:tgtEl>
                                      </p:cBhvr>
                                    </p:animEffect>
                                  </p:childTnLst>
                                </p:cTn>
                              </p:par>
                              <p:par>
                                <p:cTn id="34" presetID="10" presetClass="entr" presetSubtype="0" fill="hold" nodeType="withEffect">
                                  <p:stCondLst>
                                    <p:cond delay="0"/>
                                  </p:stCondLst>
                                  <p:childTnLst>
                                    <p:set>
                                      <p:cBhvr>
                                        <p:cTn id="35" dur="1" fill="hold">
                                          <p:stCondLst>
                                            <p:cond delay="0"/>
                                          </p:stCondLst>
                                        </p:cTn>
                                        <p:tgtEl>
                                          <p:spTgt spid="1032"/>
                                        </p:tgtEl>
                                        <p:attrNameLst>
                                          <p:attrName>style.visibility</p:attrName>
                                        </p:attrNameLst>
                                      </p:cBhvr>
                                      <p:to>
                                        <p:strVal val="visible"/>
                                      </p:to>
                                    </p:set>
                                    <p:animEffect transition="in" filter="fade">
                                      <p:cBhvr>
                                        <p:cTn id="36" dur="500"/>
                                        <p:tgtEl>
                                          <p:spTgt spid="1032"/>
                                        </p:tgtEl>
                                      </p:cBhvr>
                                    </p:animEffect>
                                  </p:childTnLst>
                                </p:cTn>
                              </p:par>
                              <p:par>
                                <p:cTn id="37" presetID="10" presetClass="entr" presetSubtype="0" fill="hold" nodeType="withEffect">
                                  <p:stCondLst>
                                    <p:cond delay="0"/>
                                  </p:stCondLst>
                                  <p:childTnLst>
                                    <p:set>
                                      <p:cBhvr>
                                        <p:cTn id="38" dur="1" fill="hold">
                                          <p:stCondLst>
                                            <p:cond delay="0"/>
                                          </p:stCondLst>
                                        </p:cTn>
                                        <p:tgtEl>
                                          <p:spTgt spid="1039"/>
                                        </p:tgtEl>
                                        <p:attrNameLst>
                                          <p:attrName>style.visibility</p:attrName>
                                        </p:attrNameLst>
                                      </p:cBhvr>
                                      <p:to>
                                        <p:strVal val="visible"/>
                                      </p:to>
                                    </p:set>
                                    <p:animEffect transition="in" filter="fade">
                                      <p:cBhvr>
                                        <p:cTn id="39" dur="500"/>
                                        <p:tgtEl>
                                          <p:spTgt spid="1039"/>
                                        </p:tgtEl>
                                      </p:cBhvr>
                                    </p:animEffect>
                                  </p:childTnLst>
                                </p:cTn>
                              </p:par>
                              <p:par>
                                <p:cTn id="40" presetID="10" presetClass="entr" presetSubtype="0" fill="hold" nodeType="withEffect">
                                  <p:stCondLst>
                                    <p:cond delay="0"/>
                                  </p:stCondLst>
                                  <p:childTnLst>
                                    <p:set>
                                      <p:cBhvr>
                                        <p:cTn id="41" dur="1" fill="hold">
                                          <p:stCondLst>
                                            <p:cond delay="0"/>
                                          </p:stCondLst>
                                        </p:cTn>
                                        <p:tgtEl>
                                          <p:spTgt spid="1026"/>
                                        </p:tgtEl>
                                        <p:attrNameLst>
                                          <p:attrName>style.visibility</p:attrName>
                                        </p:attrNameLst>
                                      </p:cBhvr>
                                      <p:to>
                                        <p:strVal val="visible"/>
                                      </p:to>
                                    </p:set>
                                    <p:animEffect transition="in" filter="fade">
                                      <p:cBhvr>
                                        <p:cTn id="42" dur="500"/>
                                        <p:tgtEl>
                                          <p:spTgt spid="1026"/>
                                        </p:tgtEl>
                                      </p:cBhvr>
                                    </p:animEffect>
                                  </p:childTnLst>
                                </p:cTn>
                              </p:par>
                              <p:par>
                                <p:cTn id="43" presetID="10" presetClass="entr" presetSubtype="0" fill="hold" nodeType="withEffect">
                                  <p:stCondLst>
                                    <p:cond delay="0"/>
                                  </p:stCondLst>
                                  <p:childTnLst>
                                    <p:set>
                                      <p:cBhvr>
                                        <p:cTn id="44" dur="1" fill="hold">
                                          <p:stCondLst>
                                            <p:cond delay="0"/>
                                          </p:stCondLst>
                                        </p:cTn>
                                        <p:tgtEl>
                                          <p:spTgt spid="1035"/>
                                        </p:tgtEl>
                                        <p:attrNameLst>
                                          <p:attrName>style.visibility</p:attrName>
                                        </p:attrNameLst>
                                      </p:cBhvr>
                                      <p:to>
                                        <p:strVal val="visible"/>
                                      </p:to>
                                    </p:set>
                                    <p:animEffect transition="in" filter="fade">
                                      <p:cBhvr>
                                        <p:cTn id="45" dur="500"/>
                                        <p:tgtEl>
                                          <p:spTgt spid="1035"/>
                                        </p:tgtEl>
                                      </p:cBhvr>
                                    </p:animEffect>
                                  </p:childTnLst>
                                </p:cTn>
                              </p:par>
                              <p:par>
                                <p:cTn id="46" presetID="10" presetClass="entr" presetSubtype="0" fill="hold" nodeType="withEffect">
                                  <p:stCondLst>
                                    <p:cond delay="0"/>
                                  </p:stCondLst>
                                  <p:childTnLst>
                                    <p:set>
                                      <p:cBhvr>
                                        <p:cTn id="47" dur="1" fill="hold">
                                          <p:stCondLst>
                                            <p:cond delay="0"/>
                                          </p:stCondLst>
                                        </p:cTn>
                                        <p:tgtEl>
                                          <p:spTgt spid="1031"/>
                                        </p:tgtEl>
                                        <p:attrNameLst>
                                          <p:attrName>style.visibility</p:attrName>
                                        </p:attrNameLst>
                                      </p:cBhvr>
                                      <p:to>
                                        <p:strVal val="visible"/>
                                      </p:to>
                                    </p:set>
                                    <p:animEffect transition="in" filter="fade">
                                      <p:cBhvr>
                                        <p:cTn id="48" dur="500"/>
                                        <p:tgtEl>
                                          <p:spTgt spid="1031"/>
                                        </p:tgtEl>
                                      </p:cBhvr>
                                    </p:animEffect>
                                  </p:childTnLst>
                                </p:cTn>
                              </p:par>
                              <p:par>
                                <p:cTn id="49" presetID="10" presetClass="entr" presetSubtype="0" fill="hold" nodeType="withEffect">
                                  <p:stCondLst>
                                    <p:cond delay="0"/>
                                  </p:stCondLst>
                                  <p:childTnLst>
                                    <p:set>
                                      <p:cBhvr>
                                        <p:cTn id="50" dur="1" fill="hold">
                                          <p:stCondLst>
                                            <p:cond delay="0"/>
                                          </p:stCondLst>
                                        </p:cTn>
                                        <p:tgtEl>
                                          <p:spTgt spid="1033"/>
                                        </p:tgtEl>
                                        <p:attrNameLst>
                                          <p:attrName>style.visibility</p:attrName>
                                        </p:attrNameLst>
                                      </p:cBhvr>
                                      <p:to>
                                        <p:strVal val="visible"/>
                                      </p:to>
                                    </p:set>
                                    <p:animEffect transition="in" filter="fade">
                                      <p:cBhvr>
                                        <p:cTn id="51" dur="500"/>
                                        <p:tgtEl>
                                          <p:spTgt spid="1033"/>
                                        </p:tgtEl>
                                      </p:cBhvr>
                                    </p:animEffect>
                                  </p:childTnLst>
                                </p:cTn>
                              </p:par>
                              <p:par>
                                <p:cTn id="52" presetID="10"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do we spend our time?</a:t>
            </a:r>
            <a:endParaRPr lang="en-US" dirty="0"/>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2646960954"/>
              </p:ext>
            </p:extLst>
          </p:nvPr>
        </p:nvGraphicFramePr>
        <p:xfrm>
          <a:off x="838200" y="1752600"/>
          <a:ext cx="83058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55276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477000" cy="1371600"/>
          </a:xfrm>
        </p:spPr>
        <p:txBody>
          <a:bodyPr>
            <a:normAutofit/>
          </a:bodyPr>
          <a:lstStyle/>
          <a:p>
            <a:r>
              <a:rPr lang="en-US" dirty="0" smtClean="0"/>
              <a:t>Working with journals and editors</a:t>
            </a:r>
            <a:endParaRPr lang="en-US" dirty="0"/>
          </a:p>
        </p:txBody>
      </p:sp>
      <p:sp>
        <p:nvSpPr>
          <p:cNvPr id="3" name="Content Placeholder 2"/>
          <p:cNvSpPr>
            <a:spLocks noGrp="1"/>
          </p:cNvSpPr>
          <p:nvPr>
            <p:ph idx="1"/>
          </p:nvPr>
        </p:nvSpPr>
        <p:spPr>
          <a:xfrm>
            <a:off x="457200" y="1981200"/>
            <a:ext cx="4724400" cy="3276600"/>
          </a:xfrm>
        </p:spPr>
        <p:txBody>
          <a:bodyPr>
            <a:normAutofit/>
          </a:bodyPr>
          <a:lstStyle/>
          <a:p>
            <a:pPr marL="342900" indent="-342900">
              <a:buFont typeface="Arial" panose="020B0604020202020204" pitchFamily="34" charset="0"/>
              <a:buChar char="•"/>
            </a:pPr>
            <a:r>
              <a:rPr lang="en-US" sz="3200" dirty="0" smtClean="0"/>
              <a:t>Editors – faculty or students?</a:t>
            </a:r>
          </a:p>
        </p:txBody>
      </p:sp>
      <p:pic>
        <p:nvPicPr>
          <p:cNvPr id="4098" name="Picture 2" descr="issue_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57374"/>
            <a:ext cx="2143125" cy="3248026"/>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457200" y="3124200"/>
            <a:ext cx="4724400" cy="3276600"/>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pitchFamily="34" charset="0"/>
              <a:buChar char="•"/>
            </a:pPr>
            <a:r>
              <a:rPr lang="en-US" sz="3200" dirty="0" smtClean="0"/>
              <a:t>Role of faculty advisors</a:t>
            </a:r>
          </a:p>
        </p:txBody>
      </p:sp>
      <p:sp>
        <p:nvSpPr>
          <p:cNvPr id="6" name="Content Placeholder 2"/>
          <p:cNvSpPr txBox="1">
            <a:spLocks/>
          </p:cNvSpPr>
          <p:nvPr/>
        </p:nvSpPr>
        <p:spPr>
          <a:xfrm>
            <a:off x="457200" y="4267200"/>
            <a:ext cx="4724400" cy="3276600"/>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pitchFamily="34" charset="0"/>
              <a:buChar char="•"/>
            </a:pPr>
            <a:r>
              <a:rPr lang="en-US" sz="3200" dirty="0" smtClean="0"/>
              <a:t>Wrangling student editors</a:t>
            </a:r>
          </a:p>
        </p:txBody>
      </p:sp>
      <p:sp>
        <p:nvSpPr>
          <p:cNvPr id="7" name="Content Placeholder 2"/>
          <p:cNvSpPr txBox="1">
            <a:spLocks/>
          </p:cNvSpPr>
          <p:nvPr/>
        </p:nvSpPr>
        <p:spPr>
          <a:xfrm>
            <a:off x="457200" y="5410200"/>
            <a:ext cx="4724400" cy="3276600"/>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pitchFamily="34" charset="0"/>
              <a:buChar char="•"/>
            </a:pPr>
            <a:r>
              <a:rPr lang="en-US" sz="3200" dirty="0" smtClean="0"/>
              <a:t>Optimizing time (yours and theirs)</a:t>
            </a:r>
            <a:endParaRPr lang="en-US" sz="3200" dirty="0"/>
          </a:p>
        </p:txBody>
      </p:sp>
    </p:spTree>
    <p:extLst>
      <p:ext uri="{BB962C8B-B14F-4D97-AF65-F5344CB8AC3E}">
        <p14:creationId xmlns:p14="http://schemas.microsoft.com/office/powerpoint/2010/main" val="276637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7162800" cy="1371600"/>
          </a:xfrm>
        </p:spPr>
        <p:txBody>
          <a:bodyPr anchor="t"/>
          <a:lstStyle/>
          <a:p>
            <a:r>
              <a:rPr lang="en-US" dirty="0" smtClean="0"/>
              <a:t>Surprises &amp; challenges</a:t>
            </a:r>
            <a:endParaRPr lang="en-US" dirty="0"/>
          </a:p>
        </p:txBody>
      </p:sp>
      <p:sp>
        <p:nvSpPr>
          <p:cNvPr id="5" name="Oval Callout 4"/>
          <p:cNvSpPr/>
          <p:nvPr/>
        </p:nvSpPr>
        <p:spPr>
          <a:xfrm>
            <a:off x="3720662" y="4267200"/>
            <a:ext cx="5105400" cy="2057400"/>
          </a:xfrm>
          <a:prstGeom prst="wedgeEllipseCallout">
            <a:avLst>
              <a:gd name="adj1" fmla="val -33821"/>
              <a:gd name="adj2" fmla="val -69971"/>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 name="Cloud Callout 5"/>
          <p:cNvSpPr/>
          <p:nvPr/>
        </p:nvSpPr>
        <p:spPr>
          <a:xfrm>
            <a:off x="381000" y="990600"/>
            <a:ext cx="3886200" cy="2133600"/>
          </a:xfrm>
          <a:prstGeom prst="cloudCallout">
            <a:avLst>
              <a:gd name="adj1" fmla="val 46701"/>
              <a:gd name="adj2" fmla="val 67673"/>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5885624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477000" cy="1371600"/>
          </a:xfrm>
        </p:spPr>
        <p:txBody>
          <a:bodyPr anchor="t">
            <a:normAutofit/>
          </a:bodyPr>
          <a:lstStyle/>
          <a:p>
            <a:r>
              <a:rPr lang="en-US" dirty="0" smtClean="0"/>
              <a:t>Working with books and book authors</a:t>
            </a:r>
            <a:endParaRPr lang="en-US"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289" y="1600200"/>
            <a:ext cx="2424223"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7395" y="4123666"/>
            <a:ext cx="2538722" cy="2543175"/>
          </a:xfrm>
          <a:prstGeom prst="rect">
            <a:avLst/>
          </a:prstGeom>
          <a:noFill/>
          <a:ln w="28575">
            <a:solidFill>
              <a:schemeClr val="bg1">
                <a:lumMod val="6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7441" y="1600200"/>
            <a:ext cx="3303142" cy="4290006"/>
          </a:xfrm>
          <a:prstGeom prst="rect">
            <a:avLst/>
          </a:prstGeom>
          <a:noFill/>
          <a:ln w="28575">
            <a:solidFill>
              <a:schemeClr val="bg1">
                <a:lumMod val="65000"/>
              </a:schemeClr>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44263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718"/>
            <a:ext cx="6934200" cy="1371600"/>
          </a:xfrm>
        </p:spPr>
        <p:txBody>
          <a:bodyPr anchor="t"/>
          <a:lstStyle/>
          <a:p>
            <a:r>
              <a:rPr lang="en-US" dirty="0" smtClean="0"/>
              <a:t>Planning for growth</a:t>
            </a:r>
            <a:endParaRPr lang="en-US" dirty="0"/>
          </a:p>
        </p:txBody>
      </p:sp>
      <p:graphicFrame>
        <p:nvGraphicFramePr>
          <p:cNvPr id="3" name="Diagram 2"/>
          <p:cNvGraphicFramePr/>
          <p:nvPr>
            <p:extLst>
              <p:ext uri="{D42A27DB-BD31-4B8C-83A1-F6EECF244321}">
                <p14:modId xmlns:p14="http://schemas.microsoft.com/office/powerpoint/2010/main" val="3401256309"/>
              </p:ext>
            </p:extLst>
          </p:nvPr>
        </p:nvGraphicFramePr>
        <p:xfrm>
          <a:off x="381000" y="457200"/>
          <a:ext cx="56388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3535337"/>
            <a:ext cx="3365500" cy="2892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96750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1"/>
            <a:ext cx="7772400" cy="3276600"/>
          </a:xfrm>
        </p:spPr>
        <p:txBody>
          <a:bodyPr anchor="t"/>
          <a:lstStyle/>
          <a:p>
            <a:r>
              <a:rPr lang="en-US" sz="7200" dirty="0" smtClean="0"/>
              <a:t>advice</a:t>
            </a:r>
            <a:endParaRPr lang="en-US" sz="7200" dirty="0"/>
          </a:p>
        </p:txBody>
      </p:sp>
      <p:graphicFrame>
        <p:nvGraphicFramePr>
          <p:cNvPr id="5" name="Diagram 4"/>
          <p:cNvGraphicFramePr/>
          <p:nvPr>
            <p:extLst>
              <p:ext uri="{D42A27DB-BD31-4B8C-83A1-F6EECF244321}">
                <p14:modId xmlns:p14="http://schemas.microsoft.com/office/powerpoint/2010/main" val="3318451064"/>
              </p:ext>
            </p:extLst>
          </p:nvPr>
        </p:nvGraphicFramePr>
        <p:xfrm>
          <a:off x="990600" y="1422400"/>
          <a:ext cx="7239000" cy="513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579681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685800"/>
            <a:ext cx="7235743" cy="50863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600200" y="6019800"/>
            <a:ext cx="5640429" cy="646331"/>
          </a:xfrm>
          <a:prstGeom prst="rect">
            <a:avLst/>
          </a:prstGeom>
          <a:noFill/>
        </p:spPr>
        <p:txBody>
          <a:bodyPr wrap="square" rtlCol="0">
            <a:spAutoFit/>
          </a:bodyPr>
          <a:lstStyle/>
          <a:p>
            <a:pPr algn="ctr"/>
            <a:r>
              <a:rPr lang="en-US" sz="3600" b="1" dirty="0">
                <a:solidFill>
                  <a:schemeClr val="accent6">
                    <a:lumMod val="75000"/>
                  </a:schemeClr>
                </a:solidFill>
              </a:rPr>
              <a:t>c</a:t>
            </a:r>
            <a:r>
              <a:rPr lang="en-US" sz="3600" b="1" dirty="0" smtClean="0">
                <a:solidFill>
                  <a:schemeClr val="accent6">
                    <a:lumMod val="75000"/>
                  </a:schemeClr>
                </a:solidFill>
              </a:rPr>
              <a:t>upola.gettysburg.edu</a:t>
            </a:r>
            <a:endParaRPr lang="en-US" sz="3600" b="1" dirty="0">
              <a:solidFill>
                <a:schemeClr val="accent6">
                  <a:lumMod val="75000"/>
                </a:schemeClr>
              </a:solidFill>
            </a:endParaRPr>
          </a:p>
        </p:txBody>
      </p:sp>
    </p:spTree>
    <p:extLst>
      <p:ext uri="{BB962C8B-B14F-4D97-AF65-F5344CB8AC3E}">
        <p14:creationId xmlns:p14="http://schemas.microsoft.com/office/powerpoint/2010/main" val="813716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H:\Janelle's Stuff\Projects-Presentations\LPF 2015\Images\whiteboard-303145_128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659" y="228600"/>
            <a:ext cx="7222082" cy="635317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7200" y="609600"/>
            <a:ext cx="8001000" cy="4093428"/>
          </a:xfrm>
          <a:prstGeom prst="rect">
            <a:avLst/>
          </a:prstGeom>
        </p:spPr>
        <p:txBody>
          <a:bodyPr wrap="square">
            <a:spAutoFit/>
          </a:bodyPr>
          <a:lstStyle/>
          <a:p>
            <a:pPr algn="ctr"/>
            <a:r>
              <a:rPr lang="en-US" sz="3600" dirty="0">
                <a:latin typeface="Segoe Print" panose="02000600000000000000" pitchFamily="2" charset="0"/>
              </a:rPr>
              <a:t>student journals </a:t>
            </a:r>
          </a:p>
          <a:p>
            <a:pPr algn="ctr"/>
            <a:r>
              <a:rPr lang="en-US" sz="2800" dirty="0">
                <a:latin typeface="Segoe Print" panose="02000600000000000000" pitchFamily="2" charset="0"/>
              </a:rPr>
              <a:t>student music compositions </a:t>
            </a:r>
          </a:p>
          <a:p>
            <a:pPr algn="ctr"/>
            <a:r>
              <a:rPr lang="en-US" sz="2800" dirty="0">
                <a:latin typeface="Segoe Print" panose="02000600000000000000" pitchFamily="2" charset="0"/>
              </a:rPr>
              <a:t>art gallery exhibit catalogs</a:t>
            </a:r>
          </a:p>
          <a:p>
            <a:pPr algn="ctr"/>
            <a:r>
              <a:rPr lang="en-US" sz="2800" dirty="0">
                <a:latin typeface="Segoe Print" panose="02000600000000000000" pitchFamily="2" charset="0"/>
              </a:rPr>
              <a:t>lecture series</a:t>
            </a:r>
          </a:p>
          <a:p>
            <a:pPr algn="ctr"/>
            <a:r>
              <a:rPr lang="en-US" sz="2800" dirty="0">
                <a:latin typeface="Segoe Print" panose="02000600000000000000" pitchFamily="2" charset="0"/>
              </a:rPr>
              <a:t>department newsletters</a:t>
            </a:r>
          </a:p>
          <a:p>
            <a:pPr algn="ctr"/>
            <a:r>
              <a:rPr lang="en-US" sz="2800" dirty="0">
                <a:latin typeface="Segoe Print" panose="02000600000000000000" pitchFamily="2" charset="0"/>
              </a:rPr>
              <a:t>College Author Reception</a:t>
            </a:r>
          </a:p>
          <a:p>
            <a:pPr algn="ctr"/>
            <a:r>
              <a:rPr lang="en-US" sz="2800" dirty="0">
                <a:latin typeface="Segoe Print" panose="02000600000000000000" pitchFamily="2" charset="0"/>
              </a:rPr>
              <a:t>teaching center rubrics</a:t>
            </a:r>
          </a:p>
          <a:p>
            <a:pPr algn="ctr"/>
            <a:r>
              <a:rPr lang="en-US" sz="2800" dirty="0">
                <a:latin typeface="Segoe Print" panose="02000600000000000000" pitchFamily="2" charset="0"/>
              </a:rPr>
              <a:t>student blogs</a:t>
            </a:r>
          </a:p>
          <a:p>
            <a:pPr algn="ctr"/>
            <a:r>
              <a:rPr lang="en-US" sz="2800" dirty="0">
                <a:latin typeface="Segoe Print" panose="02000600000000000000" pitchFamily="2" charset="0"/>
              </a:rPr>
              <a:t>work done by student fellows</a:t>
            </a:r>
          </a:p>
        </p:txBody>
      </p:sp>
    </p:spTree>
    <p:extLst>
      <p:ext uri="{BB962C8B-B14F-4D97-AF65-F5344CB8AC3E}">
        <p14:creationId xmlns:p14="http://schemas.microsoft.com/office/powerpoint/2010/main" val="24703282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1"/>
            <a:ext cx="7772400" cy="3276600"/>
          </a:xfrm>
        </p:spPr>
        <p:txBody>
          <a:bodyPr/>
          <a:lstStyle/>
          <a:p>
            <a:r>
              <a:rPr lang="en-US" sz="7200" dirty="0" smtClean="0"/>
              <a:t>Staffing 1.0</a:t>
            </a:r>
            <a:endParaRPr lang="en-US" sz="7200" dirty="0"/>
          </a:p>
        </p:txBody>
      </p:sp>
      <p:sp>
        <p:nvSpPr>
          <p:cNvPr id="3" name="Text Placeholder 2"/>
          <p:cNvSpPr>
            <a:spLocks noGrp="1"/>
          </p:cNvSpPr>
          <p:nvPr>
            <p:ph type="body" idx="1"/>
          </p:nvPr>
        </p:nvSpPr>
        <p:spPr>
          <a:xfrm>
            <a:off x="609600" y="2895600"/>
            <a:ext cx="7086600" cy="1066800"/>
          </a:xfrm>
        </p:spPr>
        <p:txBody>
          <a:bodyPr>
            <a:normAutofit/>
          </a:bodyPr>
          <a:lstStyle/>
          <a:p>
            <a:r>
              <a:rPr lang="en-US" sz="2800" dirty="0" smtClean="0"/>
              <a:t>Creating something from nothing</a:t>
            </a:r>
            <a:endParaRPr lang="en-US" sz="2800" dirty="0"/>
          </a:p>
        </p:txBody>
      </p:sp>
    </p:spTree>
    <p:extLst>
      <p:ext uri="{BB962C8B-B14F-4D97-AF65-F5344CB8AC3E}">
        <p14:creationId xmlns:p14="http://schemas.microsoft.com/office/powerpoint/2010/main" val="15163303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Oval 21"/>
          <p:cNvSpPr/>
          <p:nvPr/>
        </p:nvSpPr>
        <p:spPr>
          <a:xfrm>
            <a:off x="1722198" y="4270537"/>
            <a:ext cx="2457068" cy="2514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23" name="Oval 22"/>
          <p:cNvSpPr/>
          <p:nvPr/>
        </p:nvSpPr>
        <p:spPr>
          <a:xfrm>
            <a:off x="4926707" y="4265282"/>
            <a:ext cx="2457068" cy="2514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21" name="Oval 20"/>
          <p:cNvSpPr/>
          <p:nvPr/>
        </p:nvSpPr>
        <p:spPr>
          <a:xfrm>
            <a:off x="5924932" y="1600200"/>
            <a:ext cx="2457068" cy="2514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20" name="Oval 19"/>
          <p:cNvSpPr/>
          <p:nvPr/>
        </p:nvSpPr>
        <p:spPr>
          <a:xfrm>
            <a:off x="838200" y="1600200"/>
            <a:ext cx="2457068" cy="2514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Oval 6"/>
          <p:cNvSpPr/>
          <p:nvPr/>
        </p:nvSpPr>
        <p:spPr>
          <a:xfrm>
            <a:off x="3352800" y="304800"/>
            <a:ext cx="2457068" cy="2514600"/>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pic>
        <p:nvPicPr>
          <p:cNvPr id="2050" name="Picture 2" descr="C:\Users\jwertzbe\Desktop\Profile Photos\profile photo med cr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548" y="609600"/>
            <a:ext cx="1615652" cy="205100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Z:\Photo_Bank\Employees\Staff Photos\xFormer Employees\Tim Sestrick\Sestrick 2006 cro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3292" y="4572000"/>
            <a:ext cx="1494881" cy="19116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Z:\Photo_Bank\Employees\Staff Photos\xFormer Employees\Jessica Howard\Jess crop.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11242" y="1822305"/>
            <a:ext cx="1510984" cy="207039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Z:\Photo_Bank\Employees\Staff Photos\xFormer Employees\Zachary Coble\zach crop.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00801" y="1822305"/>
            <a:ext cx="1577178" cy="207039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Z:\Photo_Bank\Employees\Staff Photos\Carolyn Sautter\carolyn crop.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01546" y="4572000"/>
            <a:ext cx="1507391" cy="1911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2670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Janelle's Stuff\Projects-Presentations\LPF 2015\Images\dclogo_bi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7" y="533400"/>
            <a:ext cx="7605713" cy="132273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H:\Janelle's Stuff\Projects-Presentations\ACRL 2015\Images\Michelle_cro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0809" y="2057400"/>
            <a:ext cx="2940191" cy="37826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807743" y="5879457"/>
            <a:ext cx="3498057" cy="646331"/>
          </a:xfrm>
          <a:prstGeom prst="rect">
            <a:avLst/>
          </a:prstGeom>
          <a:noFill/>
        </p:spPr>
        <p:txBody>
          <a:bodyPr wrap="square" rtlCol="0">
            <a:spAutoFit/>
          </a:bodyPr>
          <a:lstStyle/>
          <a:p>
            <a:pPr algn="ctr"/>
            <a:r>
              <a:rPr lang="en-US" dirty="0" smtClean="0"/>
              <a:t>Michelle Barron-</a:t>
            </a:r>
            <a:r>
              <a:rPr lang="en-US" dirty="0" err="1" smtClean="0"/>
              <a:t>Lutzross</a:t>
            </a:r>
            <a:r>
              <a:rPr lang="en-US" dirty="0" smtClean="0"/>
              <a:t> </a:t>
            </a:r>
            <a:br>
              <a:rPr lang="en-US" dirty="0" smtClean="0"/>
            </a:br>
            <a:r>
              <a:rPr lang="en-US" dirty="0" smtClean="0"/>
              <a:t>Digital Commons Consultant</a:t>
            </a:r>
            <a:endParaRPr lang="en-US" dirty="0"/>
          </a:p>
        </p:txBody>
      </p:sp>
      <p:sp>
        <p:nvSpPr>
          <p:cNvPr id="3" name="TextBox 2"/>
          <p:cNvSpPr txBox="1"/>
          <p:nvPr/>
        </p:nvSpPr>
        <p:spPr>
          <a:xfrm>
            <a:off x="990600" y="2286000"/>
            <a:ext cx="2971800" cy="3416320"/>
          </a:xfrm>
          <a:prstGeom prst="rect">
            <a:avLst/>
          </a:prstGeom>
          <a:noFill/>
        </p:spPr>
        <p:txBody>
          <a:bodyPr wrap="square" rtlCol="0">
            <a:spAutoFit/>
          </a:bodyPr>
          <a:lstStyle/>
          <a:p>
            <a:r>
              <a:rPr lang="en-US" sz="3600" dirty="0" err="1" smtClean="0">
                <a:solidFill>
                  <a:schemeClr val="tx1">
                    <a:lumMod val="60000"/>
                    <a:lumOff val="40000"/>
                  </a:schemeClr>
                </a:solidFill>
              </a:rPr>
              <a:t>Collaboratory</a:t>
            </a:r>
            <a:endParaRPr lang="en-US" sz="3600" dirty="0" smtClean="0">
              <a:solidFill>
                <a:schemeClr val="tx1">
                  <a:lumMod val="60000"/>
                  <a:lumOff val="40000"/>
                </a:schemeClr>
              </a:solidFill>
            </a:endParaRPr>
          </a:p>
          <a:p>
            <a:endParaRPr lang="en-US" sz="3600" dirty="0">
              <a:solidFill>
                <a:schemeClr val="tx1">
                  <a:lumMod val="60000"/>
                  <a:lumOff val="40000"/>
                </a:schemeClr>
              </a:solidFill>
            </a:endParaRPr>
          </a:p>
          <a:p>
            <a:r>
              <a:rPr lang="en-US" sz="3600" dirty="0" smtClean="0">
                <a:solidFill>
                  <a:schemeClr val="tx1">
                    <a:lumMod val="60000"/>
                    <a:lumOff val="40000"/>
                  </a:schemeClr>
                </a:solidFill>
              </a:rPr>
              <a:t>Community Library</a:t>
            </a:r>
          </a:p>
          <a:p>
            <a:endParaRPr lang="en-US" sz="3600" dirty="0">
              <a:solidFill>
                <a:schemeClr val="tx1">
                  <a:lumMod val="60000"/>
                  <a:lumOff val="40000"/>
                </a:schemeClr>
              </a:solidFill>
            </a:endParaRPr>
          </a:p>
          <a:p>
            <a:r>
              <a:rPr lang="en-US" sz="3600" dirty="0" smtClean="0">
                <a:solidFill>
                  <a:schemeClr val="tx1">
                    <a:lumMod val="60000"/>
                    <a:lumOff val="40000"/>
                  </a:schemeClr>
                </a:solidFill>
              </a:rPr>
              <a:t>Webinars</a:t>
            </a:r>
            <a:endParaRPr lang="en-US" sz="3600" dirty="0">
              <a:solidFill>
                <a:schemeClr val="tx1">
                  <a:lumMod val="60000"/>
                  <a:lumOff val="40000"/>
                </a:schemeClr>
              </a:solidFill>
            </a:endParaRPr>
          </a:p>
        </p:txBody>
      </p:sp>
    </p:spTree>
    <p:extLst>
      <p:ext uri="{BB962C8B-B14F-4D97-AF65-F5344CB8AC3E}">
        <p14:creationId xmlns:p14="http://schemas.microsoft.com/office/powerpoint/2010/main" val="8721369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1"/>
            <a:ext cx="8305800" cy="3276600"/>
          </a:xfrm>
        </p:spPr>
        <p:txBody>
          <a:bodyPr/>
          <a:lstStyle/>
          <a:p>
            <a:r>
              <a:rPr lang="en-US" sz="7200" dirty="0" smtClean="0"/>
              <a:t>journals 1.0</a:t>
            </a:r>
            <a:endParaRPr lang="en-US" sz="7200" dirty="0"/>
          </a:p>
        </p:txBody>
      </p:sp>
      <p:sp>
        <p:nvSpPr>
          <p:cNvPr id="3" name="Text Placeholder 2"/>
          <p:cNvSpPr>
            <a:spLocks noGrp="1"/>
          </p:cNvSpPr>
          <p:nvPr>
            <p:ph type="body" idx="1"/>
          </p:nvPr>
        </p:nvSpPr>
        <p:spPr>
          <a:xfrm>
            <a:off x="609600" y="2895600"/>
            <a:ext cx="7086600" cy="1066800"/>
          </a:xfrm>
        </p:spPr>
        <p:txBody>
          <a:bodyPr>
            <a:normAutofit/>
          </a:bodyPr>
          <a:lstStyle/>
          <a:p>
            <a:r>
              <a:rPr lang="en-US" sz="2800" dirty="0" smtClean="0"/>
              <a:t>Publishing our first journals</a:t>
            </a:r>
            <a:endParaRPr lang="en-US" sz="2800" dirty="0"/>
          </a:p>
        </p:txBody>
      </p:sp>
    </p:spTree>
    <p:extLst>
      <p:ext uri="{BB962C8B-B14F-4D97-AF65-F5344CB8AC3E}">
        <p14:creationId xmlns:p14="http://schemas.microsoft.com/office/powerpoint/2010/main" val="15187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4655" y="1919290"/>
            <a:ext cx="6950745" cy="976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395" y="533400"/>
            <a:ext cx="7524150"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5257800"/>
            <a:ext cx="7696200" cy="1141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657600"/>
            <a:ext cx="7028513" cy="88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557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1"/>
            <a:ext cx="7772400" cy="3276600"/>
          </a:xfrm>
        </p:spPr>
        <p:txBody>
          <a:bodyPr/>
          <a:lstStyle/>
          <a:p>
            <a:r>
              <a:rPr lang="en-US" sz="7200" dirty="0" smtClean="0"/>
              <a:t>Staffing 2.0</a:t>
            </a:r>
            <a:endParaRPr lang="en-US" sz="7200" dirty="0"/>
          </a:p>
        </p:txBody>
      </p:sp>
      <p:sp>
        <p:nvSpPr>
          <p:cNvPr id="3" name="Text Placeholder 2"/>
          <p:cNvSpPr>
            <a:spLocks noGrp="1"/>
          </p:cNvSpPr>
          <p:nvPr>
            <p:ph type="body" idx="1"/>
          </p:nvPr>
        </p:nvSpPr>
        <p:spPr>
          <a:xfrm>
            <a:off x="533400" y="2667000"/>
            <a:ext cx="7086600" cy="1066800"/>
          </a:xfrm>
        </p:spPr>
        <p:txBody>
          <a:bodyPr>
            <a:normAutofit/>
          </a:bodyPr>
          <a:lstStyle/>
          <a:p>
            <a:r>
              <a:rPr lang="en-US" sz="2800" dirty="0" smtClean="0"/>
              <a:t>Adapting and evolving</a:t>
            </a:r>
            <a:endParaRPr lang="en-US" sz="2800" dirty="0"/>
          </a:p>
        </p:txBody>
      </p:sp>
    </p:spTree>
    <p:extLst>
      <p:ext uri="{BB962C8B-B14F-4D97-AF65-F5344CB8AC3E}">
        <p14:creationId xmlns:p14="http://schemas.microsoft.com/office/powerpoint/2010/main" val="30293590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ssential">
  <a:themeElements>
    <a:clrScheme name="Gettysburg">
      <a:dk1>
        <a:srgbClr val="003A6E"/>
      </a:dk1>
      <a:lt1>
        <a:srgbClr val="FFFFFF"/>
      </a:lt1>
      <a:dk2>
        <a:srgbClr val="DE6225"/>
      </a:dk2>
      <a:lt2>
        <a:srgbClr val="89C7FF"/>
      </a:lt2>
      <a:accent1>
        <a:srgbClr val="512D44"/>
      </a:accent1>
      <a:accent2>
        <a:srgbClr val="9B301C"/>
      </a:accent2>
      <a:accent3>
        <a:srgbClr val="568E14"/>
      </a:accent3>
      <a:accent4>
        <a:srgbClr val="827566"/>
      </a:accent4>
      <a:accent5>
        <a:srgbClr val="C18E60"/>
      </a:accent5>
      <a:accent6>
        <a:srgbClr val="E87511"/>
      </a:accent6>
      <a:hlink>
        <a:srgbClr val="0F8DFF"/>
      </a:hlink>
      <a:folHlink>
        <a:srgbClr val="969696"/>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1164</TotalTime>
  <Words>3349</Words>
  <Application>Microsoft Office PowerPoint</Application>
  <PresentationFormat>On-screen Show (4:3)</PresentationFormat>
  <Paragraphs>153</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Essential</vt:lpstr>
      <vt:lpstr>Staffing a Library Publishing Program: The Whos, Hows, and Whens</vt:lpstr>
      <vt:lpstr>PowerPoint Presentation</vt:lpstr>
      <vt:lpstr>PowerPoint Presentation</vt:lpstr>
      <vt:lpstr>Staffing 1.0</vt:lpstr>
      <vt:lpstr>PowerPoint Presentation</vt:lpstr>
      <vt:lpstr>PowerPoint Presentation</vt:lpstr>
      <vt:lpstr>journals 1.0</vt:lpstr>
      <vt:lpstr>PowerPoint Presentation</vt:lpstr>
      <vt:lpstr>Staffing 2.0</vt:lpstr>
      <vt:lpstr>PowerPoint Presentation</vt:lpstr>
      <vt:lpstr>PowerPoint Presentation</vt:lpstr>
      <vt:lpstr>How do we spend our time?</vt:lpstr>
      <vt:lpstr>Working with journals and editors</vt:lpstr>
      <vt:lpstr>Surprises &amp; challenges</vt:lpstr>
      <vt:lpstr>Working with books and book authors</vt:lpstr>
      <vt:lpstr>Planning for growth</vt:lpstr>
      <vt:lpstr>advice</vt:lpstr>
    </vt:vector>
  </TitlesOfParts>
  <Company>Gettysburg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Staffing a Library Publishing Program: The Whos, Hows, and Whens</dc:title>
  <dc:creator>Information Technology</dc:creator>
  <cp:lastModifiedBy>Information Technology</cp:lastModifiedBy>
  <cp:revision>55</cp:revision>
  <cp:lastPrinted>2015-03-23T14:33:08Z</cp:lastPrinted>
  <dcterms:created xsi:type="dcterms:W3CDTF">2015-02-24T18:14:56Z</dcterms:created>
  <dcterms:modified xsi:type="dcterms:W3CDTF">2015-03-23T14:34:45Z</dcterms:modified>
</cp:coreProperties>
</file>