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03" r:id="rId3"/>
    <p:sldId id="271" r:id="rId4"/>
    <p:sldId id="282" r:id="rId5"/>
    <p:sldId id="285" r:id="rId6"/>
    <p:sldId id="273" r:id="rId7"/>
    <p:sldId id="287" r:id="rId8"/>
    <p:sldId id="300" r:id="rId9"/>
    <p:sldId id="274" r:id="rId10"/>
    <p:sldId id="293" r:id="rId11"/>
    <p:sldId id="294" r:id="rId12"/>
    <p:sldId id="275" r:id="rId13"/>
    <p:sldId id="276" r:id="rId14"/>
    <p:sldId id="277" r:id="rId15"/>
    <p:sldId id="304" r:id="rId16"/>
    <p:sldId id="305" r:id="rId17"/>
    <p:sldId id="306" r:id="rId18"/>
    <p:sldId id="307" r:id="rId19"/>
    <p:sldId id="308" r:id="rId20"/>
    <p:sldId id="309" r:id="rId21"/>
    <p:sldId id="310" r:id="rId22"/>
    <p:sldId id="311" r:id="rId23"/>
    <p:sldId id="312" r:id="rId24"/>
    <p:sldId id="313"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39724" autoAdjust="0"/>
  </p:normalViewPr>
  <p:slideViewPr>
    <p:cSldViewPr>
      <p:cViewPr varScale="1">
        <p:scale>
          <a:sx n="38" d="100"/>
          <a:sy n="38" d="100"/>
        </p:scale>
        <p:origin x="-27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D9843-96B5-4A32-98AD-D6B5E28BF776}" type="doc">
      <dgm:prSet loTypeId="urn:microsoft.com/office/officeart/2005/8/layout/arrow2" loCatId="process" qsTypeId="urn:microsoft.com/office/officeart/2005/8/quickstyle/simple1" qsCatId="simple" csTypeId="urn:microsoft.com/office/officeart/2005/8/colors/accent1_2" csCatId="accent1" phldr="1"/>
      <dgm:spPr/>
    </dgm:pt>
    <dgm:pt modelId="{8F42BB13-79B6-41BB-BD31-25105918451B}">
      <dgm:prSet phldrT="[Text]"/>
      <dgm:spPr/>
      <dgm:t>
        <a:bodyPr/>
        <a:lstStyle/>
        <a:p>
          <a:r>
            <a:rPr lang="en-US" dirty="0" smtClean="0"/>
            <a:t>2005 DAMS in Atlanta</a:t>
          </a:r>
          <a:endParaRPr lang="en-US" dirty="0"/>
        </a:p>
      </dgm:t>
    </dgm:pt>
    <dgm:pt modelId="{1E2A130B-B6D2-4CE7-B12F-A35187F1129C}" type="parTrans" cxnId="{50A9F6FF-0E9A-4A49-A2B5-64A25BF4E592}">
      <dgm:prSet/>
      <dgm:spPr/>
      <dgm:t>
        <a:bodyPr/>
        <a:lstStyle/>
        <a:p>
          <a:endParaRPr lang="en-US"/>
        </a:p>
      </dgm:t>
    </dgm:pt>
    <dgm:pt modelId="{D3BD2C5E-CFFF-4CAF-96B4-FC3319F60FE8}" type="sibTrans" cxnId="{50A9F6FF-0E9A-4A49-A2B5-64A25BF4E592}">
      <dgm:prSet/>
      <dgm:spPr/>
      <dgm:t>
        <a:bodyPr/>
        <a:lstStyle/>
        <a:p>
          <a:endParaRPr lang="en-US"/>
        </a:p>
      </dgm:t>
    </dgm:pt>
    <dgm:pt modelId="{A83B9F53-DBBC-40F7-BF14-CBB941A52968}">
      <dgm:prSet phldrT="[Text]"/>
      <dgm:spPr/>
      <dgm:t>
        <a:bodyPr/>
        <a:lstStyle/>
        <a:p>
          <a:r>
            <a:rPr lang="en-US" dirty="0" smtClean="0"/>
            <a:t>2008  </a:t>
          </a:r>
          <a:r>
            <a:rPr lang="en-US" dirty="0" err="1" smtClean="0"/>
            <a:t>DSpace</a:t>
          </a:r>
          <a:r>
            <a:rPr lang="en-US" dirty="0" smtClean="0"/>
            <a:t> with NITLE and DDPPC on campus</a:t>
          </a:r>
          <a:endParaRPr lang="en-US" dirty="0"/>
        </a:p>
      </dgm:t>
    </dgm:pt>
    <dgm:pt modelId="{BDFA0C74-CFED-4072-BC64-46DA34F0D499}" type="parTrans" cxnId="{4965D5E0-85EF-4EBF-9F7A-60441A0197D0}">
      <dgm:prSet/>
      <dgm:spPr/>
      <dgm:t>
        <a:bodyPr/>
        <a:lstStyle/>
        <a:p>
          <a:endParaRPr lang="en-US"/>
        </a:p>
      </dgm:t>
    </dgm:pt>
    <dgm:pt modelId="{4168794F-AFB1-477F-95E1-A0B50D9109A4}" type="sibTrans" cxnId="{4965D5E0-85EF-4EBF-9F7A-60441A0197D0}">
      <dgm:prSet/>
      <dgm:spPr/>
      <dgm:t>
        <a:bodyPr/>
        <a:lstStyle/>
        <a:p>
          <a:endParaRPr lang="en-US"/>
        </a:p>
      </dgm:t>
    </dgm:pt>
    <dgm:pt modelId="{51909C9D-8A29-4A0D-83EC-DF816B35354B}">
      <dgm:prSet phldrT="[Text]"/>
      <dgm:spPr/>
      <dgm:t>
        <a:bodyPr/>
        <a:lstStyle/>
        <a:p>
          <a:r>
            <a:rPr lang="en-US" dirty="0" smtClean="0"/>
            <a:t>2012 Digital Commons</a:t>
          </a:r>
          <a:endParaRPr lang="en-US" dirty="0"/>
        </a:p>
      </dgm:t>
    </dgm:pt>
    <dgm:pt modelId="{058BC743-0745-49AE-80B3-7755F08D0CA1}" type="parTrans" cxnId="{194186DB-2A1F-4D56-A1E3-00C43349778B}">
      <dgm:prSet/>
      <dgm:spPr/>
      <dgm:t>
        <a:bodyPr/>
        <a:lstStyle/>
        <a:p>
          <a:endParaRPr lang="en-US"/>
        </a:p>
      </dgm:t>
    </dgm:pt>
    <dgm:pt modelId="{A75FCF94-5CF8-48FA-AC76-7942218555C7}" type="sibTrans" cxnId="{194186DB-2A1F-4D56-A1E3-00C43349778B}">
      <dgm:prSet/>
      <dgm:spPr/>
      <dgm:t>
        <a:bodyPr/>
        <a:lstStyle/>
        <a:p>
          <a:endParaRPr lang="en-US"/>
        </a:p>
      </dgm:t>
    </dgm:pt>
    <dgm:pt modelId="{D2DAB4F0-ECC1-4291-992F-38373F12B619}" type="pres">
      <dgm:prSet presAssocID="{EE2D9843-96B5-4A32-98AD-D6B5E28BF776}" presName="arrowDiagram" presStyleCnt="0">
        <dgm:presLayoutVars>
          <dgm:chMax val="5"/>
          <dgm:dir/>
          <dgm:resizeHandles val="exact"/>
        </dgm:presLayoutVars>
      </dgm:prSet>
      <dgm:spPr/>
    </dgm:pt>
    <dgm:pt modelId="{5BD579A0-632B-40D5-B71B-B4549204DA37}" type="pres">
      <dgm:prSet presAssocID="{EE2D9843-96B5-4A32-98AD-D6B5E28BF776}" presName="arrow" presStyleLbl="bgShp" presStyleIdx="0" presStyleCnt="1"/>
      <dgm:spPr/>
    </dgm:pt>
    <dgm:pt modelId="{E1C39ED5-95E9-479E-A65A-821D924AC3AA}" type="pres">
      <dgm:prSet presAssocID="{EE2D9843-96B5-4A32-98AD-D6B5E28BF776}" presName="arrowDiagram3" presStyleCnt="0"/>
      <dgm:spPr/>
    </dgm:pt>
    <dgm:pt modelId="{04F114A8-C910-4EA5-BD04-9ECB7475E552}" type="pres">
      <dgm:prSet presAssocID="{8F42BB13-79B6-41BB-BD31-25105918451B}" presName="bullet3a" presStyleLbl="node1" presStyleIdx="0" presStyleCnt="3"/>
      <dgm:spPr/>
    </dgm:pt>
    <dgm:pt modelId="{A1007B78-2F01-4562-BA05-C15575F63584}" type="pres">
      <dgm:prSet presAssocID="{8F42BB13-79B6-41BB-BD31-25105918451B}" presName="textBox3a" presStyleLbl="revTx" presStyleIdx="0" presStyleCnt="3">
        <dgm:presLayoutVars>
          <dgm:bulletEnabled val="1"/>
        </dgm:presLayoutVars>
      </dgm:prSet>
      <dgm:spPr/>
      <dgm:t>
        <a:bodyPr/>
        <a:lstStyle/>
        <a:p>
          <a:endParaRPr lang="en-US"/>
        </a:p>
      </dgm:t>
    </dgm:pt>
    <dgm:pt modelId="{B571C915-CE92-4EE2-8255-77E3187FC82A}" type="pres">
      <dgm:prSet presAssocID="{A83B9F53-DBBC-40F7-BF14-CBB941A52968}" presName="bullet3b" presStyleLbl="node1" presStyleIdx="1" presStyleCnt="3"/>
      <dgm:spPr/>
    </dgm:pt>
    <dgm:pt modelId="{E14A8080-3048-4BA8-B8B8-E21E24FEF02B}" type="pres">
      <dgm:prSet presAssocID="{A83B9F53-DBBC-40F7-BF14-CBB941A52968}" presName="textBox3b" presStyleLbl="revTx" presStyleIdx="1" presStyleCnt="3">
        <dgm:presLayoutVars>
          <dgm:bulletEnabled val="1"/>
        </dgm:presLayoutVars>
      </dgm:prSet>
      <dgm:spPr/>
      <dgm:t>
        <a:bodyPr/>
        <a:lstStyle/>
        <a:p>
          <a:endParaRPr lang="en-US"/>
        </a:p>
      </dgm:t>
    </dgm:pt>
    <dgm:pt modelId="{31A09278-39DD-4EB2-8212-1BB7D7D73CCC}" type="pres">
      <dgm:prSet presAssocID="{51909C9D-8A29-4A0D-83EC-DF816B35354B}" presName="bullet3c" presStyleLbl="node1" presStyleIdx="2" presStyleCnt="3"/>
      <dgm:spPr/>
    </dgm:pt>
    <dgm:pt modelId="{D04968A5-0145-4D39-A941-5904E6709C4E}" type="pres">
      <dgm:prSet presAssocID="{51909C9D-8A29-4A0D-83EC-DF816B35354B}" presName="textBox3c" presStyleLbl="revTx" presStyleIdx="2" presStyleCnt="3">
        <dgm:presLayoutVars>
          <dgm:bulletEnabled val="1"/>
        </dgm:presLayoutVars>
      </dgm:prSet>
      <dgm:spPr/>
      <dgm:t>
        <a:bodyPr/>
        <a:lstStyle/>
        <a:p>
          <a:endParaRPr lang="en-US"/>
        </a:p>
      </dgm:t>
    </dgm:pt>
  </dgm:ptLst>
  <dgm:cxnLst>
    <dgm:cxn modelId="{50A9F6FF-0E9A-4A49-A2B5-64A25BF4E592}" srcId="{EE2D9843-96B5-4A32-98AD-D6B5E28BF776}" destId="{8F42BB13-79B6-41BB-BD31-25105918451B}" srcOrd="0" destOrd="0" parTransId="{1E2A130B-B6D2-4CE7-B12F-A35187F1129C}" sibTransId="{D3BD2C5E-CFFF-4CAF-96B4-FC3319F60FE8}"/>
    <dgm:cxn modelId="{7CF6F865-E571-43A1-9EC9-997E34295F70}" type="presOf" srcId="{51909C9D-8A29-4A0D-83EC-DF816B35354B}" destId="{D04968A5-0145-4D39-A941-5904E6709C4E}" srcOrd="0" destOrd="0" presId="urn:microsoft.com/office/officeart/2005/8/layout/arrow2"/>
    <dgm:cxn modelId="{0F376760-DBB8-47BF-A01C-C573F2CB85C8}" type="presOf" srcId="{8F42BB13-79B6-41BB-BD31-25105918451B}" destId="{A1007B78-2F01-4562-BA05-C15575F63584}" srcOrd="0" destOrd="0" presId="urn:microsoft.com/office/officeart/2005/8/layout/arrow2"/>
    <dgm:cxn modelId="{4965D5E0-85EF-4EBF-9F7A-60441A0197D0}" srcId="{EE2D9843-96B5-4A32-98AD-D6B5E28BF776}" destId="{A83B9F53-DBBC-40F7-BF14-CBB941A52968}" srcOrd="1" destOrd="0" parTransId="{BDFA0C74-CFED-4072-BC64-46DA34F0D499}" sibTransId="{4168794F-AFB1-477F-95E1-A0B50D9109A4}"/>
    <dgm:cxn modelId="{8753A16C-1C81-41C9-8E58-459A23DE4761}" type="presOf" srcId="{EE2D9843-96B5-4A32-98AD-D6B5E28BF776}" destId="{D2DAB4F0-ECC1-4291-992F-38373F12B619}" srcOrd="0" destOrd="0" presId="urn:microsoft.com/office/officeart/2005/8/layout/arrow2"/>
    <dgm:cxn modelId="{194186DB-2A1F-4D56-A1E3-00C43349778B}" srcId="{EE2D9843-96B5-4A32-98AD-D6B5E28BF776}" destId="{51909C9D-8A29-4A0D-83EC-DF816B35354B}" srcOrd="2" destOrd="0" parTransId="{058BC743-0745-49AE-80B3-7755F08D0CA1}" sibTransId="{A75FCF94-5CF8-48FA-AC76-7942218555C7}"/>
    <dgm:cxn modelId="{A87BDC51-F275-4A92-B3A7-DA8DD7442F4A}" type="presOf" srcId="{A83B9F53-DBBC-40F7-BF14-CBB941A52968}" destId="{E14A8080-3048-4BA8-B8B8-E21E24FEF02B}" srcOrd="0" destOrd="0" presId="urn:microsoft.com/office/officeart/2005/8/layout/arrow2"/>
    <dgm:cxn modelId="{F9FCCBF4-1CE6-4DB9-AC51-700EC4870ECE}" type="presParOf" srcId="{D2DAB4F0-ECC1-4291-992F-38373F12B619}" destId="{5BD579A0-632B-40D5-B71B-B4549204DA37}" srcOrd="0" destOrd="0" presId="urn:microsoft.com/office/officeart/2005/8/layout/arrow2"/>
    <dgm:cxn modelId="{BECD4F1B-DA4A-4CBE-8957-33605AACC8EF}" type="presParOf" srcId="{D2DAB4F0-ECC1-4291-992F-38373F12B619}" destId="{E1C39ED5-95E9-479E-A65A-821D924AC3AA}" srcOrd="1" destOrd="0" presId="urn:microsoft.com/office/officeart/2005/8/layout/arrow2"/>
    <dgm:cxn modelId="{54831DCB-709F-4FB0-899E-61AF140E2B6E}" type="presParOf" srcId="{E1C39ED5-95E9-479E-A65A-821D924AC3AA}" destId="{04F114A8-C910-4EA5-BD04-9ECB7475E552}" srcOrd="0" destOrd="0" presId="urn:microsoft.com/office/officeart/2005/8/layout/arrow2"/>
    <dgm:cxn modelId="{40E2A6E6-2070-49DB-BB88-F62A0D54F4BB}" type="presParOf" srcId="{E1C39ED5-95E9-479E-A65A-821D924AC3AA}" destId="{A1007B78-2F01-4562-BA05-C15575F63584}" srcOrd="1" destOrd="0" presId="urn:microsoft.com/office/officeart/2005/8/layout/arrow2"/>
    <dgm:cxn modelId="{BCB9A3E4-EA8C-4870-9C7F-D898D65E21F1}" type="presParOf" srcId="{E1C39ED5-95E9-479E-A65A-821D924AC3AA}" destId="{B571C915-CE92-4EE2-8255-77E3187FC82A}" srcOrd="2" destOrd="0" presId="urn:microsoft.com/office/officeart/2005/8/layout/arrow2"/>
    <dgm:cxn modelId="{30F3FEE9-4B33-4D98-BBD3-3D783ED596B7}" type="presParOf" srcId="{E1C39ED5-95E9-479E-A65A-821D924AC3AA}" destId="{E14A8080-3048-4BA8-B8B8-E21E24FEF02B}" srcOrd="3" destOrd="0" presId="urn:microsoft.com/office/officeart/2005/8/layout/arrow2"/>
    <dgm:cxn modelId="{2727A36A-0243-4D23-AB97-4C6A1DB2F98E}" type="presParOf" srcId="{E1C39ED5-95E9-479E-A65A-821D924AC3AA}" destId="{31A09278-39DD-4EB2-8212-1BB7D7D73CCC}" srcOrd="4" destOrd="0" presId="urn:microsoft.com/office/officeart/2005/8/layout/arrow2"/>
    <dgm:cxn modelId="{72C49E20-5AC0-4FAF-9004-2F33744264DC}" type="presParOf" srcId="{E1C39ED5-95E9-479E-A65A-821D924AC3AA}" destId="{D04968A5-0145-4D39-A941-5904E6709C4E}"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579A0-632B-40D5-B71B-B4549204DA37}">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114A8-C910-4EA5-BD04-9ECB7475E552}">
      <dsp:nvSpPr>
        <dsp:cNvPr id="0" name=""/>
        <dsp:cNvSpPr/>
      </dsp:nvSpPr>
      <dsp:spPr>
        <a:xfrm>
          <a:off x="774192" y="2756661"/>
          <a:ext cx="158496" cy="158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07B78-2F01-4562-BA05-C15575F63584}">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066800">
            <a:lnSpc>
              <a:spcPct val="90000"/>
            </a:lnSpc>
            <a:spcBef>
              <a:spcPct val="0"/>
            </a:spcBef>
            <a:spcAft>
              <a:spcPct val="35000"/>
            </a:spcAft>
          </a:pPr>
          <a:r>
            <a:rPr lang="en-US" sz="2400" kern="1200" dirty="0" smtClean="0"/>
            <a:t>2005 DAMS in Atlanta</a:t>
          </a:r>
          <a:endParaRPr lang="en-US" sz="2400" kern="1200" dirty="0"/>
        </a:p>
      </dsp:txBody>
      <dsp:txXfrm>
        <a:off x="853440" y="2835910"/>
        <a:ext cx="1420368" cy="1101090"/>
      </dsp:txXfrm>
    </dsp:sp>
    <dsp:sp modelId="{B571C915-CE92-4EE2-8255-77E3187FC82A}">
      <dsp:nvSpPr>
        <dsp:cNvPr id="0" name=""/>
        <dsp:cNvSpPr/>
      </dsp:nvSpPr>
      <dsp:spPr>
        <a:xfrm>
          <a:off x="2173224" y="1721103"/>
          <a:ext cx="286512" cy="286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A8080-3048-4BA8-B8B8-E21E24FEF02B}">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1066800">
            <a:lnSpc>
              <a:spcPct val="90000"/>
            </a:lnSpc>
            <a:spcBef>
              <a:spcPct val="0"/>
            </a:spcBef>
            <a:spcAft>
              <a:spcPct val="35000"/>
            </a:spcAft>
          </a:pPr>
          <a:r>
            <a:rPr lang="en-US" sz="2400" kern="1200" dirty="0" smtClean="0"/>
            <a:t>2008  </a:t>
          </a:r>
          <a:r>
            <a:rPr lang="en-US" sz="2400" kern="1200" dirty="0" err="1" smtClean="0"/>
            <a:t>DSpace</a:t>
          </a:r>
          <a:r>
            <a:rPr lang="en-US" sz="2400" kern="1200" dirty="0" smtClean="0"/>
            <a:t> with NITLE and DDPPC on campus</a:t>
          </a:r>
          <a:endParaRPr lang="en-US" sz="2400" kern="1200" dirty="0"/>
        </a:p>
      </dsp:txBody>
      <dsp:txXfrm>
        <a:off x="2316480" y="1864359"/>
        <a:ext cx="1463040" cy="2072640"/>
      </dsp:txXfrm>
    </dsp:sp>
    <dsp:sp modelId="{31A09278-39DD-4EB2-8212-1BB7D7D73CCC}">
      <dsp:nvSpPr>
        <dsp:cNvPr id="0" name=""/>
        <dsp:cNvSpPr/>
      </dsp:nvSpPr>
      <dsp:spPr>
        <a:xfrm>
          <a:off x="3855720" y="1090929"/>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968A5-0145-4D39-A941-5904E6709C4E}">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066800">
            <a:lnSpc>
              <a:spcPct val="90000"/>
            </a:lnSpc>
            <a:spcBef>
              <a:spcPct val="0"/>
            </a:spcBef>
            <a:spcAft>
              <a:spcPct val="35000"/>
            </a:spcAft>
          </a:pPr>
          <a:r>
            <a:rPr lang="en-US" sz="2400" kern="1200" dirty="0" smtClean="0"/>
            <a:t>2012 Digital Commons</a:t>
          </a:r>
          <a:endParaRPr lang="en-US" sz="2400" kern="1200" dirty="0"/>
        </a:p>
      </dsp:txBody>
      <dsp:txXfrm>
        <a:off x="4053840" y="1289049"/>
        <a:ext cx="1463040" cy="264795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75F103F-F537-419B-9795-810E5E47313E}" type="datetimeFigureOut">
              <a:rPr lang="en-US" smtClean="0"/>
              <a:pPr/>
              <a:t>10/2/12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418E84A-FF46-4020-868A-E9B3AB79C0BF}" type="slidenum">
              <a:rPr lang="en-US" smtClean="0"/>
              <a:pPr/>
              <a:t>‹#›</a:t>
            </a:fld>
            <a:endParaRPr lang="en-US"/>
          </a:p>
        </p:txBody>
      </p:sp>
    </p:spTree>
    <p:extLst>
      <p:ext uri="{BB962C8B-B14F-4D97-AF65-F5344CB8AC3E}">
        <p14:creationId xmlns:p14="http://schemas.microsoft.com/office/powerpoint/2010/main" val="259476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354974-DD71-4858-8A9D-D6DEA72D50B5}" type="datetimeFigureOut">
              <a:rPr lang="en-US" smtClean="0"/>
              <a:pPr/>
              <a:t>10/2/12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7F7293-6DBB-4E53-B0EE-5337FC6496A7}" type="slidenum">
              <a:rPr lang="en-US" smtClean="0"/>
              <a:pPr/>
              <a:t>‹#›</a:t>
            </a:fld>
            <a:endParaRPr lang="en-US"/>
          </a:p>
        </p:txBody>
      </p:sp>
    </p:spTree>
    <p:extLst>
      <p:ext uri="{BB962C8B-B14F-4D97-AF65-F5344CB8AC3E}">
        <p14:creationId xmlns:p14="http://schemas.microsoft.com/office/powerpoint/2010/main" val="123459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7F7293-6DBB-4E53-B0EE-5337FC6496A7}" type="slidenum">
              <a:rPr lang="en-US" smtClean="0"/>
              <a:pPr/>
              <a:t>1</a:t>
            </a:fld>
            <a:endParaRPr lang="en-US"/>
          </a:p>
        </p:txBody>
      </p:sp>
    </p:spTree>
    <p:extLst>
      <p:ext uri="{BB962C8B-B14F-4D97-AF65-F5344CB8AC3E}">
        <p14:creationId xmlns:p14="http://schemas.microsoft.com/office/powerpoint/2010/main" val="379701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most downloaded item to date.  Senior capstone project of art history student.</a:t>
            </a:r>
            <a:endParaRPr lang="en-US" dirty="0"/>
          </a:p>
        </p:txBody>
      </p:sp>
      <p:sp>
        <p:nvSpPr>
          <p:cNvPr id="4" name="Slide Number Placeholder 3"/>
          <p:cNvSpPr>
            <a:spLocks noGrp="1"/>
          </p:cNvSpPr>
          <p:nvPr>
            <p:ph type="sldNum" sz="quarter" idx="10"/>
          </p:nvPr>
        </p:nvSpPr>
        <p:spPr/>
        <p:txBody>
          <a:bodyPr/>
          <a:lstStyle/>
          <a:p>
            <a:fld id="{7B7F7293-6DBB-4E53-B0EE-5337FC6496A7}" type="slidenum">
              <a:rPr lang="en-US" smtClean="0"/>
              <a:pPr/>
              <a:t>10</a:t>
            </a:fld>
            <a:endParaRPr lang="en-US"/>
          </a:p>
        </p:txBody>
      </p:sp>
    </p:spTree>
    <p:extLst>
      <p:ext uri="{BB962C8B-B14F-4D97-AF65-F5344CB8AC3E}">
        <p14:creationId xmlns:p14="http://schemas.microsoft.com/office/powerpoint/2010/main" val="214332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Cupola can also house</a:t>
            </a:r>
            <a:r>
              <a:rPr lang="en-US" baseline="0" dirty="0" smtClean="0"/>
              <a:t> non-text materials, including audio and video.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 special note: original composition by music student (both score and sound recording uploaded).</a:t>
            </a:r>
          </a:p>
        </p:txBody>
      </p:sp>
      <p:sp>
        <p:nvSpPr>
          <p:cNvPr id="4" name="Slide Number Placeholder 3"/>
          <p:cNvSpPr>
            <a:spLocks noGrp="1"/>
          </p:cNvSpPr>
          <p:nvPr>
            <p:ph type="sldNum" sz="quarter" idx="10"/>
          </p:nvPr>
        </p:nvSpPr>
        <p:spPr/>
        <p:txBody>
          <a:bodyPr/>
          <a:lstStyle/>
          <a:p>
            <a:fld id="{7B7F7293-6DBB-4E53-B0EE-5337FC6496A7}" type="slidenum">
              <a:rPr lang="en-US" smtClean="0"/>
              <a:pPr/>
              <a:t>11</a:t>
            </a:fld>
            <a:endParaRPr lang="en-US"/>
          </a:p>
        </p:txBody>
      </p:sp>
    </p:spTree>
    <p:extLst>
      <p:ext uri="{BB962C8B-B14F-4D97-AF65-F5344CB8AC3E}">
        <p14:creationId xmlns:p14="http://schemas.microsoft.com/office/powerpoint/2010/main" val="130806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aseline="0" dirty="0" smtClean="0"/>
              <a:t>Timing – Our “</a:t>
            </a:r>
            <a:r>
              <a:rPr lang="en-US" sz="1050" baseline="0" dirty="0" smtClean="0"/>
              <a:t>Celebration” </a:t>
            </a:r>
            <a:r>
              <a:rPr lang="en-US" sz="1050" baseline="0" dirty="0" smtClean="0"/>
              <a:t>colloquium is the Saturday after classes end in the spring semester. Students go right into finals exams the next day, and then leave campus.  NOT a great time to ask them to upload their work!</a:t>
            </a:r>
          </a:p>
          <a:p>
            <a:endParaRPr lang="en-US" sz="1050" baseline="0" dirty="0" smtClean="0"/>
          </a:p>
          <a:p>
            <a:r>
              <a:rPr lang="en-US" sz="1050" baseline="0" dirty="0" smtClean="0"/>
              <a:t>Copyright. Students have enough trouble understanding when copyright is an issue in their coursework.  The rules can be a little different in the repository – what is acceptable to use and cite in an academic paper turned in for a class may require explicit copyright permission to reproduce in a publication.  We created a “guidelines” document for students and included some detail about copyright in it (this document is on The Cupola site and viewable to the public).  We also ask faculty to read this document when they nominate and review student work!  We decided that while we would not post works with obvious copyright violations, nor would we go through submissions with a fine-toothed comb and act as enforcers of copyright law.  EXAMPLE: the art history paper was uploaded without images because the student author couldn’t tell us where she got each image (probably a lot of copying from websites).</a:t>
            </a:r>
          </a:p>
          <a:p>
            <a:endParaRPr lang="en-US" sz="1050" baseline="0" dirty="0" smtClean="0"/>
          </a:p>
          <a:p>
            <a:r>
              <a:rPr lang="en-US" sz="1050" baseline="0" dirty="0" smtClean="0"/>
              <a:t>Human/animal subjects. On our campus, not all class research involving human or animal subjects requires review by the corresponding review boards.  Students who assist faculty with their research or who perform individual research do go through the review process, but not all students who do research as part of a class do.  We decided that we would NOT publish any student research that hadn’t undergone the appropriate review </a:t>
            </a:r>
            <a:r>
              <a:rPr lang="en-US" sz="1050" i="1" baseline="0" dirty="0" smtClean="0"/>
              <a:t>before</a:t>
            </a:r>
            <a:r>
              <a:rPr lang="en-US" sz="1050" baseline="0" dirty="0" smtClean="0"/>
              <a:t> the research was conducted.  Period.</a:t>
            </a:r>
          </a:p>
          <a:p>
            <a:endParaRPr lang="en-US" sz="1050" baseline="0" dirty="0" smtClean="0"/>
          </a:p>
          <a:p>
            <a:r>
              <a:rPr lang="en-US" sz="1050" baseline="0" dirty="0" smtClean="0"/>
              <a:t>Graduating seniors retain their Gettysburg College email address for a month or so after graduation.  They are instructed to set a forwarding address, but some don’t.  We lost at least one student work because we lost touch with the student.</a:t>
            </a:r>
          </a:p>
        </p:txBody>
      </p:sp>
      <p:sp>
        <p:nvSpPr>
          <p:cNvPr id="4" name="Slide Number Placeholder 3"/>
          <p:cNvSpPr>
            <a:spLocks noGrp="1"/>
          </p:cNvSpPr>
          <p:nvPr>
            <p:ph type="sldNum" sz="quarter" idx="10"/>
          </p:nvPr>
        </p:nvSpPr>
        <p:spPr/>
        <p:txBody>
          <a:bodyPr/>
          <a:lstStyle/>
          <a:p>
            <a:fld id="{7B7F7293-6DBB-4E53-B0EE-5337FC6496A7}" type="slidenum">
              <a:rPr lang="en-US" smtClean="0"/>
              <a:pPr/>
              <a:t>12</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publishing the first batch of student works in May 2012, we turned to faculty works.  Each member of our committee identified one professor who could serve as a beta participant during the summer.</a:t>
            </a:r>
          </a:p>
          <a:p>
            <a:endParaRPr lang="en-US" baseline="0" dirty="0" smtClean="0"/>
          </a:p>
          <a:p>
            <a:r>
              <a:rPr lang="en-US" baseline="0" dirty="0" smtClean="0"/>
              <a:t>Copyright – we began by dealing with existing publications, so in most (but not all) cases the copyright had already passed from the author’s hands to a publisher.  We needed to understand the self-archiving policies of the copyright holders.  Start with SHERPA/</a:t>
            </a:r>
            <a:r>
              <a:rPr lang="en-US" baseline="0" dirty="0" err="1" smtClean="0"/>
              <a:t>RoMEO</a:t>
            </a:r>
            <a:r>
              <a:rPr lang="en-US" baseline="0" dirty="0" smtClean="0"/>
              <a:t> database and explore publisher websites as needed.</a:t>
            </a:r>
          </a:p>
          <a:p>
            <a:endParaRPr lang="en-US" baseline="0" dirty="0" smtClean="0"/>
          </a:p>
          <a:p>
            <a:r>
              <a:rPr lang="en-US" baseline="0" dirty="0" smtClean="0"/>
              <a:t>Some publishers allow IRs to publish only a pre-print or post-print rather than the final </a:t>
            </a:r>
            <a:r>
              <a:rPr lang="en-US" baseline="0" dirty="0" err="1" smtClean="0"/>
              <a:t>pdf</a:t>
            </a:r>
            <a:r>
              <a:rPr lang="en-US" baseline="0" dirty="0" smtClean="0"/>
              <a:t> (aka version of record)… and we discovered that most faculty authors don’t retain post-prints, which became a problem!</a:t>
            </a:r>
          </a:p>
          <a:p>
            <a:endParaRPr lang="en-US" baseline="0" dirty="0" smtClean="0"/>
          </a:p>
        </p:txBody>
      </p:sp>
      <p:sp>
        <p:nvSpPr>
          <p:cNvPr id="4" name="Slide Number Placeholder 3"/>
          <p:cNvSpPr>
            <a:spLocks noGrp="1"/>
          </p:cNvSpPr>
          <p:nvPr>
            <p:ph type="sldNum" sz="quarter" idx="10"/>
          </p:nvPr>
        </p:nvSpPr>
        <p:spPr/>
        <p:txBody>
          <a:bodyPr/>
          <a:lstStyle/>
          <a:p>
            <a:fld id="{7B7F7293-6DBB-4E53-B0EE-5337FC6496A7}" type="slidenum">
              <a:rPr lang="en-US" smtClean="0"/>
              <a:pPr/>
              <a:t>13</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aseline="0" dirty="0" smtClean="0"/>
              <a:t>Promotional 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t>We created several pieces to support this work: a paper brochure (which is archived in The Cupola and publically accessible), a </a:t>
            </a:r>
            <a:r>
              <a:rPr lang="en-US" sz="1050" baseline="0" dirty="0" err="1" smtClean="0"/>
              <a:t>libguide</a:t>
            </a:r>
            <a:r>
              <a:rPr lang="en-US" sz="1050" baseline="0" dirty="0" smtClean="0"/>
              <a:t> with tabs for different audiences (faculty, students, librarians), and a slideshow presentation to take “on the road” (more about this later).  We added links to several spots on the website – both on the library website and on the “faculty landing page” of the GC site.  We tweet when publications are added.  Other social media strategies: Facebook, blog…</a:t>
            </a:r>
          </a:p>
          <a:p>
            <a:endParaRPr lang="en-US" sz="1050" baseline="0" dirty="0" smtClean="0"/>
          </a:p>
          <a:p>
            <a:r>
              <a:rPr lang="en-US" sz="1050" baseline="0" dirty="0" smtClean="0"/>
              <a:t>Individual outreach and “ambassadorship” – We began informally educating faculty about the repository, starting with the beta submitters and expanding from there.  We also met with all the professional librarians to do some “ambassador training” so that they could begin outreach.  </a:t>
            </a:r>
          </a:p>
          <a:p>
            <a:endParaRPr lang="en-US" sz="1050" baseline="0" dirty="0" smtClean="0"/>
          </a:p>
          <a:p>
            <a:r>
              <a:rPr lang="en-US" sz="1050" baseline="0" dirty="0" smtClean="0"/>
              <a:t>Group presentations.  The slideshow is titled “Open access publishing in Gettysburg College’s institutional repository” and we gave it to various groups beginning in September, 2012.  We started with high level administrators (our Provost and everyone in his office; academic department chairs) and then began meeting with faculty during their departmental meetings.</a:t>
            </a:r>
          </a:p>
          <a:p>
            <a:endParaRPr lang="en-US" sz="1050" baseline="0" dirty="0" smtClean="0"/>
          </a:p>
          <a:p>
            <a:r>
              <a:rPr lang="en-US" sz="1050" baseline="0" dirty="0" smtClean="0"/>
              <a:t>… and right now we have </a:t>
            </a:r>
            <a:r>
              <a:rPr lang="en-US" sz="1050" baseline="0" dirty="0" smtClean="0">
                <a:solidFill>
                  <a:srgbClr val="FF0000"/>
                </a:solidFill>
              </a:rPr>
              <a:t>13</a:t>
            </a:r>
            <a:r>
              <a:rPr lang="en-US" sz="1050" baseline="0" dirty="0" smtClean="0"/>
              <a:t> faculty publications published in The Cupola with many more in the pipeline as the word is spreading.</a:t>
            </a:r>
          </a:p>
          <a:p>
            <a:endParaRPr lang="en-US" baseline="0" dirty="0" smtClean="0"/>
          </a:p>
        </p:txBody>
      </p:sp>
      <p:sp>
        <p:nvSpPr>
          <p:cNvPr id="4" name="Slide Number Placeholder 3"/>
          <p:cNvSpPr>
            <a:spLocks noGrp="1"/>
          </p:cNvSpPr>
          <p:nvPr>
            <p:ph type="sldNum" sz="quarter" idx="10"/>
          </p:nvPr>
        </p:nvSpPr>
        <p:spPr/>
        <p:txBody>
          <a:bodyPr/>
          <a:lstStyle/>
          <a:p>
            <a:fld id="{7B7F7293-6DBB-4E53-B0EE-5337FC6496A7}" type="slidenum">
              <a:rPr lang="en-US" smtClean="0"/>
              <a:pPr/>
              <a:t>14</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With all of the successful marketing, we needed a student worker</a:t>
            </a:r>
          </a:p>
          <a:p>
            <a:pPr marL="228600" indent="-228600">
              <a:buFont typeface="+mj-lt"/>
              <a:buAutoNum type="arabicPeriod"/>
            </a:pPr>
            <a:r>
              <a:rPr lang="en-US" baseline="0" dirty="0" smtClean="0"/>
              <a:t>Kate Reed: our Scholarly Communication Assistant</a:t>
            </a:r>
          </a:p>
          <a:p>
            <a:pPr marL="228600" indent="-228600">
              <a:buFont typeface="+mj-lt"/>
              <a:buAutoNum type="arabicPeriod"/>
            </a:pPr>
            <a:r>
              <a:rPr lang="en-US" baseline="0" dirty="0" smtClean="0"/>
              <a:t>The submission process has a lot of stops and starts, and needs a dedicated follow-up person</a:t>
            </a:r>
          </a:p>
          <a:p>
            <a:pPr marL="228600" indent="-228600">
              <a:buFont typeface="+mj-lt"/>
              <a:buAutoNum type="arabicPeriod"/>
            </a:pPr>
            <a:r>
              <a:rPr lang="en-US" baseline="0" dirty="0" smtClean="0"/>
              <a:t>Requires certain type of student</a:t>
            </a:r>
          </a:p>
        </p:txBody>
      </p:sp>
      <p:sp>
        <p:nvSpPr>
          <p:cNvPr id="4" name="Slide Number Placeholder 3"/>
          <p:cNvSpPr>
            <a:spLocks noGrp="1"/>
          </p:cNvSpPr>
          <p:nvPr>
            <p:ph type="sldNum" sz="quarter" idx="10"/>
          </p:nvPr>
        </p:nvSpPr>
        <p:spPr/>
        <p:txBody>
          <a:bodyPr/>
          <a:lstStyle/>
          <a:p>
            <a:fld id="{7B7F7293-6DBB-4E53-B0EE-5337FC6496A7}" type="slidenum">
              <a:rPr lang="en-US" smtClean="0"/>
              <a:pPr/>
              <a:t>15</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Ad for the job</a:t>
            </a:r>
          </a:p>
          <a:p>
            <a:pPr marL="228600" indent="-228600">
              <a:buFont typeface="+mj-lt"/>
              <a:buAutoNum type="arabicPeriod"/>
            </a:pPr>
            <a:r>
              <a:rPr lang="en-US" baseline="0" dirty="0" smtClean="0"/>
              <a:t>Kate started in September. She’s a senior history major and editor of history journal—which is one of the journals we’re hoping to use as a pilot for the journal platform (more on that in a minute)</a:t>
            </a:r>
          </a:p>
          <a:p>
            <a:pPr marL="685800" lvl="1" indent="-228600">
              <a:buFont typeface="+mj-lt"/>
              <a:buAutoNum type="arabicPeriod"/>
            </a:pPr>
            <a:r>
              <a:rPr lang="en-US" baseline="0" dirty="0" smtClean="0"/>
              <a:t>One of the advantages of being at a small school!</a:t>
            </a:r>
          </a:p>
        </p:txBody>
      </p:sp>
      <p:sp>
        <p:nvSpPr>
          <p:cNvPr id="4" name="Slide Number Placeholder 3"/>
          <p:cNvSpPr>
            <a:spLocks noGrp="1"/>
          </p:cNvSpPr>
          <p:nvPr>
            <p:ph type="sldNum" sz="quarter" idx="10"/>
          </p:nvPr>
        </p:nvSpPr>
        <p:spPr/>
        <p:txBody>
          <a:bodyPr/>
          <a:lstStyle/>
          <a:p>
            <a:fld id="{7B7F7293-6DBB-4E53-B0EE-5337FC6496A7}" type="slidenum">
              <a:rPr lang="en-US" smtClean="0"/>
              <a:pPr/>
              <a:t>16</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our site is up, we have a student worker, and we’re talking to faculty – how do we actually get content into the Cupola??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pretty straightforward although it’s more chaotic in practice: juggling this workflow for an rapidly-increasing number of faculty, all of whom are at different stages in the workflow.</a:t>
            </a:r>
          </a:p>
          <a:p>
            <a:pPr marL="0" indent="0">
              <a:buNone/>
            </a:pPr>
            <a:endParaRPr lang="en-US" baseline="0" dirty="0" smtClean="0"/>
          </a:p>
          <a:p>
            <a:pPr marL="0" indent="0">
              <a:buNone/>
            </a:pPr>
            <a:r>
              <a:rPr lang="en-US" baseline="0" dirty="0" smtClean="0"/>
              <a:t>-Orange background = performed by librarians</a:t>
            </a:r>
          </a:p>
          <a:p>
            <a:pPr marL="0" indent="0">
              <a:buNone/>
            </a:pPr>
            <a:r>
              <a:rPr lang="en-US" baseline="0" dirty="0" smtClean="0"/>
              <a:t>-Blue background = performed by student</a:t>
            </a:r>
          </a:p>
          <a:p>
            <a:pPr marL="0" indent="0">
              <a:buNone/>
            </a:pPr>
            <a:r>
              <a:rPr lang="en-US" baseline="0" dirty="0" smtClean="0"/>
              <a:t>-Gray background = performed by both</a:t>
            </a:r>
          </a:p>
          <a:p>
            <a:pPr marL="0" indent="0">
              <a:buNone/>
            </a:pPr>
            <a:endParaRPr lang="en-US" baseline="0" dirty="0" smtClean="0"/>
          </a:p>
          <a:p>
            <a:pPr marL="0" indent="0">
              <a:buNone/>
            </a:pPr>
            <a:r>
              <a:rPr lang="en-US" b="1" baseline="0" dirty="0" smtClean="0"/>
              <a:t>Step 1: Receive citations</a:t>
            </a:r>
          </a:p>
          <a:p>
            <a:pPr marL="685800" lvl="1" indent="-228600">
              <a:buFont typeface="+mj-lt"/>
              <a:buAutoNum type="arabicPeriod"/>
            </a:pPr>
            <a:r>
              <a:rPr lang="en-US" baseline="0" dirty="0" smtClean="0"/>
              <a:t>more informal, but we are proactively soliciting</a:t>
            </a:r>
          </a:p>
          <a:p>
            <a:pPr marL="685800" lvl="1" indent="-228600">
              <a:buAutoNum type="arabicPeriod"/>
            </a:pPr>
            <a:r>
              <a:rPr lang="en-US" baseline="0" dirty="0" smtClean="0"/>
              <a:t>We’re planning on receiving more through roadshow </a:t>
            </a:r>
          </a:p>
          <a:p>
            <a:pPr marL="685800" lvl="1" indent="-228600">
              <a:buAutoNum type="arabicPeriod"/>
            </a:pPr>
            <a:r>
              <a:rPr lang="en-US" baseline="0" dirty="0" smtClean="0"/>
              <a:t>Librarians to solicit from their liaison areas</a:t>
            </a:r>
          </a:p>
        </p:txBody>
      </p:sp>
      <p:sp>
        <p:nvSpPr>
          <p:cNvPr id="4" name="Slide Number Placeholder 3"/>
          <p:cNvSpPr>
            <a:spLocks noGrp="1"/>
          </p:cNvSpPr>
          <p:nvPr>
            <p:ph type="sldNum" sz="quarter" idx="10"/>
          </p:nvPr>
        </p:nvSpPr>
        <p:spPr/>
        <p:txBody>
          <a:bodyPr/>
          <a:lstStyle/>
          <a:p>
            <a:fld id="{7B7F7293-6DBB-4E53-B0EE-5337FC6496A7}" type="slidenum">
              <a:rPr lang="en-US" smtClean="0"/>
              <a:pPr/>
              <a:t>17</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Step 2: Create folders</a:t>
            </a:r>
          </a:p>
          <a:p>
            <a:endParaRPr lang="en-US" baseline="0" dirty="0" smtClean="0"/>
          </a:p>
          <a:p>
            <a:pPr marL="228600" indent="-228600">
              <a:buFont typeface="+mj-lt"/>
              <a:buAutoNum type="arabicPeriod"/>
            </a:pPr>
            <a:r>
              <a:rPr lang="en-US" baseline="0" dirty="0" smtClean="0"/>
              <a:t>Modified from California Polytechnic workflow, which we found in the Digital Commons </a:t>
            </a:r>
            <a:r>
              <a:rPr lang="en-US" baseline="0" dirty="0" err="1" smtClean="0"/>
              <a:t>Collaboratory</a:t>
            </a:r>
            <a:endParaRPr lang="en-US" baseline="0" dirty="0" smtClean="0"/>
          </a:p>
          <a:p>
            <a:pPr marL="228600" indent="-228600">
              <a:buFont typeface="+mj-lt"/>
              <a:buAutoNum type="arabicPeriod"/>
            </a:pPr>
            <a:r>
              <a:rPr lang="en-US" baseline="0" dirty="0" smtClean="0"/>
              <a:t>We modified for digital record-keeping (Cal Poly using paper-based system)</a:t>
            </a:r>
          </a:p>
          <a:p>
            <a:pPr marL="685800" lvl="1" indent="-228600">
              <a:buFont typeface="+mj-lt"/>
              <a:buAutoNum type="arabicPeriod"/>
            </a:pPr>
            <a:r>
              <a:rPr lang="en-US" baseline="0" dirty="0" smtClean="0"/>
              <a:t>Copy/drag Outlook emails into folders</a:t>
            </a:r>
          </a:p>
          <a:p>
            <a:pPr marL="228600" indent="-228600">
              <a:buFont typeface="+mj-lt"/>
              <a:buAutoNum type="arabicPeriod"/>
            </a:pPr>
            <a:r>
              <a:rPr lang="en-US" baseline="0" dirty="0" smtClean="0"/>
              <a:t>Redundant but helpful; cumulative benefit--won’t have to spend as much time searching for policies</a:t>
            </a:r>
          </a:p>
        </p:txBody>
      </p:sp>
      <p:sp>
        <p:nvSpPr>
          <p:cNvPr id="4" name="Slide Number Placeholder 3"/>
          <p:cNvSpPr>
            <a:spLocks noGrp="1"/>
          </p:cNvSpPr>
          <p:nvPr>
            <p:ph type="sldNum" sz="quarter" idx="10"/>
          </p:nvPr>
        </p:nvSpPr>
        <p:spPr/>
        <p:txBody>
          <a:bodyPr/>
          <a:lstStyle/>
          <a:p>
            <a:fld id="{7B7F7293-6DBB-4E53-B0EE-5337FC6496A7}" type="slidenum">
              <a:rPr lang="en-US" smtClean="0"/>
              <a:pPr/>
              <a:t>18</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baseline="0" dirty="0" smtClean="0"/>
              <a:t>Step 3: Copyright clearance:</a:t>
            </a:r>
          </a:p>
          <a:p>
            <a:pPr marL="457200" lvl="1" indent="0">
              <a:buNone/>
            </a:pPr>
            <a:r>
              <a:rPr lang="en-US" baseline="0" dirty="0" smtClean="0"/>
              <a:t>Ideally faculty would perform this, but in practice we have to</a:t>
            </a:r>
          </a:p>
          <a:p>
            <a:pPr marL="457200" lvl="1" indent="0">
              <a:buNone/>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Sherpa-Romeo: database of publisher policies and permissions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	Very helpful tool, an excellent starting point</a:t>
            </a:r>
          </a:p>
          <a:p>
            <a:pPr marL="914400" lvl="2" indent="0">
              <a:buNone/>
            </a:pPr>
            <a:r>
              <a:rPr lang="en-US" baseline="0" dirty="0" smtClean="0"/>
              <a:t>Can’t rely solely on Sherpa-Romeo; pages often haven’t been updated in a few years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Confirm on publishers website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685800" lvl="1" indent="-228600">
              <a:buFont typeface="+mj-lt"/>
              <a:buAutoNum type="arabicPeriod"/>
            </a:pPr>
            <a:r>
              <a:rPr lang="en-US" baseline="0" dirty="0" smtClean="0"/>
              <a:t>Determine copyright owner: “Published by Wiley-Blackwell”</a:t>
            </a:r>
          </a:p>
          <a:p>
            <a:pPr marL="685800" lvl="1" indent="-228600">
              <a:buFont typeface="+mj-lt"/>
              <a:buAutoNum type="arabicPeriod"/>
            </a:pPr>
            <a:r>
              <a:rPr lang="en-US" baseline="0" dirty="0" smtClean="0"/>
              <a:t>Determine which version we can deposit and under what conditions: post-print, need permission and under a bunch of conditions</a:t>
            </a:r>
          </a:p>
          <a:p>
            <a:pPr marL="685800" lvl="1" indent="-228600">
              <a:buFont typeface="+mj-lt"/>
              <a:buAutoNum type="arabicPeriod"/>
            </a:pPr>
            <a:r>
              <a:rPr lang="en-US" baseline="0" dirty="0" smtClean="0"/>
              <a:t>Request permission if necessary: in this instance, need to request permission</a:t>
            </a:r>
          </a:p>
        </p:txBody>
      </p:sp>
      <p:sp>
        <p:nvSpPr>
          <p:cNvPr id="4" name="Slide Number Placeholder 3"/>
          <p:cNvSpPr>
            <a:spLocks noGrp="1"/>
          </p:cNvSpPr>
          <p:nvPr>
            <p:ph type="sldNum" sz="quarter" idx="10"/>
          </p:nvPr>
        </p:nvSpPr>
        <p:spPr/>
        <p:txBody>
          <a:bodyPr/>
          <a:lstStyle/>
          <a:p>
            <a:fld id="{7B7F7293-6DBB-4E53-B0EE-5337FC6496A7}" type="slidenum">
              <a:rPr lang="en-US" smtClean="0"/>
              <a:pPr/>
              <a:t>19</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0000"/>
              </a:lnSpc>
              <a:spcBef>
                <a:spcPct val="50000"/>
              </a:spcBef>
              <a:buFont typeface="Arial" pitchFamily="34" charset="0"/>
              <a:buChar char="•"/>
            </a:pPr>
            <a:r>
              <a:rPr lang="en-US" sz="1200" dirty="0" smtClean="0">
                <a:solidFill>
                  <a:srgbClr val="003A6E"/>
                </a:solidFill>
                <a:latin typeface="Helvetica" charset="0"/>
              </a:rPr>
              <a:t>Welcome to </a:t>
            </a:r>
            <a:r>
              <a:rPr lang="en-US" sz="1200" dirty="0" err="1" smtClean="0">
                <a:solidFill>
                  <a:srgbClr val="003A6E"/>
                </a:solidFill>
                <a:latin typeface="Helvetica" charset="0"/>
              </a:rPr>
              <a:t>acronymland</a:t>
            </a:r>
            <a:r>
              <a:rPr lang="en-US" sz="1200" dirty="0" smtClean="0">
                <a:solidFill>
                  <a:srgbClr val="003A6E"/>
                </a:solidFill>
                <a:latin typeface="Helvetica" charset="0"/>
              </a:rPr>
              <a:t>!</a:t>
            </a:r>
          </a:p>
          <a:p>
            <a:pPr marL="285750" indent="-285750">
              <a:lnSpc>
                <a:spcPct val="120000"/>
              </a:lnSpc>
              <a:spcBef>
                <a:spcPct val="50000"/>
              </a:spcBef>
              <a:buFont typeface="Arial" pitchFamily="34" charset="0"/>
              <a:buChar char="•"/>
            </a:pPr>
            <a:r>
              <a:rPr lang="en-US" sz="1200" dirty="0" smtClean="0">
                <a:solidFill>
                  <a:srgbClr val="003A6E"/>
                </a:solidFill>
                <a:latin typeface="Helvetica" charset="0"/>
              </a:rPr>
              <a:t>2005 – DAMS in Atlanta – The possibilities</a:t>
            </a:r>
          </a:p>
          <a:p>
            <a:pPr marL="285750" indent="-285750">
              <a:lnSpc>
                <a:spcPct val="120000"/>
              </a:lnSpc>
              <a:spcBef>
                <a:spcPct val="50000"/>
              </a:spcBef>
              <a:buFont typeface="Courier New" pitchFamily="49" charset="0"/>
              <a:buChar char="o"/>
            </a:pPr>
            <a:r>
              <a:rPr lang="en-US" sz="1050" i="1" dirty="0" smtClean="0">
                <a:solidFill>
                  <a:srgbClr val="003A6E"/>
                </a:solidFill>
                <a:latin typeface="Helvetica" charset="0"/>
              </a:rPr>
              <a:t>Digital Assets Management</a:t>
            </a:r>
          </a:p>
          <a:p>
            <a:pPr marL="285750" marR="0" indent="-285750" algn="l" defTabSz="914400" rtl="0" eaLnBrk="1" fontAlgn="auto" latinLnBrk="0" hangingPunct="1">
              <a:lnSpc>
                <a:spcPct val="120000"/>
              </a:lnSpc>
              <a:spcBef>
                <a:spcPct val="50000"/>
              </a:spcBef>
              <a:spcAft>
                <a:spcPts val="0"/>
              </a:spcAft>
              <a:buClrTx/>
              <a:buSzTx/>
              <a:buFont typeface="Courier New" pitchFamily="49" charset="0"/>
              <a:buChar char="o"/>
              <a:tabLst/>
              <a:defRPr/>
            </a:pPr>
            <a:r>
              <a:rPr lang="en-US" sz="1050" dirty="0" smtClean="0">
                <a:solidFill>
                  <a:srgbClr val="003A6E"/>
                </a:solidFill>
                <a:latin typeface="Helvetica" charset="0"/>
              </a:rPr>
              <a:t>At that time Institutional Repository (IR) options included: customizing Fedora, D-Space, Sakai, </a:t>
            </a:r>
            <a:r>
              <a:rPr lang="en-US" sz="1050" dirty="0" err="1" smtClean="0">
                <a:solidFill>
                  <a:srgbClr val="003A6E"/>
                </a:solidFill>
                <a:latin typeface="Helvetica" charset="0"/>
              </a:rPr>
              <a:t>CONTENTdm</a:t>
            </a:r>
            <a:r>
              <a:rPr lang="en-US" sz="1050" dirty="0" smtClean="0">
                <a:solidFill>
                  <a:srgbClr val="003A6E"/>
                </a:solidFill>
                <a:latin typeface="Helvetica" charset="0"/>
              </a:rPr>
              <a:t>, or a homegrown digital asset management system</a:t>
            </a:r>
          </a:p>
          <a:p>
            <a:pPr marL="285750" indent="-285750">
              <a:lnSpc>
                <a:spcPct val="120000"/>
              </a:lnSpc>
              <a:spcBef>
                <a:spcPct val="50000"/>
              </a:spcBef>
              <a:buFont typeface="Arial" pitchFamily="34" charset="0"/>
              <a:buChar char="•"/>
            </a:pPr>
            <a:r>
              <a:rPr lang="en-US" sz="1200" dirty="0" smtClean="0">
                <a:solidFill>
                  <a:srgbClr val="003A6E"/>
                </a:solidFill>
                <a:latin typeface="Helvetica" charset="0"/>
              </a:rPr>
              <a:t>2008 – NITLE consortium for </a:t>
            </a:r>
            <a:r>
              <a:rPr lang="en-US" sz="1200" dirty="0" err="1" smtClean="0">
                <a:solidFill>
                  <a:srgbClr val="003A6E"/>
                </a:solidFill>
                <a:latin typeface="Helvetica" charset="0"/>
              </a:rPr>
              <a:t>DSpace</a:t>
            </a:r>
            <a:r>
              <a:rPr lang="en-US" sz="1200" dirty="0" smtClean="0">
                <a:solidFill>
                  <a:srgbClr val="003A6E"/>
                </a:solidFill>
                <a:latin typeface="Helvetica" charset="0"/>
              </a:rPr>
              <a:t> – An attempt to talk nationally</a:t>
            </a:r>
          </a:p>
          <a:p>
            <a:pPr marL="285750" indent="-285750">
              <a:lnSpc>
                <a:spcPct val="120000"/>
              </a:lnSpc>
              <a:spcBef>
                <a:spcPct val="50000"/>
              </a:spcBef>
              <a:buFont typeface="Courier New" pitchFamily="49" charset="0"/>
              <a:buChar char="o"/>
            </a:pPr>
            <a:r>
              <a:rPr lang="en-US" sz="1100" i="1" dirty="0" smtClean="0">
                <a:solidFill>
                  <a:srgbClr val="003A6E"/>
                </a:solidFill>
                <a:latin typeface="Helvetica" charset="0"/>
              </a:rPr>
              <a:t>National Institute for Technology in Liberal Education</a:t>
            </a:r>
          </a:p>
          <a:p>
            <a:pPr marL="285750" indent="-285750">
              <a:lnSpc>
                <a:spcPct val="120000"/>
              </a:lnSpc>
              <a:spcBef>
                <a:spcPct val="50000"/>
              </a:spcBef>
              <a:buFont typeface="Arial" pitchFamily="34" charset="0"/>
              <a:buChar char="•"/>
            </a:pPr>
            <a:r>
              <a:rPr lang="en-US" sz="1200" dirty="0" smtClean="0">
                <a:solidFill>
                  <a:srgbClr val="003A6E"/>
                </a:solidFill>
                <a:latin typeface="Helvetica" charset="0"/>
              </a:rPr>
              <a:t>2008 – DDPPC – Information Management on campus</a:t>
            </a:r>
          </a:p>
          <a:p>
            <a:pPr marL="285750" indent="-285750">
              <a:lnSpc>
                <a:spcPct val="120000"/>
              </a:lnSpc>
              <a:spcBef>
                <a:spcPct val="50000"/>
              </a:spcBef>
              <a:buFont typeface="Courier New" pitchFamily="49" charset="0"/>
              <a:buChar char="o"/>
            </a:pPr>
            <a:r>
              <a:rPr lang="en-US" sz="1100" i="1" dirty="0" smtClean="0">
                <a:solidFill>
                  <a:srgbClr val="003A6E"/>
                </a:solidFill>
                <a:latin typeface="Helvetica" charset="0"/>
              </a:rPr>
              <a:t>Data/Document Policy and Procedure Committee</a:t>
            </a:r>
          </a:p>
          <a:p>
            <a:pPr marL="285750" indent="-285750">
              <a:lnSpc>
                <a:spcPct val="120000"/>
              </a:lnSpc>
              <a:spcBef>
                <a:spcPct val="50000"/>
              </a:spcBef>
              <a:buFont typeface="Arial" pitchFamily="34" charset="0"/>
              <a:buChar char="•"/>
            </a:pPr>
            <a:r>
              <a:rPr lang="en-US" sz="1200" dirty="0" smtClean="0">
                <a:solidFill>
                  <a:srgbClr val="003A6E"/>
                </a:solidFill>
                <a:latin typeface="Helvetica" charset="0"/>
              </a:rPr>
              <a:t>2012 – Digital Commons – The product</a:t>
            </a:r>
          </a:p>
          <a:p>
            <a:pPr marL="285750" indent="-285750">
              <a:lnSpc>
                <a:spcPct val="120000"/>
              </a:lnSpc>
              <a:spcBef>
                <a:spcPct val="50000"/>
              </a:spcBef>
              <a:buFont typeface="Courier New" pitchFamily="49" charset="0"/>
              <a:buChar char="o"/>
            </a:pPr>
            <a:r>
              <a:rPr lang="en-US" sz="1100" i="1" dirty="0" err="1" smtClean="0">
                <a:solidFill>
                  <a:srgbClr val="003A6E"/>
                </a:solidFill>
                <a:latin typeface="Helvetica" charset="0"/>
              </a:rPr>
              <a:t>BePress</a:t>
            </a:r>
            <a:endParaRPr lang="en-US" baseline="0" dirty="0" smtClean="0"/>
          </a:p>
        </p:txBody>
      </p:sp>
      <p:sp>
        <p:nvSpPr>
          <p:cNvPr id="4" name="Slide Number Placeholder 3"/>
          <p:cNvSpPr>
            <a:spLocks noGrp="1"/>
          </p:cNvSpPr>
          <p:nvPr>
            <p:ph type="sldNum" sz="quarter" idx="10"/>
          </p:nvPr>
        </p:nvSpPr>
        <p:spPr/>
        <p:txBody>
          <a:bodyPr/>
          <a:lstStyle/>
          <a:p>
            <a:fld id="{7B7F7293-6DBB-4E53-B0EE-5337FC6496A7}" type="slidenum">
              <a:rPr lang="en-US" smtClean="0"/>
              <a:pPr/>
              <a:t>2</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baseline="0" dirty="0" smtClean="0"/>
              <a:t>Step 3 (</a:t>
            </a:r>
            <a:r>
              <a:rPr lang="en-US" b="1" baseline="0" dirty="0" err="1" smtClean="0"/>
              <a:t>con’t</a:t>
            </a:r>
            <a:r>
              <a:rPr lang="en-US" b="1" baseline="0" dirty="0" smtClean="0"/>
              <a:t>)</a:t>
            </a:r>
            <a:endParaRPr lang="en-US" b="0" baseline="0" dirty="0" smtClean="0"/>
          </a:p>
          <a:p>
            <a:pPr marL="0" lvl="0" indent="0">
              <a:buNone/>
            </a:pPr>
            <a:r>
              <a:rPr lang="en-US" baseline="0" dirty="0" smtClean="0"/>
              <a:t>Email template for requesting permission</a:t>
            </a:r>
          </a:p>
          <a:p>
            <a:pPr marL="0" lvl="0" indent="0">
              <a:buNone/>
            </a:pPr>
            <a:endParaRPr lang="en-US" baseline="0" dirty="0" smtClean="0"/>
          </a:p>
          <a:p>
            <a:pPr marL="0" lvl="0" indent="0">
              <a:buNone/>
            </a:pPr>
            <a:r>
              <a:rPr lang="en-US" b="1" baseline="0" dirty="0" smtClean="0"/>
              <a:t>Step 4: Locate copies of works</a:t>
            </a:r>
            <a:endParaRPr lang="en-US" b="0" baseline="0" dirty="0" smtClean="0"/>
          </a:p>
          <a:p>
            <a:pPr marL="228600" lvl="0" indent="-228600">
              <a:buFont typeface="+mj-lt"/>
              <a:buAutoNum type="arabicPeriod"/>
            </a:pPr>
            <a:r>
              <a:rPr lang="en-US" baseline="0" dirty="0" smtClean="0"/>
              <a:t>Once we know which version we can deposit, locate those copies</a:t>
            </a:r>
          </a:p>
          <a:p>
            <a:pPr marL="228600" lvl="0" indent="-228600">
              <a:buFont typeface="+mj-lt"/>
              <a:buAutoNum type="arabicPeriod"/>
            </a:pPr>
            <a:r>
              <a:rPr lang="en-US" baseline="0" dirty="0" smtClean="0"/>
              <a:t>Pre- and post-prints come from authors</a:t>
            </a:r>
          </a:p>
          <a:p>
            <a:pPr marL="228600" lvl="0" indent="-228600">
              <a:buFont typeface="+mj-lt"/>
              <a:buAutoNum type="arabicPeriod"/>
            </a:pPr>
            <a:r>
              <a:rPr lang="en-US" baseline="0" smtClean="0"/>
              <a:t>Publisher’s </a:t>
            </a:r>
            <a:r>
              <a:rPr lang="en-US" baseline="0" dirty="0" smtClean="0"/>
              <a:t>version (aka version of record): databases, print collection, ILL</a:t>
            </a:r>
          </a:p>
        </p:txBody>
      </p:sp>
      <p:sp>
        <p:nvSpPr>
          <p:cNvPr id="4" name="Slide Number Placeholder 3"/>
          <p:cNvSpPr>
            <a:spLocks noGrp="1"/>
          </p:cNvSpPr>
          <p:nvPr>
            <p:ph type="sldNum" sz="quarter" idx="10"/>
          </p:nvPr>
        </p:nvSpPr>
        <p:spPr/>
        <p:txBody>
          <a:bodyPr/>
          <a:lstStyle/>
          <a:p>
            <a:fld id="{7B7F7293-6DBB-4E53-B0EE-5337FC6496A7}" type="slidenum">
              <a:rPr lang="en-US" smtClean="0"/>
              <a:pPr/>
              <a:t>20</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Step 5: Upload</a:t>
            </a:r>
          </a:p>
          <a:p>
            <a:pPr marL="685800" lvl="1" indent="-228600">
              <a:buFont typeface="+mj-lt"/>
              <a:buAutoNum type="arabicPeriod"/>
            </a:pPr>
            <a:r>
              <a:rPr lang="en-US" baseline="0" dirty="0" smtClean="0"/>
              <a:t>Digital Commons backend</a:t>
            </a:r>
          </a:p>
          <a:p>
            <a:pPr marL="1143000" lvl="2" indent="-228600">
              <a:buFont typeface="+mj-lt"/>
              <a:buAutoNum type="arabicPeriod"/>
            </a:pPr>
            <a:r>
              <a:rPr lang="en-US" baseline="0" dirty="0" smtClean="0"/>
              <a:t>Slight learning curve, mostly learning where things are located</a:t>
            </a:r>
          </a:p>
          <a:p>
            <a:pPr marL="685800" lvl="1" indent="-228600">
              <a:buFont typeface="+mj-lt"/>
              <a:buAutoNum type="arabicPeriod"/>
            </a:pPr>
            <a:r>
              <a:rPr lang="en-US" baseline="0" dirty="0" smtClean="0"/>
              <a:t>There’s no access to underlying code (no programming experience required)</a:t>
            </a:r>
          </a:p>
          <a:p>
            <a:pPr marL="685800" lvl="1" indent="-228600">
              <a:buFont typeface="+mj-lt"/>
              <a:buAutoNum type="arabicPeriod"/>
            </a:pPr>
            <a:r>
              <a:rPr lang="en-US" baseline="0" dirty="0" smtClean="0"/>
              <a:t>Red dots = require action</a:t>
            </a:r>
          </a:p>
          <a:p>
            <a:pPr marL="1143000" lvl="2" indent="-228600">
              <a:buFont typeface="+mj-lt"/>
              <a:buAutoNum type="arabicPeriod"/>
            </a:pPr>
            <a:r>
              <a:rPr lang="en-US" baseline="0" dirty="0" smtClean="0"/>
              <a:t>These works are stuck in the pipeline</a:t>
            </a:r>
          </a:p>
          <a:p>
            <a:pPr marL="1143000" lvl="2" indent="-228600">
              <a:buFont typeface="+mj-lt"/>
              <a:buAutoNum type="arabicPeriod"/>
            </a:pPr>
            <a:r>
              <a:rPr lang="en-US" baseline="0" dirty="0" smtClean="0"/>
              <a:t>There are reminder email templates built in that we can send from here</a:t>
            </a:r>
          </a:p>
        </p:txBody>
      </p:sp>
      <p:sp>
        <p:nvSpPr>
          <p:cNvPr id="4" name="Slide Number Placeholder 3"/>
          <p:cNvSpPr>
            <a:spLocks noGrp="1"/>
          </p:cNvSpPr>
          <p:nvPr>
            <p:ph type="sldNum" sz="quarter" idx="10"/>
          </p:nvPr>
        </p:nvSpPr>
        <p:spPr/>
        <p:txBody>
          <a:bodyPr/>
          <a:lstStyle/>
          <a:p>
            <a:fld id="{7B7F7293-6DBB-4E53-B0EE-5337FC6496A7}" type="slidenum">
              <a:rPr lang="en-US" smtClean="0"/>
              <a:pPr/>
              <a:t>21</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Screenshots to show how you can customize the back end and how that looks on the front end</a:t>
            </a:r>
          </a:p>
          <a:p>
            <a:endParaRPr lang="en-US" baseline="0" dirty="0" smtClean="0"/>
          </a:p>
          <a:p>
            <a:r>
              <a:rPr lang="en-US" baseline="0" dirty="0" smtClean="0"/>
              <a:t>“Student Research”: customize name of the collection</a:t>
            </a:r>
          </a:p>
          <a:p>
            <a:endParaRPr lang="en-US" baseline="0" dirty="0" smtClean="0"/>
          </a:p>
          <a:p>
            <a:r>
              <a:rPr lang="en-US" baseline="0" dirty="0" smtClean="0"/>
              <a:t>Green box: have control over </a:t>
            </a:r>
            <a:r>
              <a:rPr lang="en-US" baseline="0" smtClean="0"/>
              <a:t>the “snippet” </a:t>
            </a:r>
            <a:r>
              <a:rPr lang="en-US" baseline="0" dirty="0" smtClean="0"/>
              <a:t>that appears in Google</a:t>
            </a:r>
          </a:p>
          <a:p>
            <a:endParaRPr lang="en-US" baseline="0" dirty="0" smtClean="0"/>
          </a:p>
          <a:p>
            <a:r>
              <a:rPr lang="en-US" baseline="0" dirty="0" smtClean="0"/>
              <a:t>Red box: customize the URL schema (and you can get a sense of how our site is organized)</a:t>
            </a:r>
          </a:p>
          <a:p>
            <a:endParaRPr lang="en-US" baseline="0" dirty="0" smtClean="0"/>
          </a:p>
          <a:p>
            <a:r>
              <a:rPr lang="en-US" baseline="0" dirty="0" smtClean="0"/>
              <a:t>Digital Commons site organization</a:t>
            </a:r>
          </a:p>
          <a:p>
            <a:r>
              <a:rPr lang="en-US" b="1" baseline="0" dirty="0" smtClean="0"/>
              <a:t>Community</a:t>
            </a:r>
            <a:r>
              <a:rPr lang="en-US" baseline="0" dirty="0" smtClean="0"/>
              <a:t>: top level building block; containers – no content in the community</a:t>
            </a:r>
          </a:p>
          <a:p>
            <a:r>
              <a:rPr lang="en-US" baseline="0" dirty="0" smtClean="0"/>
              <a:t>	Anthropology community contains “Faculty Publications” and “Student Publications” series</a:t>
            </a:r>
          </a:p>
          <a:p>
            <a:r>
              <a:rPr lang="en-US" b="1" baseline="0" dirty="0" smtClean="0"/>
              <a:t>Series</a:t>
            </a:r>
            <a:r>
              <a:rPr lang="en-US" baseline="0" dirty="0" smtClean="0"/>
              <a:t>: where the content lives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“Faculty Publications” and “Student Publications” are both series within the Anthropology community</a:t>
            </a:r>
          </a:p>
          <a:p>
            <a:r>
              <a:rPr lang="en-US" baseline="0" dirty="0" smtClean="0"/>
              <a:t>	Also image galleries, books, journals, conference proceedings</a:t>
            </a:r>
          </a:p>
          <a:p>
            <a:r>
              <a:rPr lang="en-US" b="1" baseline="0" dirty="0" smtClean="0"/>
              <a:t>Virtual collection</a:t>
            </a:r>
            <a:r>
              <a:rPr lang="en-US" baseline="0" dirty="0" smtClean="0"/>
              <a:t>: types of series, but no content inside – it’s a canned search</a:t>
            </a:r>
          </a:p>
          <a:p>
            <a:r>
              <a:rPr lang="en-US" baseline="0" dirty="0" smtClean="0"/>
              <a:t>	“Student Research” is a virtual collection</a:t>
            </a:r>
          </a:p>
          <a:p>
            <a:r>
              <a:rPr lang="en-US" baseline="0" dirty="0" smtClean="0"/>
              <a:t>		Displays the results of the search: items in </a:t>
            </a:r>
            <a:r>
              <a:rPr lang="en-US" baseline="0" dirty="0" err="1" smtClean="0"/>
              <a:t>student_scholarship</a:t>
            </a:r>
            <a:r>
              <a:rPr lang="en-US" baseline="0" dirty="0" smtClean="0"/>
              <a:t> and Department=Anthropology</a:t>
            </a:r>
          </a:p>
          <a:p>
            <a:r>
              <a:rPr lang="en-US" baseline="0" dirty="0" smtClean="0"/>
              <a:t>		All student work is in </a:t>
            </a:r>
            <a:r>
              <a:rPr lang="en-US" baseline="0" dirty="0" err="1" smtClean="0"/>
              <a:t>student_publications</a:t>
            </a:r>
            <a:r>
              <a:rPr lang="en-US" baseline="0" dirty="0" smtClean="0"/>
              <a:t> series: simplify upload process for students since there are many types of student works</a:t>
            </a:r>
          </a:p>
          <a:p>
            <a:r>
              <a:rPr lang="en-US" baseline="0" dirty="0" smtClean="0"/>
              <a:t>			Celebration, Mellon, regular old Student Research, etc.</a:t>
            </a:r>
          </a:p>
          <a:p>
            <a:endParaRPr lang="en-US" baseline="0" dirty="0" smtClean="0"/>
          </a:p>
        </p:txBody>
      </p:sp>
      <p:sp>
        <p:nvSpPr>
          <p:cNvPr id="4" name="Slide Number Placeholder 3"/>
          <p:cNvSpPr>
            <a:spLocks noGrp="1"/>
          </p:cNvSpPr>
          <p:nvPr>
            <p:ph type="sldNum" sz="quarter" idx="10"/>
          </p:nvPr>
        </p:nvSpPr>
        <p:spPr/>
        <p:txBody>
          <a:bodyPr/>
          <a:lstStyle/>
          <a:p>
            <a:fld id="{7B7F7293-6DBB-4E53-B0EE-5337FC6496A7}" type="slidenum">
              <a:rPr lang="en-US" smtClean="0"/>
              <a:pPr/>
              <a:t>22</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Journals</a:t>
            </a:r>
          </a:p>
          <a:p>
            <a:r>
              <a:rPr lang="en-US" baseline="0" dirty="0" smtClean="0"/>
              <a:t>Digital Commons journal platform: handle submissions, peer review, correspondence, all online</a:t>
            </a:r>
          </a:p>
          <a:p>
            <a:r>
              <a:rPr lang="en-US" baseline="0" dirty="0" smtClean="0"/>
              <a:t>License includes 5 journals</a:t>
            </a:r>
          </a:p>
          <a:p>
            <a:endParaRPr lang="en-US" baseline="0" dirty="0" smtClean="0"/>
          </a:p>
          <a:p>
            <a:r>
              <a:rPr lang="en-US" baseline="0" dirty="0" smtClean="0"/>
              <a:t>Why publishing?</a:t>
            </a:r>
          </a:p>
          <a:p>
            <a:pPr marL="228600" indent="-228600">
              <a:buFont typeface="+mj-lt"/>
              <a:buAutoNum type="arabicPeriod"/>
            </a:pPr>
            <a:r>
              <a:rPr lang="en-US" baseline="0" dirty="0" smtClean="0"/>
              <a:t>Further ties library to the College’s research mission</a:t>
            </a:r>
          </a:p>
          <a:p>
            <a:pPr marL="228600" indent="-228600">
              <a:buFont typeface="+mj-lt"/>
              <a:buAutoNum type="arabicPeriod"/>
            </a:pPr>
            <a:r>
              <a:rPr lang="en-US" baseline="0" dirty="0" smtClean="0"/>
              <a:t>Deals with issues the library is already familiar with: open access, copyright, scholarly communication, research accessibility</a:t>
            </a:r>
          </a:p>
          <a:p>
            <a:pPr marL="228600" indent="-228600">
              <a:buFont typeface="+mj-lt"/>
              <a:buAutoNum type="arabicPeriod"/>
            </a:pPr>
            <a:r>
              <a:rPr lang="en-US" baseline="0" dirty="0" smtClean="0"/>
              <a:t>Same benefits of IR: </a:t>
            </a:r>
            <a:r>
              <a:rPr lang="en-US" baseline="0" dirty="0" smtClean="0"/>
              <a:t>discoverability and visibility, authors retain right, permanent link </a:t>
            </a:r>
            <a:r>
              <a:rPr lang="en-US" baseline="0" smtClean="0"/>
              <a:t>to scholarship</a:t>
            </a:r>
            <a:endParaRPr lang="en-US" baseline="0" dirty="0" smtClean="0"/>
          </a:p>
          <a:p>
            <a:endParaRPr lang="en-US" baseline="0" dirty="0" smtClean="0"/>
          </a:p>
          <a:p>
            <a:r>
              <a:rPr lang="en-US" baseline="0" dirty="0" smtClean="0"/>
              <a:t>Directions for Publishing</a:t>
            </a:r>
          </a:p>
          <a:p>
            <a:pPr marL="228600" indent="-228600">
              <a:buFont typeface="+mj-lt"/>
              <a:buAutoNum type="arabicPeriod"/>
            </a:pPr>
            <a:r>
              <a:rPr lang="en-US" baseline="0" dirty="0" smtClean="0"/>
              <a:t>Surveyed campus to determine who publishes journals and identified two journals for pilot</a:t>
            </a:r>
          </a:p>
          <a:p>
            <a:pPr marL="685800" lvl="1" indent="-228600">
              <a:buFont typeface="+mj-lt"/>
              <a:buAutoNum type="arabicPeriod"/>
            </a:pPr>
            <a:r>
              <a:rPr lang="en-US" baseline="0" dirty="0" smtClean="0"/>
              <a:t>One from the Civil War department and one from the History department</a:t>
            </a:r>
          </a:p>
          <a:p>
            <a:endParaRPr lang="en-US" baseline="0" dirty="0" smtClean="0"/>
          </a:p>
          <a:p>
            <a:r>
              <a:rPr lang="en-US" b="1" baseline="0" dirty="0" smtClean="0"/>
              <a:t>Faculty outreach</a:t>
            </a:r>
          </a:p>
          <a:p>
            <a:r>
              <a:rPr lang="en-US" baseline="0" dirty="0" smtClean="0"/>
              <a:t>Provost’s meeting, Chair’s meeting, departmental meetings: roadshow, a la ACRL Scholarly Communications Roadshow</a:t>
            </a:r>
          </a:p>
          <a:p>
            <a:endParaRPr lang="en-US" baseline="0" dirty="0" smtClean="0"/>
          </a:p>
          <a:p>
            <a:r>
              <a:rPr lang="en-US" b="1" i="0" baseline="0" dirty="0" smtClean="0"/>
              <a:t>Potential content providers</a:t>
            </a:r>
          </a:p>
          <a:p>
            <a:r>
              <a:rPr lang="en-US" baseline="0" dirty="0" smtClean="0"/>
              <a:t>Civil War Institute (20 student fellows), Eisenhower Institute</a:t>
            </a:r>
          </a:p>
          <a:p>
            <a:endParaRPr lang="en-US" baseline="0" dirty="0" smtClean="0"/>
          </a:p>
          <a:p>
            <a:r>
              <a:rPr lang="en-US" b="1" baseline="0" dirty="0" smtClean="0"/>
              <a:t>Reporting</a:t>
            </a:r>
          </a:p>
          <a:p>
            <a:r>
              <a:rPr lang="en-US" baseline="0" dirty="0" smtClean="0"/>
              <a:t>DC reports along with Google Analytics</a:t>
            </a:r>
          </a:p>
          <a:p>
            <a:r>
              <a:rPr lang="en-US" baseline="0" dirty="0" smtClean="0"/>
              <a:t>Snowball effect: reports sent to faculty will help us grow; “I had 100 downloads last month. How many did you have?”</a:t>
            </a:r>
          </a:p>
        </p:txBody>
      </p:sp>
      <p:sp>
        <p:nvSpPr>
          <p:cNvPr id="4" name="Slide Number Placeholder 3"/>
          <p:cNvSpPr>
            <a:spLocks noGrp="1"/>
          </p:cNvSpPr>
          <p:nvPr>
            <p:ph type="sldNum" sz="quarter" idx="10"/>
          </p:nvPr>
        </p:nvSpPr>
        <p:spPr/>
        <p:txBody>
          <a:bodyPr/>
          <a:lstStyle/>
          <a:p>
            <a:fld id="{7B7F7293-6DBB-4E53-B0EE-5337FC6496A7}" type="slidenum">
              <a:rPr lang="en-US" smtClean="0"/>
              <a:pPr/>
              <a:t>23</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B7F7293-6DBB-4E53-B0EE-5337FC6496A7}" type="slidenum">
              <a:rPr lang="en-US" smtClean="0"/>
              <a:pPr/>
              <a:t>24</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Library always part of the investigation</a:t>
            </a:r>
          </a:p>
          <a:p>
            <a:r>
              <a:rPr lang="en-US" baseline="0" dirty="0" smtClean="0"/>
              <a:t>Cataloging and Metadata Librarian</a:t>
            </a:r>
          </a:p>
        </p:txBody>
      </p:sp>
      <p:sp>
        <p:nvSpPr>
          <p:cNvPr id="4" name="Slide Number Placeholder 3"/>
          <p:cNvSpPr>
            <a:spLocks noGrp="1"/>
          </p:cNvSpPr>
          <p:nvPr>
            <p:ph type="sldNum" sz="quarter" idx="10"/>
          </p:nvPr>
        </p:nvSpPr>
        <p:spPr/>
        <p:txBody>
          <a:bodyPr/>
          <a:lstStyle/>
          <a:p>
            <a:fld id="{7B7F7293-6DBB-4E53-B0EE-5337FC6496A7}" type="slidenum">
              <a:rPr lang="en-US" smtClean="0"/>
              <a:pPr/>
              <a:t>3</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B7F7293-6DBB-4E53-B0EE-5337FC6496A7}" type="slidenum">
              <a:rPr lang="en-US" smtClean="0"/>
              <a:pPr/>
              <a:t>4</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0000"/>
              </a:lnSpc>
              <a:spcBef>
                <a:spcPct val="50000"/>
              </a:spcBef>
              <a:buFont typeface="Arial" pitchFamily="34" charset="0"/>
              <a:buChar char="•"/>
            </a:pPr>
            <a:r>
              <a:rPr lang="en-US" sz="1200" dirty="0" smtClean="0">
                <a:solidFill>
                  <a:srgbClr val="003A6E"/>
                </a:solidFill>
                <a:latin typeface="Helvetica" charset="0"/>
              </a:rPr>
              <a:t>2008 - Testing the waters</a:t>
            </a:r>
          </a:p>
          <a:p>
            <a:pPr marL="285750" indent="-285750">
              <a:lnSpc>
                <a:spcPct val="120000"/>
              </a:lnSpc>
              <a:spcBef>
                <a:spcPct val="50000"/>
              </a:spcBef>
              <a:buFont typeface="Arial" pitchFamily="34" charset="0"/>
              <a:buChar char="•"/>
            </a:pPr>
            <a:r>
              <a:rPr lang="en-US" sz="1200" dirty="0" err="1" smtClean="0">
                <a:solidFill>
                  <a:srgbClr val="003A6E"/>
                </a:solidFill>
                <a:latin typeface="Helvetica" charset="0"/>
              </a:rPr>
              <a:t>Musselman</a:t>
            </a:r>
            <a:r>
              <a:rPr lang="en-US" sz="1200" dirty="0" smtClean="0">
                <a:solidFill>
                  <a:srgbClr val="003A6E"/>
                </a:solidFill>
                <a:latin typeface="Helvetica" charset="0"/>
              </a:rPr>
              <a:t> Library plays in the NITLE sandbox as part of a consortium of </a:t>
            </a:r>
            <a:r>
              <a:rPr lang="en-US" sz="1200" dirty="0" err="1" smtClean="0">
                <a:solidFill>
                  <a:srgbClr val="003A6E"/>
                </a:solidFill>
                <a:latin typeface="Helvetica" charset="0"/>
              </a:rPr>
              <a:t>DSpace</a:t>
            </a:r>
            <a:r>
              <a:rPr lang="en-US" sz="1200" dirty="0" smtClean="0">
                <a:solidFill>
                  <a:srgbClr val="003A6E"/>
                </a:solidFill>
                <a:latin typeface="Helvetica" charset="0"/>
              </a:rPr>
              <a:t> users</a:t>
            </a:r>
          </a:p>
          <a:p>
            <a:pPr marL="285750" indent="-285750">
              <a:lnSpc>
                <a:spcPct val="120000"/>
              </a:lnSpc>
              <a:spcBef>
                <a:spcPct val="50000"/>
              </a:spcBef>
              <a:buFont typeface="Arial" pitchFamily="34" charset="0"/>
              <a:buChar char="•"/>
            </a:pPr>
            <a:r>
              <a:rPr lang="en-US" sz="1200" dirty="0" err="1" smtClean="0">
                <a:solidFill>
                  <a:srgbClr val="003A6E"/>
                </a:solidFill>
                <a:latin typeface="Helvetica" charset="0"/>
              </a:rPr>
              <a:t>Musselman</a:t>
            </a:r>
            <a:r>
              <a:rPr lang="en-US" sz="1200" dirty="0" smtClean="0">
                <a:solidFill>
                  <a:srgbClr val="003A6E"/>
                </a:solidFill>
                <a:latin typeface="Helvetica" charset="0"/>
              </a:rPr>
              <a:t> Library sends Cataloging and Metadata Librarian to Tacoma, WA, to meet with the User Group</a:t>
            </a:r>
          </a:p>
          <a:p>
            <a:pPr marL="285750" indent="-285750">
              <a:lnSpc>
                <a:spcPct val="120000"/>
              </a:lnSpc>
              <a:spcBef>
                <a:spcPct val="50000"/>
              </a:spcBef>
              <a:buFont typeface="Arial" pitchFamily="34" charset="0"/>
              <a:buChar char="•"/>
            </a:pPr>
            <a:r>
              <a:rPr lang="en-US" sz="1200" dirty="0" smtClean="0">
                <a:solidFill>
                  <a:srgbClr val="003A6E"/>
                </a:solidFill>
                <a:latin typeface="Helvetica" charset="0"/>
              </a:rPr>
              <a:t>On campus, have only one professor interested and one student paper uploaded</a:t>
            </a:r>
          </a:p>
          <a:p>
            <a:pPr marL="285750" indent="-285750">
              <a:lnSpc>
                <a:spcPct val="120000"/>
              </a:lnSpc>
              <a:spcBef>
                <a:spcPct val="50000"/>
              </a:spcBef>
              <a:buFont typeface="Arial" pitchFamily="34" charset="0"/>
              <a:buChar char="•"/>
            </a:pPr>
            <a:r>
              <a:rPr lang="en-US" sz="1200" dirty="0" smtClean="0">
                <a:solidFill>
                  <a:srgbClr val="003A6E"/>
                </a:solidFill>
                <a:latin typeface="Helvetica" charset="0"/>
              </a:rPr>
              <a:t>Information Technology searches for other products but doesn’t find one that can do</a:t>
            </a:r>
            <a:r>
              <a:rPr lang="en-US" sz="1200" baseline="0" dirty="0" smtClean="0">
                <a:solidFill>
                  <a:srgbClr val="003A6E"/>
                </a:solidFill>
                <a:latin typeface="Helvetica" charset="0"/>
              </a:rPr>
              <a:t> all for all parties</a:t>
            </a:r>
            <a:endParaRPr lang="en-US" sz="1200" dirty="0" smtClean="0">
              <a:solidFill>
                <a:srgbClr val="003A6E"/>
              </a:solidFill>
              <a:latin typeface="Helvetica" charset="0"/>
            </a:endParaRPr>
          </a:p>
        </p:txBody>
      </p:sp>
      <p:sp>
        <p:nvSpPr>
          <p:cNvPr id="4" name="Slide Number Placeholder 3"/>
          <p:cNvSpPr>
            <a:spLocks noGrp="1"/>
          </p:cNvSpPr>
          <p:nvPr>
            <p:ph type="sldNum" sz="quarter" idx="10"/>
          </p:nvPr>
        </p:nvSpPr>
        <p:spPr/>
        <p:txBody>
          <a:bodyPr/>
          <a:lstStyle/>
          <a:p>
            <a:fld id="{7B7F7293-6DBB-4E53-B0EE-5337FC6496A7}" type="slidenum">
              <a:rPr lang="en-US" smtClean="0"/>
              <a:pPr/>
              <a:t>5</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3A6E"/>
                </a:solidFill>
                <a:latin typeface="Helvetica" charset="0"/>
              </a:rPr>
              <a:t>Cataloging and Metadata Librarian now Director of Special Collections part of library working group to design The Cupola</a:t>
            </a:r>
          </a:p>
          <a:p>
            <a:endParaRPr lang="en-US" baseline="0" dirty="0" smtClean="0"/>
          </a:p>
        </p:txBody>
      </p:sp>
      <p:sp>
        <p:nvSpPr>
          <p:cNvPr id="4" name="Slide Number Placeholder 3"/>
          <p:cNvSpPr>
            <a:spLocks noGrp="1"/>
          </p:cNvSpPr>
          <p:nvPr>
            <p:ph type="sldNum" sz="quarter" idx="10"/>
          </p:nvPr>
        </p:nvSpPr>
        <p:spPr/>
        <p:txBody>
          <a:bodyPr/>
          <a:lstStyle/>
          <a:p>
            <a:fld id="{7B7F7293-6DBB-4E53-B0EE-5337FC6496A7}" type="slidenum">
              <a:rPr lang="en-US" smtClean="0"/>
              <a:pPr/>
              <a:t>6</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something we could point to right there on the Library’s home page</a:t>
            </a:r>
          </a:p>
          <a:p>
            <a:r>
              <a:rPr lang="en-US" baseline="0" dirty="0" smtClean="0"/>
              <a:t>A home for student, staff and faculty work</a:t>
            </a:r>
          </a:p>
        </p:txBody>
      </p:sp>
      <p:sp>
        <p:nvSpPr>
          <p:cNvPr id="4" name="Slide Number Placeholder 3"/>
          <p:cNvSpPr>
            <a:spLocks noGrp="1"/>
          </p:cNvSpPr>
          <p:nvPr>
            <p:ph type="sldNum" sz="quarter" idx="10"/>
          </p:nvPr>
        </p:nvSpPr>
        <p:spPr/>
        <p:txBody>
          <a:bodyPr/>
          <a:lstStyle/>
          <a:p>
            <a:fld id="{7B7F7293-6DBB-4E53-B0EE-5337FC6496A7}" type="slidenum">
              <a:rPr lang="en-US" smtClean="0"/>
              <a:pPr/>
              <a:t>7</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product to customize and demonstrate – </a:t>
            </a:r>
            <a:r>
              <a:rPr lang="en-US" baseline="0" dirty="0" err="1" smtClean="0"/>
              <a:t>BePress</a:t>
            </a:r>
            <a:r>
              <a:rPr lang="en-US" baseline="0" dirty="0" smtClean="0"/>
              <a:t> became the Cupola</a:t>
            </a:r>
          </a:p>
          <a:p>
            <a:r>
              <a:rPr lang="en-US" baseline="0" dirty="0" smtClean="0"/>
              <a:t>Policies about about submission and copyright</a:t>
            </a:r>
          </a:p>
        </p:txBody>
      </p:sp>
      <p:sp>
        <p:nvSpPr>
          <p:cNvPr id="4" name="Slide Number Placeholder 3"/>
          <p:cNvSpPr>
            <a:spLocks noGrp="1"/>
          </p:cNvSpPr>
          <p:nvPr>
            <p:ph type="sldNum" sz="quarter" idx="10"/>
          </p:nvPr>
        </p:nvSpPr>
        <p:spPr/>
        <p:txBody>
          <a:bodyPr/>
          <a:lstStyle/>
          <a:p>
            <a:fld id="{7B7F7293-6DBB-4E53-B0EE-5337FC6496A7}" type="slidenum">
              <a:rPr lang="en-US" smtClean="0"/>
              <a:pPr/>
              <a:t>8</a:t>
            </a:fld>
            <a:endParaRPr lang="en-US"/>
          </a:p>
        </p:txBody>
      </p:sp>
    </p:spTree>
    <p:extLst>
      <p:ext uri="{BB962C8B-B14F-4D97-AF65-F5344CB8AC3E}">
        <p14:creationId xmlns:p14="http://schemas.microsoft.com/office/powerpoint/2010/main" val="112453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 trying to archive every student work – just showcasing the best of undergraduate scholarship</a:t>
            </a:r>
          </a:p>
          <a:p>
            <a:endParaRPr lang="en-US" baseline="0" dirty="0" smtClean="0"/>
          </a:p>
          <a:p>
            <a:r>
              <a:rPr lang="en-US" baseline="0" dirty="0" smtClean="0"/>
              <a:t>4 beta students submitted content in a variety of formats – papers, slide presentations, posters</a:t>
            </a:r>
          </a:p>
          <a:p>
            <a:endParaRPr lang="en-US" baseline="0" dirty="0" smtClean="0"/>
          </a:p>
          <a:p>
            <a:r>
              <a:rPr lang="en-US" baseline="0" dirty="0" smtClean="0"/>
              <a:t>By the numbers May-August 2012:</a:t>
            </a:r>
          </a:p>
          <a:p>
            <a:pPr marL="171450" indent="-171450">
              <a:buFont typeface="Arial" pitchFamily="34" charset="0"/>
              <a:buChar char="•"/>
            </a:pPr>
            <a:r>
              <a:rPr lang="en-US" baseline="0" dirty="0" smtClean="0"/>
              <a:t>42 nominations received from faculty in May 2012 – students invited to upload their work</a:t>
            </a:r>
          </a:p>
          <a:p>
            <a:pPr marL="171450" indent="-171450">
              <a:buFont typeface="Arial" pitchFamily="34" charset="0"/>
              <a:buChar char="•"/>
            </a:pPr>
            <a:r>
              <a:rPr lang="en-US" baseline="0" dirty="0" smtClean="0"/>
              <a:t>14 actually uploaded content</a:t>
            </a:r>
          </a:p>
          <a:p>
            <a:pPr marL="171450" indent="-171450">
              <a:buFont typeface="Arial" pitchFamily="34" charset="0"/>
              <a:buChar char="•"/>
            </a:pPr>
            <a:r>
              <a:rPr lang="en-US" baseline="0" dirty="0" smtClean="0"/>
              <a:t>A few more dribbled in, and some students were asked to revise and resubmit by the faculty reviewers</a:t>
            </a:r>
          </a:p>
          <a:p>
            <a:pPr marL="171450" indent="-171450">
              <a:buFont typeface="Arial" pitchFamily="34" charset="0"/>
              <a:buChar char="•"/>
            </a:pPr>
            <a:r>
              <a:rPr lang="en-US" baseline="0" dirty="0" smtClean="0"/>
              <a:t>Today, 15 student works are published and we have 6 still in the review pipeline. </a:t>
            </a:r>
          </a:p>
          <a:p>
            <a:endParaRPr lang="en-US" baseline="0" dirty="0" smtClean="0"/>
          </a:p>
        </p:txBody>
      </p:sp>
      <p:sp>
        <p:nvSpPr>
          <p:cNvPr id="4" name="Slide Number Placeholder 3"/>
          <p:cNvSpPr>
            <a:spLocks noGrp="1"/>
          </p:cNvSpPr>
          <p:nvPr>
            <p:ph type="sldNum" sz="quarter" idx="10"/>
          </p:nvPr>
        </p:nvSpPr>
        <p:spPr/>
        <p:txBody>
          <a:bodyPr/>
          <a:lstStyle/>
          <a:p>
            <a:fld id="{7B7F7293-6DBB-4E53-B0EE-5337FC6496A7}" type="slidenum">
              <a:rPr lang="en-US" smtClean="0"/>
              <a:pPr/>
              <a:t>9</a:t>
            </a:fld>
            <a:endParaRPr lang="en-US"/>
          </a:p>
        </p:txBody>
      </p:sp>
    </p:spTree>
    <p:extLst>
      <p:ext uri="{BB962C8B-B14F-4D97-AF65-F5344CB8AC3E}">
        <p14:creationId xmlns:p14="http://schemas.microsoft.com/office/powerpoint/2010/main" val="112453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gi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2.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5.jpeg"/><Relationship Id="rId5"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cupola.gettysburg.edu/" TargetMode="External"/><Relationship Id="rId5" Type="http://schemas.openxmlformats.org/officeDocument/2006/relationships/hyperlink" Target="http://libguides.gettysburg.edu/cupola" TargetMode="External"/><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cupola.gettysburg.edu/" TargetMode="External"/><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2451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sp>
        <p:nvSpPr>
          <p:cNvPr id="13319"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sp>
        <p:nvSpPr>
          <p:cNvPr id="2" name="TextBox 1"/>
          <p:cNvSpPr txBox="1"/>
          <p:nvPr/>
        </p:nvSpPr>
        <p:spPr>
          <a:xfrm>
            <a:off x="533400" y="2743200"/>
            <a:ext cx="8305800" cy="3016210"/>
          </a:xfrm>
          <a:prstGeom prst="rect">
            <a:avLst/>
          </a:prstGeom>
          <a:noFill/>
        </p:spPr>
        <p:txBody>
          <a:bodyPr wrap="square" rtlCol="0">
            <a:spAutoFit/>
          </a:bodyPr>
          <a:lstStyle/>
          <a:p>
            <a:r>
              <a:rPr lang="en-US" sz="3200" dirty="0" smtClean="0"/>
              <a:t>Launching </a:t>
            </a:r>
            <a:r>
              <a:rPr lang="en-US" sz="3200" dirty="0"/>
              <a:t>an institutional repository and library publishing platform with Digital </a:t>
            </a:r>
            <a:r>
              <a:rPr lang="en-US" sz="3200" dirty="0" smtClean="0"/>
              <a:t>Commons</a:t>
            </a:r>
          </a:p>
          <a:p>
            <a:endParaRPr lang="en-US" dirty="0"/>
          </a:p>
          <a:p>
            <a:r>
              <a:rPr lang="en-US" dirty="0" smtClean="0"/>
              <a:t>Zach Coble, Systems &amp; Emerging Technologies Librarian</a:t>
            </a:r>
          </a:p>
          <a:p>
            <a:r>
              <a:rPr lang="en-US" dirty="0" smtClean="0"/>
              <a:t>Carolyn </a:t>
            </a:r>
            <a:r>
              <a:rPr lang="en-US" dirty="0" err="1" smtClean="0"/>
              <a:t>Sautter</a:t>
            </a:r>
            <a:r>
              <a:rPr lang="en-US" dirty="0" smtClean="0"/>
              <a:t>, Director of Special Collections &amp; College Archives</a:t>
            </a:r>
          </a:p>
          <a:p>
            <a:r>
              <a:rPr lang="en-US" dirty="0" smtClean="0"/>
              <a:t>Janelle </a:t>
            </a:r>
            <a:r>
              <a:rPr lang="en-US" dirty="0" err="1" smtClean="0"/>
              <a:t>Wertzberger</a:t>
            </a:r>
            <a:r>
              <a:rPr lang="en-US" dirty="0" smtClean="0"/>
              <a:t>, Director of Reference &amp; Instruction</a:t>
            </a:r>
          </a:p>
          <a:p>
            <a:endParaRPr lang="en-US" dirty="0" smtClean="0"/>
          </a:p>
          <a:p>
            <a:r>
              <a:rPr lang="en-US" dirty="0" smtClean="0"/>
              <a:t>October 2, 2012 </a:t>
            </a:r>
          </a:p>
          <a:p>
            <a:r>
              <a:rPr lang="en-US" dirty="0" smtClean="0"/>
              <a:t>Pennsylvania Library Association Conference</a:t>
            </a:r>
            <a:endParaRPr lang="en-US" dirty="0"/>
          </a:p>
        </p:txBody>
      </p:sp>
      <p:pic>
        <p:nvPicPr>
          <p:cNvPr id="2050" name="Picture 2" descr="S:\Committees\bepress Digital Commons\Images\FINAL pr_ma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43000"/>
            <a:ext cx="9144000" cy="123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793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618037"/>
            <a:ext cx="6096000" cy="1706563"/>
          </a:xfrm>
        </p:spPr>
        <p:txBody>
          <a:bodyPr>
            <a:normAutofit/>
          </a:bodyPr>
          <a:lstStyle/>
          <a:p>
            <a:r>
              <a:rPr lang="en-US" sz="3600" dirty="0" smtClean="0">
                <a:solidFill>
                  <a:schemeClr val="accent6">
                    <a:lumMod val="75000"/>
                  </a:schemeClr>
                </a:solidFill>
              </a:rPr>
              <a:t>First posted 5/30/12</a:t>
            </a:r>
          </a:p>
          <a:p>
            <a:r>
              <a:rPr lang="en-US" sz="3600" dirty="0" smtClean="0">
                <a:solidFill>
                  <a:schemeClr val="accent6">
                    <a:lumMod val="75000"/>
                  </a:schemeClr>
                </a:solidFill>
              </a:rPr>
              <a:t>196 downloads as of 9/21/12</a:t>
            </a:r>
          </a:p>
          <a:p>
            <a:endParaRPr lang="en-US" sz="3600" dirty="0"/>
          </a:p>
        </p:txBody>
      </p:sp>
      <p:pic>
        <p:nvPicPr>
          <p:cNvPr id="4" name="Picture 3" descr="S:\Committees\bepress Digital Commons\Marketing Communications PR\Images for roadshow\judy_chica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57200"/>
            <a:ext cx="7764780" cy="3276600"/>
          </a:xfrm>
          <a:prstGeom prst="rect">
            <a:avLst/>
          </a:prstGeom>
          <a:noFill/>
          <a:ln>
            <a:noFill/>
          </a:ln>
        </p:spPr>
      </p:pic>
      <p:cxnSp>
        <p:nvCxnSpPr>
          <p:cNvPr id="6" name="Straight Connector 5"/>
          <p:cNvCxnSpPr/>
          <p:nvPr/>
        </p:nvCxnSpPr>
        <p:spPr>
          <a:xfrm>
            <a:off x="1219200" y="4114800"/>
            <a:ext cx="655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8910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ommittees\bepress Digital Commons\Marketing Communications PR\Images for roadshow\matt_carlson_scor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371600"/>
            <a:ext cx="7204710" cy="4968240"/>
          </a:xfrm>
          <a:prstGeom prst="rect">
            <a:avLst/>
          </a:prstGeom>
          <a:noFill/>
          <a:ln>
            <a:noFill/>
          </a:ln>
        </p:spPr>
      </p:pic>
      <p:pic>
        <p:nvPicPr>
          <p:cNvPr id="3" name="Picture 2" descr="S:\Committees\bepress Digital Commons\Marketing Communications PR\Images for roadshow\matt_carlson.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28600"/>
            <a:ext cx="3017520" cy="2697480"/>
          </a:xfrm>
          <a:prstGeom prst="rect">
            <a:avLst/>
          </a:prstGeom>
          <a:noFill/>
          <a:ln>
            <a:noFill/>
          </a:ln>
        </p:spPr>
      </p:pic>
      <p:pic>
        <p:nvPicPr>
          <p:cNvPr id="4" name="Picture 3" descr="http://www.semesterinthewest.org/images/play_button.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236720"/>
            <a:ext cx="1310640" cy="1310640"/>
          </a:xfrm>
          <a:prstGeom prst="rect">
            <a:avLst/>
          </a:prstGeom>
          <a:noFill/>
          <a:ln>
            <a:noFill/>
          </a:ln>
        </p:spPr>
      </p:pic>
    </p:spTree>
    <p:extLst>
      <p:ext uri="{BB962C8B-B14F-4D97-AF65-F5344CB8AC3E}">
        <p14:creationId xmlns:p14="http://schemas.microsoft.com/office/powerpoint/2010/main" val="15831138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2041975"/>
            <a:ext cx="7391400"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Timing </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Copyright</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Review of research involving animal or human subjects</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Communication with students</a:t>
            </a:r>
          </a:p>
        </p:txBody>
      </p:sp>
      <p:sp>
        <p:nvSpPr>
          <p:cNvPr id="14341" name="Text Box 5"/>
          <p:cNvSpPr txBox="1">
            <a:spLocks noChangeArrowheads="1"/>
          </p:cNvSpPr>
          <p:nvPr/>
        </p:nvSpPr>
        <p:spPr bwMode="auto">
          <a:xfrm>
            <a:off x="838200" y="1295400"/>
            <a:ext cx="73152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Challenges with student research</a:t>
            </a:r>
            <a:endParaRPr lang="en-US" dirty="0">
              <a:latin typeface="Arial" pitchFamily="34" charset="0"/>
              <a:cs typeface="Arial" pitchFamily="34" charset="0"/>
            </a:endParaRPr>
          </a:p>
          <a:p>
            <a:pPr>
              <a:spcBef>
                <a:spcPct val="50000"/>
              </a:spcBef>
            </a:pP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026" name="Picture 2" descr="http://upload.wikimedia.org/wikipedia/commons/thumb/7/7e/Orange_copyright.svg/200px-Orange_copyright.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2158" y="1395369"/>
            <a:ext cx="1554387" cy="15543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cupola.gettysburg.edu/slideshow/1006/previ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7158" y="4162425"/>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6775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1828800"/>
            <a:ext cx="7391400"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Beta submitters in Summer 2012</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Different set of copyright issues</a:t>
            </a:r>
          </a:p>
          <a:p>
            <a:pPr marL="38217475" lvl="1" indent="-285750">
              <a:lnSpc>
                <a:spcPct val="120000"/>
              </a:lnSpc>
              <a:spcBef>
                <a:spcPct val="50000"/>
              </a:spcBef>
              <a:buFont typeface="Arial" pitchFamily="34" charset="0"/>
              <a:buChar char="•"/>
            </a:pPr>
            <a:endParaRPr lang="en-US" sz="2200" dirty="0" smtClean="0">
              <a:solidFill>
                <a:srgbClr val="003A6E"/>
              </a:solidFill>
              <a:latin typeface="Helvetica" charset="0"/>
            </a:endParaRPr>
          </a:p>
          <a:p>
            <a:pPr marL="38217475" lvl="1" indent="-285750">
              <a:lnSpc>
                <a:spcPct val="120000"/>
              </a:lnSpc>
              <a:spcBef>
                <a:spcPct val="50000"/>
              </a:spcBef>
              <a:buFont typeface="Arial" pitchFamily="34" charset="0"/>
              <a:buChar char="•"/>
            </a:pPr>
            <a:r>
              <a:rPr lang="en-US" sz="2200" dirty="0" smtClean="0">
                <a:solidFill>
                  <a:srgbClr val="003A6E"/>
                </a:solidFill>
                <a:latin typeface="Helvetica" charset="0"/>
              </a:rPr>
              <a:t> </a:t>
            </a:r>
          </a:p>
        </p:txBody>
      </p:sp>
      <p:sp>
        <p:nvSpPr>
          <p:cNvPr id="14341" name="Text Box 5"/>
          <p:cNvSpPr txBox="1">
            <a:spLocks noChangeArrowheads="1"/>
          </p:cNvSpPr>
          <p:nvPr/>
        </p:nvSpPr>
        <p:spPr bwMode="auto">
          <a:xfrm>
            <a:off x="838200" y="1066800"/>
            <a:ext cx="73152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Content: faculty publications</a:t>
            </a:r>
            <a:endParaRPr lang="en-US" dirty="0">
              <a:latin typeface="Arial" pitchFamily="34" charset="0"/>
              <a:cs typeface="Arial" pitchFamily="34" charset="0"/>
            </a:endParaRPr>
          </a:p>
          <a:p>
            <a:pPr>
              <a:spcBef>
                <a:spcPct val="50000"/>
              </a:spcBef>
            </a:pPr>
            <a:endParaRPr lang="en-US" sz="1800" dirty="0">
              <a:solidFill>
                <a:srgbClr val="DE6225"/>
              </a:solidFill>
              <a:latin typeface="Times" charset="0"/>
            </a:endParaRPr>
          </a:p>
        </p:txBody>
      </p:sp>
      <p:sp>
        <p:nvSpPr>
          <p:cNvPr id="14342" name="Line 7"/>
          <p:cNvSpPr>
            <a:spLocks noChangeShapeType="1"/>
          </p:cNvSpPr>
          <p:nvPr/>
        </p:nvSpPr>
        <p:spPr bwMode="auto">
          <a:xfrm>
            <a:off x="914400" y="16002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8" name="Picture 7" descr="S:\Committees\bepress Digital Commons\Marketing Communications PR\Images for roadshow\birkner_titl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11" y="3276600"/>
            <a:ext cx="4347210" cy="1113158"/>
          </a:xfrm>
          <a:prstGeom prst="rect">
            <a:avLst/>
          </a:prstGeom>
          <a:noFill/>
          <a:ln w="28575">
            <a:solidFill>
              <a:schemeClr val="accent6">
                <a:lumMod val="75000"/>
              </a:schemeClr>
            </a:solidFill>
          </a:ln>
        </p:spPr>
      </p:pic>
      <p:pic>
        <p:nvPicPr>
          <p:cNvPr id="10" name="Picture 9" descr="S:\Committees\bepress Digital Commons\Marketing Communications PR\Images for roadshow\murphy_titl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9780" y="4648200"/>
            <a:ext cx="5113020" cy="1104900"/>
          </a:xfrm>
          <a:prstGeom prst="rect">
            <a:avLst/>
          </a:prstGeom>
          <a:noFill/>
          <a:ln w="28575">
            <a:solidFill>
              <a:schemeClr val="accent6">
                <a:lumMod val="75000"/>
              </a:schemeClr>
            </a:solidFill>
          </a:ln>
        </p:spPr>
      </p:pic>
      <p:pic>
        <p:nvPicPr>
          <p:cNvPr id="11" name="Picture 10" descr="S:\Committees\bepress Digital Commons\Marketing Communications PR\Images for roadshow\salma_titl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3276600"/>
            <a:ext cx="3867075" cy="984339"/>
          </a:xfrm>
          <a:prstGeom prst="rect">
            <a:avLst/>
          </a:prstGeom>
          <a:noFill/>
          <a:ln w="28575">
            <a:solidFill>
              <a:schemeClr val="accent6">
                <a:lumMod val="75000"/>
              </a:schemeClr>
            </a:solidFill>
          </a:ln>
        </p:spPr>
      </p:pic>
      <p:pic>
        <p:nvPicPr>
          <p:cNvPr id="12" name="Picture 11" descr="S:\Committees\bepress Digital Commons\Marketing Communications PR\Images for roadshow\guelzo_title.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1180" y="1981200"/>
            <a:ext cx="2979420" cy="922020"/>
          </a:xfrm>
          <a:prstGeom prst="rect">
            <a:avLst/>
          </a:prstGeom>
          <a:noFill/>
          <a:ln w="28575">
            <a:solidFill>
              <a:schemeClr val="accent6">
                <a:lumMod val="75000"/>
              </a:schemeClr>
            </a:solidFill>
          </a:ln>
        </p:spPr>
      </p:pic>
    </p:spTree>
    <p:extLst>
      <p:ext uri="{BB962C8B-B14F-4D97-AF65-F5344CB8AC3E}">
        <p14:creationId xmlns:p14="http://schemas.microsoft.com/office/powerpoint/2010/main" val="13581686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1885220"/>
            <a:ext cx="7391400"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Promotional materials</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Individual </a:t>
            </a:r>
            <a:r>
              <a:rPr lang="en-US" sz="2200" dirty="0">
                <a:solidFill>
                  <a:srgbClr val="003A6E"/>
                </a:solidFill>
                <a:latin typeface="Helvetica" charset="0"/>
              </a:rPr>
              <a:t>outreach and “</a:t>
            </a:r>
            <a:r>
              <a:rPr lang="en-US" sz="2200" dirty="0" smtClean="0">
                <a:solidFill>
                  <a:srgbClr val="003A6E"/>
                </a:solidFill>
                <a:latin typeface="Helvetica" charset="0"/>
              </a:rPr>
              <a:t>ambassadorship”</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Group </a:t>
            </a:r>
            <a:r>
              <a:rPr lang="en-US" sz="2200" dirty="0">
                <a:solidFill>
                  <a:srgbClr val="003A6E"/>
                </a:solidFill>
                <a:latin typeface="Helvetica" charset="0"/>
              </a:rPr>
              <a:t>presentations</a:t>
            </a:r>
          </a:p>
          <a:p>
            <a:pPr marL="285750" indent="-285750">
              <a:lnSpc>
                <a:spcPct val="120000"/>
              </a:lnSpc>
              <a:spcBef>
                <a:spcPct val="50000"/>
              </a:spcBef>
              <a:buFont typeface="Arial" pitchFamily="34" charset="0"/>
              <a:buChar char="•"/>
            </a:pPr>
            <a:endParaRPr lang="en-US" sz="2200" dirty="0" smtClean="0">
              <a:solidFill>
                <a:srgbClr val="003A6E"/>
              </a:solidFill>
              <a:latin typeface="Helvetica" charset="0"/>
            </a:endParaRPr>
          </a:p>
        </p:txBody>
      </p:sp>
      <p:sp>
        <p:nvSpPr>
          <p:cNvPr id="14341" name="Text Box 5"/>
          <p:cNvSpPr txBox="1">
            <a:spLocks noChangeArrowheads="1"/>
          </p:cNvSpPr>
          <p:nvPr/>
        </p:nvSpPr>
        <p:spPr bwMode="auto">
          <a:xfrm>
            <a:off x="838200" y="1143000"/>
            <a:ext cx="73152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Marketing &amp; outreach</a:t>
            </a:r>
            <a:endParaRPr lang="en-US" dirty="0">
              <a:latin typeface="Arial" pitchFamily="34" charset="0"/>
              <a:cs typeface="Arial" pitchFamily="34" charset="0"/>
            </a:endParaRPr>
          </a:p>
          <a:p>
            <a:pPr>
              <a:spcBef>
                <a:spcPct val="50000"/>
              </a:spcBef>
            </a:pPr>
            <a:endParaRPr lang="en-US" sz="1800" dirty="0">
              <a:solidFill>
                <a:srgbClr val="DE6225"/>
              </a:solidFill>
              <a:latin typeface="Times" charset="0"/>
            </a:endParaRPr>
          </a:p>
        </p:txBody>
      </p:sp>
      <p:sp>
        <p:nvSpPr>
          <p:cNvPr id="14342" name="Line 7"/>
          <p:cNvSpPr>
            <a:spLocks noChangeShapeType="1"/>
          </p:cNvSpPr>
          <p:nvPr/>
        </p:nvSpPr>
        <p:spPr bwMode="auto">
          <a:xfrm>
            <a:off x="914400" y="16764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9" name="Picture 8" descr="S:\Committees\bepress Digital Commons\Marketing Communications PR\Images for roadshow\libguide_hom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6810">
            <a:off x="3673037" y="3636064"/>
            <a:ext cx="5334000" cy="2921000"/>
          </a:xfrm>
          <a:prstGeom prst="rect">
            <a:avLst/>
          </a:prstGeom>
          <a:noFill/>
          <a:ln>
            <a:noFill/>
          </a:ln>
        </p:spPr>
      </p:pic>
      <p:sp>
        <p:nvSpPr>
          <p:cNvPr id="10" name="Title 1"/>
          <p:cNvSpPr txBox="1">
            <a:spLocks/>
          </p:cNvSpPr>
          <p:nvPr/>
        </p:nvSpPr>
        <p:spPr>
          <a:xfrm rot="21148538">
            <a:off x="-101597" y="4292788"/>
            <a:ext cx="42672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Make                       yourself</a:t>
            </a:r>
            <a:br>
              <a:rPr lang="en-US" sz="2400" dirty="0" smtClean="0"/>
            </a:br>
            <a:r>
              <a:rPr lang="en-US" sz="2400" dirty="0" smtClean="0"/>
              <a:t> much more satisfying!</a:t>
            </a:r>
            <a:endParaRPr lang="en-US" sz="2400" dirty="0"/>
          </a:p>
        </p:txBody>
      </p:sp>
      <p:sp>
        <p:nvSpPr>
          <p:cNvPr id="2" name="TextBox 1"/>
          <p:cNvSpPr txBox="1"/>
          <p:nvPr/>
        </p:nvSpPr>
        <p:spPr>
          <a:xfrm>
            <a:off x="381000" y="6260068"/>
            <a:ext cx="3657600" cy="369332"/>
          </a:xfrm>
          <a:prstGeom prst="rect">
            <a:avLst/>
          </a:prstGeom>
          <a:noFill/>
        </p:spPr>
        <p:txBody>
          <a:bodyPr wrap="square" rtlCol="0">
            <a:spAutoFit/>
          </a:bodyPr>
          <a:lstStyle/>
          <a:p>
            <a:r>
              <a:rPr lang="en-US" dirty="0">
                <a:solidFill>
                  <a:schemeClr val="bg1"/>
                </a:solidFill>
              </a:rPr>
              <a:t>l</a:t>
            </a:r>
            <a:r>
              <a:rPr lang="en-US" dirty="0" smtClean="0">
                <a:solidFill>
                  <a:schemeClr val="bg1"/>
                </a:solidFill>
              </a:rPr>
              <a:t>ibguides.gettysburg.edu/cupola</a:t>
            </a:r>
            <a:endParaRPr lang="en-US" dirty="0">
              <a:solidFill>
                <a:schemeClr val="bg1"/>
              </a:solidFill>
            </a:endParaRPr>
          </a:p>
        </p:txBody>
      </p:sp>
      <p:pic>
        <p:nvPicPr>
          <p:cNvPr id="2050" name="Picture 2" descr="S:\Committees\bepress Digital Commons\PaLA F12\images\Googl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06379">
            <a:off x="1059335" y="4296230"/>
            <a:ext cx="1505074" cy="47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72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sp>
        <p:nvSpPr>
          <p:cNvPr id="14340" name="Text Box 4"/>
          <p:cNvSpPr txBox="1">
            <a:spLocks noChangeArrowheads="1"/>
          </p:cNvSpPr>
          <p:nvPr/>
        </p:nvSpPr>
        <p:spPr bwMode="auto">
          <a:xfrm>
            <a:off x="838200" y="2095403"/>
            <a:ext cx="7391400" cy="163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Student employee</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6 hours/week</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Requires specific skill set</a:t>
            </a:r>
          </a:p>
        </p:txBody>
      </p:sp>
      <p:sp>
        <p:nvSpPr>
          <p:cNvPr id="14341" name="Text Box 5"/>
          <p:cNvSpPr txBox="1">
            <a:spLocks noChangeArrowheads="1"/>
          </p:cNvSpPr>
          <p:nvPr/>
        </p:nvSpPr>
        <p:spPr bwMode="auto">
          <a:xfrm>
            <a:off x="838200" y="1295400"/>
            <a:ext cx="73152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Scholarly Communication  Assistant</a:t>
            </a:r>
            <a:endParaRPr lang="en-US" dirty="0">
              <a:latin typeface="Arial" pitchFamily="34" charset="0"/>
              <a:cs typeface="Arial" pitchFamily="34" charset="0"/>
            </a:endParaRPr>
          </a:p>
          <a:p>
            <a:pPr>
              <a:spcBef>
                <a:spcPct val="50000"/>
              </a:spcBef>
            </a:pP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027" name="Picture 3" descr="Z:\Photo_Bank\Cupola\student assistant Kate Reid\Zach and Kate sma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4300181" cy="3225464"/>
          </a:xfrm>
          <a:prstGeom prst="rect">
            <a:avLst/>
          </a:prstGeom>
          <a:noFill/>
          <a:ln w="28575">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343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1885220"/>
            <a:ext cx="7391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2000" dirty="0" smtClean="0">
                <a:solidFill>
                  <a:schemeClr val="tx2"/>
                </a:solidFill>
              </a:rPr>
              <a:t>Assist </a:t>
            </a:r>
            <a:r>
              <a:rPr lang="en-US" sz="2000" dirty="0">
                <a:solidFill>
                  <a:schemeClr val="tx2"/>
                </a:solidFill>
              </a:rPr>
              <a:t>librarians in soliciting and uploading content into Gettysburg College’s institutional repository (The Cupola: Scholarship at Gettysburg College). Learn how to identify publications that can be included in The Cupola. Investigate publisher policies regarding copyright and self-archiving. Assist in communicating with faculty authors and publishers as necessary (typically via email). Great opportunity for anyone interested in publishing, especially open access publishing in an academic environment. We will train the right student</a:t>
            </a:r>
            <a:r>
              <a:rPr lang="en-US" sz="2000" dirty="0" smtClean="0">
                <a:solidFill>
                  <a:schemeClr val="tx2"/>
                </a:solidFill>
              </a:rPr>
              <a:t>!</a:t>
            </a:r>
            <a:endParaRPr lang="en-US" sz="2000" dirty="0">
              <a:solidFill>
                <a:schemeClr val="tx2"/>
              </a:solidFill>
            </a:endParaRPr>
          </a:p>
          <a:p>
            <a:r>
              <a:rPr lang="en-US" sz="2000" dirty="0">
                <a:solidFill>
                  <a:schemeClr val="tx2"/>
                </a:solidFill>
              </a:rPr>
              <a:t> </a:t>
            </a:r>
          </a:p>
          <a:p>
            <a:r>
              <a:rPr lang="en-US" sz="2000" dirty="0">
                <a:solidFill>
                  <a:schemeClr val="tx2"/>
                </a:solidFill>
              </a:rPr>
              <a:t>Essential Skills and Aptitudes: Self-motivated, acute attention to detail, proactive and adaptable, superb communication skills (particularly email), excellent student</a:t>
            </a:r>
            <a:r>
              <a:rPr lang="en-US" sz="2000" dirty="0" smtClean="0">
                <a:solidFill>
                  <a:schemeClr val="tx2"/>
                </a:solidFill>
              </a:rPr>
              <a:t>.</a:t>
            </a:r>
            <a:endParaRPr lang="en-US" sz="2000" dirty="0">
              <a:solidFill>
                <a:schemeClr val="tx2"/>
              </a:solidFill>
            </a:endParaRPr>
          </a:p>
        </p:txBody>
      </p:sp>
      <p:sp>
        <p:nvSpPr>
          <p:cNvPr id="14341" name="Text Box 5"/>
          <p:cNvSpPr txBox="1">
            <a:spLocks noChangeArrowheads="1"/>
          </p:cNvSpPr>
          <p:nvPr/>
        </p:nvSpPr>
        <p:spPr bwMode="auto">
          <a:xfrm>
            <a:off x="838200" y="1295400"/>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Position description</a:t>
            </a: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30712594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838200" y="1295400"/>
            <a:ext cx="73152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Faculty submission </a:t>
            </a:r>
            <a:r>
              <a:rPr lang="en-US" dirty="0">
                <a:solidFill>
                  <a:srgbClr val="DE6225"/>
                </a:solidFill>
                <a:latin typeface="Arial" pitchFamily="34" charset="0"/>
                <a:cs typeface="Arial" pitchFamily="34" charset="0"/>
              </a:rPr>
              <a:t>w</a:t>
            </a:r>
            <a:r>
              <a:rPr lang="en-US" dirty="0" smtClean="0">
                <a:solidFill>
                  <a:srgbClr val="DE6225"/>
                </a:solidFill>
                <a:latin typeface="Arial" pitchFamily="34" charset="0"/>
                <a:cs typeface="Arial" pitchFamily="34" charset="0"/>
              </a:rPr>
              <a:t>orkflow</a:t>
            </a:r>
            <a:endParaRPr lang="en-US" dirty="0">
              <a:latin typeface="Arial" pitchFamily="34" charset="0"/>
              <a:cs typeface="Arial" pitchFamily="34" charset="0"/>
            </a:endParaRPr>
          </a:p>
          <a:p>
            <a:pPr>
              <a:spcBef>
                <a:spcPct val="50000"/>
              </a:spcBef>
            </a:pP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sp>
        <p:nvSpPr>
          <p:cNvPr id="3" name="TextBox 2"/>
          <p:cNvSpPr txBox="1"/>
          <p:nvPr/>
        </p:nvSpPr>
        <p:spPr>
          <a:xfrm>
            <a:off x="914400" y="2291938"/>
            <a:ext cx="22860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mj-lt"/>
              <a:buAutoNum type="arabicPeriod"/>
            </a:pPr>
            <a:r>
              <a:rPr lang="en-US" b="1" dirty="0" smtClean="0">
                <a:solidFill>
                  <a:srgbClr val="002060"/>
                </a:solidFill>
              </a:rPr>
              <a:t>Receive Citations</a:t>
            </a:r>
            <a:endParaRPr lang="en-US" b="1" dirty="0">
              <a:solidFill>
                <a:srgbClr val="002060"/>
              </a:solidFill>
            </a:endParaRPr>
          </a:p>
        </p:txBody>
      </p:sp>
      <p:sp>
        <p:nvSpPr>
          <p:cNvPr id="11" name="TextBox 10"/>
          <p:cNvSpPr txBox="1"/>
          <p:nvPr/>
        </p:nvSpPr>
        <p:spPr>
          <a:xfrm>
            <a:off x="914400" y="2971800"/>
            <a:ext cx="190500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solidFill>
                  <a:schemeClr val="accent6">
                    <a:lumMod val="75000"/>
                  </a:schemeClr>
                </a:solidFill>
              </a:rPr>
              <a:t>2. Create folders</a:t>
            </a:r>
            <a:endParaRPr lang="en-US" b="1" dirty="0">
              <a:solidFill>
                <a:schemeClr val="accent6">
                  <a:lumMod val="75000"/>
                </a:schemeClr>
              </a:solidFill>
            </a:endParaRPr>
          </a:p>
        </p:txBody>
      </p:sp>
      <p:sp>
        <p:nvSpPr>
          <p:cNvPr id="14" name="TextBox 13"/>
          <p:cNvSpPr txBox="1"/>
          <p:nvPr/>
        </p:nvSpPr>
        <p:spPr>
          <a:xfrm>
            <a:off x="914400" y="3679970"/>
            <a:ext cx="20574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smtClean="0">
                <a:solidFill>
                  <a:srgbClr val="002060"/>
                </a:solidFill>
              </a:rPr>
              <a:t>3. Clear copyright</a:t>
            </a:r>
            <a:endParaRPr lang="en-US" b="1" dirty="0">
              <a:solidFill>
                <a:srgbClr val="002060"/>
              </a:solidFill>
            </a:endParaRPr>
          </a:p>
        </p:txBody>
      </p:sp>
      <p:sp>
        <p:nvSpPr>
          <p:cNvPr id="17" name="TextBox 16"/>
          <p:cNvSpPr txBox="1"/>
          <p:nvPr/>
        </p:nvSpPr>
        <p:spPr>
          <a:xfrm>
            <a:off x="914400" y="4419600"/>
            <a:ext cx="251460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solidFill>
                  <a:schemeClr val="accent6">
                    <a:lumMod val="75000"/>
                  </a:schemeClr>
                </a:solidFill>
              </a:rPr>
              <a:t>4. Locate copy of works</a:t>
            </a:r>
            <a:endParaRPr lang="en-US" b="1" dirty="0">
              <a:solidFill>
                <a:schemeClr val="accent6">
                  <a:lumMod val="75000"/>
                </a:schemeClr>
              </a:solidFill>
            </a:endParaRPr>
          </a:p>
        </p:txBody>
      </p:sp>
      <p:sp>
        <p:nvSpPr>
          <p:cNvPr id="19" name="TextBox 18"/>
          <p:cNvSpPr txBox="1"/>
          <p:nvPr/>
        </p:nvSpPr>
        <p:spPr>
          <a:xfrm>
            <a:off x="922316" y="5139806"/>
            <a:ext cx="3192484"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smtClean="0">
                <a:solidFill>
                  <a:schemeClr val="tx1">
                    <a:lumMod val="75000"/>
                    <a:lumOff val="25000"/>
                  </a:schemeClr>
                </a:solidFill>
              </a:rPr>
              <a:t>5. Upload, quality control, post</a:t>
            </a:r>
            <a:endParaRPr lang="en-US" b="1" dirty="0">
              <a:solidFill>
                <a:schemeClr val="tx1">
                  <a:lumMod val="75000"/>
                  <a:lumOff val="25000"/>
                </a:schemeClr>
              </a:solidFill>
            </a:endParaRPr>
          </a:p>
        </p:txBody>
      </p:sp>
      <p:pic>
        <p:nvPicPr>
          <p:cNvPr id="1026" name="Picture 2" descr="E:\stephenson cv reduced.jp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444721">
            <a:off x="4771707" y="1060292"/>
            <a:ext cx="3673341" cy="4789303"/>
          </a:xfrm>
          <a:prstGeom prst="rect">
            <a:avLst/>
          </a:prstGeom>
          <a:noFill/>
          <a:ln w="28575">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1595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8" name="Picture 7"/>
          <p:cNvPicPr/>
          <p:nvPr/>
        </p:nvPicPr>
        <p:blipFill rotWithShape="1">
          <a:blip r:embed="rId4" cstate="print"/>
          <a:srcRect l="25506" t="19188" r="65182" b="71823"/>
          <a:stretch/>
        </p:blipFill>
        <p:spPr bwMode="auto">
          <a:xfrm>
            <a:off x="3601548" y="1169719"/>
            <a:ext cx="1214089" cy="914400"/>
          </a:xfrm>
          <a:prstGeom prst="rect">
            <a:avLst/>
          </a:prstGeom>
          <a:ln>
            <a:solidFill>
              <a:schemeClr val="tx1"/>
            </a:solidFill>
          </a:ln>
          <a:extLst>
            <a:ext uri="{53640926-AAD7-44d8-BBD7-CCE9431645EC}">
              <a14:shadowObscured xmlns:a14="http://schemas.microsoft.com/office/drawing/2010/main"/>
            </a:ext>
          </a:extLst>
        </p:spPr>
      </p:pic>
      <p:pic>
        <p:nvPicPr>
          <p:cNvPr id="9" name="Picture 8"/>
          <p:cNvPicPr/>
          <p:nvPr/>
        </p:nvPicPr>
        <p:blipFill rotWithShape="1">
          <a:blip r:embed="rId5" cstate="print"/>
          <a:srcRect l="25641" t="19015" r="62066" b="71813"/>
          <a:stretch/>
        </p:blipFill>
        <p:spPr bwMode="auto">
          <a:xfrm>
            <a:off x="1560909" y="2286000"/>
            <a:ext cx="1570472" cy="914400"/>
          </a:xfrm>
          <a:prstGeom prst="rect">
            <a:avLst/>
          </a:prstGeom>
          <a:ln>
            <a:solidFill>
              <a:schemeClr val="tx1"/>
            </a:solidFill>
          </a:ln>
          <a:extLst>
            <a:ext uri="{53640926-AAD7-44d8-BBD7-CCE9431645EC}">
              <a14:shadowObscured xmlns:a14="http://schemas.microsoft.com/office/drawing/2010/main"/>
            </a:ext>
          </a:extLst>
        </p:spPr>
      </p:pic>
      <p:pic>
        <p:nvPicPr>
          <p:cNvPr id="11" name="Picture 10"/>
          <p:cNvPicPr/>
          <p:nvPr/>
        </p:nvPicPr>
        <p:blipFill rotWithShape="1">
          <a:blip r:embed="rId6" cstate="print"/>
          <a:srcRect l="25506" t="19015" r="61660" b="72160"/>
          <a:stretch/>
        </p:blipFill>
        <p:spPr bwMode="auto">
          <a:xfrm>
            <a:off x="5001501" y="2286000"/>
            <a:ext cx="1563494" cy="839075"/>
          </a:xfrm>
          <a:prstGeom prst="rect">
            <a:avLst/>
          </a:prstGeom>
          <a:ln>
            <a:solidFill>
              <a:schemeClr val="tx1"/>
            </a:solidFill>
          </a:ln>
          <a:extLst>
            <a:ext uri="{53640926-AAD7-44d8-BBD7-CCE9431645EC}">
              <a14:shadowObscured xmlns:a14="http://schemas.microsoft.com/office/drawing/2010/main"/>
            </a:ext>
          </a:extLst>
        </p:spPr>
      </p:pic>
      <p:pic>
        <p:nvPicPr>
          <p:cNvPr id="12" name="Picture 11"/>
          <p:cNvPicPr/>
          <p:nvPr/>
        </p:nvPicPr>
        <p:blipFill rotWithShape="1">
          <a:blip r:embed="rId7" cstate="print"/>
          <a:srcRect l="25506" t="19188" r="55465" b="77354"/>
          <a:stretch/>
        </p:blipFill>
        <p:spPr bwMode="auto">
          <a:xfrm>
            <a:off x="6853170" y="2307714"/>
            <a:ext cx="2146854" cy="303766"/>
          </a:xfrm>
          <a:prstGeom prst="rect">
            <a:avLst/>
          </a:prstGeom>
          <a:ln>
            <a:solidFill>
              <a:schemeClr val="tx1"/>
            </a:solidFill>
          </a:ln>
          <a:extLst>
            <a:ext uri="{53640926-AAD7-44d8-BBD7-CCE9431645EC}">
              <a14:shadowObscured xmlns:a14="http://schemas.microsoft.com/office/drawing/2010/main"/>
            </a:ext>
          </a:extLst>
        </p:spPr>
      </p:pic>
      <p:pic>
        <p:nvPicPr>
          <p:cNvPr id="13" name="Picture 12"/>
          <p:cNvPicPr/>
          <p:nvPr/>
        </p:nvPicPr>
        <p:blipFill rotWithShape="1">
          <a:blip r:embed="rId8" cstate="print"/>
          <a:srcRect l="25911" t="19188" r="62618" b="74762"/>
          <a:stretch/>
        </p:blipFill>
        <p:spPr bwMode="auto">
          <a:xfrm>
            <a:off x="6853170" y="2786138"/>
            <a:ext cx="1265594" cy="521335"/>
          </a:xfrm>
          <a:prstGeom prst="rect">
            <a:avLst/>
          </a:prstGeom>
          <a:ln>
            <a:solidFill>
              <a:schemeClr val="tx1"/>
            </a:solidFill>
          </a:ln>
          <a:extLst>
            <a:ext uri="{53640926-AAD7-44d8-BBD7-CCE9431645EC}">
              <a14:shadowObscured xmlns:a14="http://schemas.microsoft.com/office/drawing/2010/main"/>
            </a:ext>
          </a:extLst>
        </p:spPr>
      </p:pic>
      <p:cxnSp>
        <p:nvCxnSpPr>
          <p:cNvPr id="3" name="Straight Arrow Connector 2"/>
          <p:cNvCxnSpPr/>
          <p:nvPr/>
        </p:nvCxnSpPr>
        <p:spPr>
          <a:xfrm flipH="1">
            <a:off x="2783792" y="1342901"/>
            <a:ext cx="801768" cy="5502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836419" y="1664525"/>
            <a:ext cx="533400" cy="4195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554594" y="24384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64995" y="2743848"/>
            <a:ext cx="251257" cy="1485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303590" y="3307473"/>
            <a:ext cx="0" cy="1946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p:nvPr/>
        </p:nvPicPr>
        <p:blipFill rotWithShape="1">
          <a:blip r:embed="rId9" cstate="print"/>
          <a:srcRect l="25648" t="18571" r="49024" b="58164"/>
          <a:stretch/>
        </p:blipFill>
        <p:spPr bwMode="auto">
          <a:xfrm>
            <a:off x="942246" y="3733800"/>
            <a:ext cx="2807798" cy="202588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25745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cstate="print"/>
          <a:srcRect l="4968" t="25068" r="18108" b="20326"/>
          <a:stretch/>
        </p:blipFill>
        <p:spPr bwMode="auto">
          <a:xfrm>
            <a:off x="108525" y="1295400"/>
            <a:ext cx="8851130" cy="51816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cstate="print"/>
          <a:srcRect l="1283" t="9522" r="61699" b="82899"/>
          <a:stretch/>
        </p:blipFill>
        <p:spPr bwMode="auto">
          <a:xfrm>
            <a:off x="108525" y="381000"/>
            <a:ext cx="4062046" cy="6858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08525" y="6477000"/>
            <a:ext cx="4378699" cy="369332"/>
          </a:xfrm>
          <a:prstGeom prst="rect">
            <a:avLst/>
          </a:prstGeom>
          <a:noFill/>
        </p:spPr>
        <p:txBody>
          <a:bodyPr wrap="none" rtlCol="0">
            <a:spAutoFit/>
          </a:bodyPr>
          <a:lstStyle/>
          <a:p>
            <a:r>
              <a:rPr lang="en-US" dirty="0"/>
              <a:t>http://www.sherpa.ac.uk/romeo/search.php</a:t>
            </a:r>
          </a:p>
        </p:txBody>
      </p:sp>
      <p:sp>
        <p:nvSpPr>
          <p:cNvPr id="4" name="Rectangle 3"/>
          <p:cNvSpPr/>
          <p:nvPr/>
        </p:nvSpPr>
        <p:spPr>
          <a:xfrm>
            <a:off x="1066800" y="5715000"/>
            <a:ext cx="31242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5181600"/>
            <a:ext cx="1447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10000" y="2514600"/>
            <a:ext cx="1676400" cy="152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286000" y="2895600"/>
            <a:ext cx="2895600" cy="152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057400" y="3657600"/>
            <a:ext cx="0" cy="762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1550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838200" y="1295400"/>
            <a:ext cx="73152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The long </a:t>
            </a:r>
            <a:r>
              <a:rPr lang="en-US" dirty="0">
                <a:solidFill>
                  <a:srgbClr val="DE6225"/>
                </a:solidFill>
                <a:latin typeface="Arial" pitchFamily="34" charset="0"/>
                <a:cs typeface="Arial" pitchFamily="34" charset="0"/>
              </a:rPr>
              <a:t>c</a:t>
            </a:r>
            <a:r>
              <a:rPr lang="en-US" dirty="0" smtClean="0">
                <a:solidFill>
                  <a:srgbClr val="DE6225"/>
                </a:solidFill>
                <a:latin typeface="Arial" pitchFamily="34" charset="0"/>
                <a:cs typeface="Arial" pitchFamily="34" charset="0"/>
              </a:rPr>
              <a:t>onversation 2005-2012</a:t>
            </a:r>
            <a:endParaRPr lang="en-US" dirty="0">
              <a:latin typeface="Arial" pitchFamily="34" charset="0"/>
              <a:cs typeface="Arial" pitchFamily="34" charset="0"/>
            </a:endParaRPr>
          </a:p>
          <a:p>
            <a:pPr>
              <a:spcBef>
                <a:spcPct val="50000"/>
              </a:spcBef>
            </a:pP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graphicFrame>
        <p:nvGraphicFramePr>
          <p:cNvPr id="2" name="Diagram 1"/>
          <p:cNvGraphicFramePr/>
          <p:nvPr>
            <p:extLst>
              <p:ext uri="{D42A27DB-BD31-4B8C-83A1-F6EECF244321}">
                <p14:modId xmlns:p14="http://schemas.microsoft.com/office/powerpoint/2010/main" val="2700119097"/>
              </p:ext>
            </p:extLst>
          </p:nvPr>
        </p:nvGraphicFramePr>
        <p:xfrm>
          <a:off x="1524000" y="190038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85859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838200" y="1295400"/>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Permission to deposit</a:t>
            </a: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8" name="Picture 7"/>
          <p:cNvPicPr/>
          <p:nvPr/>
        </p:nvPicPr>
        <p:blipFill rotWithShape="1">
          <a:blip r:embed="rId4" cstate="print"/>
          <a:srcRect l="24381" t="31349" r="7225" b="26351"/>
          <a:stretch/>
        </p:blipFill>
        <p:spPr bwMode="auto">
          <a:xfrm>
            <a:off x="903514" y="1839097"/>
            <a:ext cx="7867136" cy="39335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52682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89" b="6493"/>
          <a:stretch/>
        </p:blipFill>
        <p:spPr bwMode="auto">
          <a:xfrm>
            <a:off x="239691" y="16823"/>
            <a:ext cx="8745480" cy="684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3737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55" t="14872" r="2768" b="68265"/>
          <a:stretch/>
        </p:blipFill>
        <p:spPr bwMode="auto">
          <a:xfrm>
            <a:off x="-4850" y="4994333"/>
            <a:ext cx="9082135" cy="153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3989638" y="4038600"/>
            <a:ext cx="5168265" cy="1868805"/>
          </a:xfrm>
          <a:prstGeom prst="rect">
            <a:avLst/>
          </a:prstGeom>
          <a:noFill/>
          <a:ln>
            <a:noFill/>
          </a:ln>
        </p:spPr>
      </p:pic>
      <p:sp>
        <p:nvSpPr>
          <p:cNvPr id="2" name="Rectangle 1"/>
          <p:cNvSpPr/>
          <p:nvPr/>
        </p:nvSpPr>
        <p:spPr>
          <a:xfrm>
            <a:off x="5867400" y="4586216"/>
            <a:ext cx="923545" cy="33223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00" y="6061450"/>
            <a:ext cx="474232"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89077" y="5375650"/>
            <a:ext cx="3188208" cy="685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nvPr/>
        </p:nvPicPr>
        <p:blipFill rotWithShape="1">
          <a:blip r:embed="rId5" cstate="print">
            <a:extLst>
              <a:ext uri="{28A0092B-C50C-407E-A947-70E740481C1C}">
                <a14:useLocalDpi xmlns:a14="http://schemas.microsoft.com/office/drawing/2010/main" val="0"/>
              </a:ext>
            </a:extLst>
          </a:blip>
          <a:srcRect l="31123" t="38780" r="45947" b="30683"/>
          <a:stretch/>
        </p:blipFill>
        <p:spPr bwMode="auto">
          <a:xfrm>
            <a:off x="511879" y="381000"/>
            <a:ext cx="2549525" cy="2800350"/>
          </a:xfrm>
          <a:prstGeom prst="rect">
            <a:avLst/>
          </a:prstGeom>
          <a:noFill/>
          <a:ln>
            <a:noFill/>
          </a:ln>
          <a:effectLst/>
          <a:extLst>
            <a:ext uri="{53640926-AAD7-44d8-BBD7-CCE9431645EC}">
              <a14:shadowObscured xmlns:a14="http://schemas.microsoft.com/office/drawing/2010/main"/>
            </a:ext>
          </a:extLst>
        </p:spPr>
      </p:pic>
      <p:sp>
        <p:nvSpPr>
          <p:cNvPr id="14" name="Rectangle 13"/>
          <p:cNvSpPr/>
          <p:nvPr/>
        </p:nvSpPr>
        <p:spPr>
          <a:xfrm>
            <a:off x="685800" y="762000"/>
            <a:ext cx="1496052" cy="1871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92721" y="3581400"/>
            <a:ext cx="8546479" cy="0"/>
          </a:xfrm>
          <a:prstGeom prst="line">
            <a:avLst/>
          </a:prstGeom>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4270585" y="2647844"/>
            <a:ext cx="1685546"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dirty="0" smtClean="0"/>
              <a:t>Front End</a:t>
            </a:r>
            <a:endParaRPr lang="en-US" sz="2800" dirty="0"/>
          </a:p>
        </p:txBody>
      </p:sp>
      <p:sp>
        <p:nvSpPr>
          <p:cNvPr id="18" name="TextBox 17"/>
          <p:cNvSpPr txBox="1"/>
          <p:nvPr/>
        </p:nvSpPr>
        <p:spPr>
          <a:xfrm>
            <a:off x="1442259" y="4041467"/>
            <a:ext cx="15240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dirty="0" smtClean="0"/>
              <a:t>Back End</a:t>
            </a:r>
            <a:endParaRPr lang="en-US" sz="2800" dirty="0"/>
          </a:p>
        </p:txBody>
      </p:sp>
      <p:sp>
        <p:nvSpPr>
          <p:cNvPr id="6" name="TextBox 5"/>
          <p:cNvSpPr txBox="1"/>
          <p:nvPr/>
        </p:nvSpPr>
        <p:spPr>
          <a:xfrm>
            <a:off x="3505200" y="914400"/>
            <a:ext cx="5454062" cy="854080"/>
          </a:xfrm>
          <a:prstGeom prst="rect">
            <a:avLst/>
          </a:prstGeom>
          <a:noFill/>
        </p:spPr>
        <p:txBody>
          <a:bodyPr wrap="none" rtlCol="0">
            <a:spAutoFit/>
          </a:bodyPr>
          <a:lstStyle/>
          <a:p>
            <a:r>
              <a:rPr lang="en-US" sz="1350" b="1" u="sng" dirty="0">
                <a:solidFill>
                  <a:srgbClr val="0000FF"/>
                </a:solidFill>
                <a:latin typeface="Arial"/>
                <a:cs typeface="Arial"/>
              </a:rPr>
              <a:t>Student Research | Anthropology | Gettysburg College</a:t>
            </a:r>
          </a:p>
          <a:p>
            <a:r>
              <a:rPr lang="en-US" sz="1200" b="1" dirty="0" err="1">
                <a:solidFill>
                  <a:srgbClr val="008000"/>
                </a:solidFill>
                <a:latin typeface="Arial"/>
                <a:cs typeface="Arial"/>
              </a:rPr>
              <a:t>cupola.gettysburg.edu</a:t>
            </a:r>
            <a:r>
              <a:rPr lang="en-US" sz="1200" b="1" dirty="0">
                <a:solidFill>
                  <a:srgbClr val="008000"/>
                </a:solidFill>
                <a:latin typeface="Arial"/>
                <a:cs typeface="Arial"/>
              </a:rPr>
              <a:t>/</a:t>
            </a:r>
            <a:r>
              <a:rPr lang="en-US" sz="1200" b="1" dirty="0" err="1">
                <a:solidFill>
                  <a:srgbClr val="008000"/>
                </a:solidFill>
                <a:latin typeface="Arial"/>
                <a:cs typeface="Arial"/>
              </a:rPr>
              <a:t>anthstu</a:t>
            </a:r>
            <a:r>
              <a:rPr lang="en-US" sz="1200" b="1" dirty="0">
                <a:solidFill>
                  <a:srgbClr val="008000"/>
                </a:solidFill>
                <a:latin typeface="Arial"/>
                <a:cs typeface="Arial"/>
              </a:rPr>
              <a:t>/</a:t>
            </a:r>
            <a:endParaRPr lang="en-US" sz="1200" dirty="0">
              <a:solidFill>
                <a:srgbClr val="008000"/>
              </a:solidFill>
              <a:latin typeface="Arial"/>
              <a:cs typeface="Arial"/>
            </a:endParaRPr>
          </a:p>
          <a:p>
            <a:r>
              <a:rPr lang="en-US" sz="1200" dirty="0">
                <a:latin typeface="Arial"/>
                <a:cs typeface="Arial"/>
              </a:rPr>
              <a:t>Research by students in the Anthropology Department at Gettysburg College.</a:t>
            </a:r>
          </a:p>
          <a:p>
            <a:endParaRPr lang="en-US" sz="1200" dirty="0">
              <a:latin typeface="Arial"/>
              <a:cs typeface="Arial"/>
            </a:endParaRPr>
          </a:p>
        </p:txBody>
      </p:sp>
      <p:sp>
        <p:nvSpPr>
          <p:cNvPr id="21" name="Rectangle 20"/>
          <p:cNvSpPr/>
          <p:nvPr/>
        </p:nvSpPr>
        <p:spPr>
          <a:xfrm>
            <a:off x="3505200" y="1371600"/>
            <a:ext cx="53340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57800" y="1143000"/>
            <a:ext cx="685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5168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2050768"/>
            <a:ext cx="46482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Journals</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Faculty outreach</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Cultivate relationships with potential content providers</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Reporting</a:t>
            </a:r>
          </a:p>
          <a:p>
            <a:pPr marL="38217475" lvl="1" indent="-285750">
              <a:lnSpc>
                <a:spcPct val="120000"/>
              </a:lnSpc>
              <a:spcBef>
                <a:spcPct val="50000"/>
              </a:spcBef>
              <a:buFont typeface="Arial" pitchFamily="34" charset="0"/>
              <a:buChar char="•"/>
            </a:pPr>
            <a:endParaRPr lang="en-US" sz="2200" dirty="0" smtClean="0">
              <a:solidFill>
                <a:srgbClr val="003A6E"/>
              </a:solidFill>
              <a:latin typeface="Helvetica" charset="0"/>
            </a:endParaRPr>
          </a:p>
        </p:txBody>
      </p:sp>
      <p:sp>
        <p:nvSpPr>
          <p:cNvPr id="14341" name="Text Box 5"/>
          <p:cNvSpPr txBox="1">
            <a:spLocks noChangeArrowheads="1"/>
          </p:cNvSpPr>
          <p:nvPr/>
        </p:nvSpPr>
        <p:spPr bwMode="auto">
          <a:xfrm>
            <a:off x="838200" y="1295400"/>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What’s next?</a:t>
            </a: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2050" name="Picture 2" descr="S:\Committees\bepress Digital Commons\PaLA F12\images\journals small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038362"/>
            <a:ext cx="3121025" cy="2087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ommittees\bepress Digital Commons\PaLA F12\images\CW_era_journal.png"/>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499338"/>
            <a:ext cx="2667000" cy="5245100"/>
          </a:xfrm>
          <a:prstGeom prst="rect">
            <a:avLst/>
          </a:prstGeom>
          <a:noFill/>
          <a:ln>
            <a:noFill/>
          </a:ln>
        </p:spPr>
      </p:pic>
    </p:spTree>
    <p:extLst>
      <p:ext uri="{BB962C8B-B14F-4D97-AF65-F5344CB8AC3E}">
        <p14:creationId xmlns:p14="http://schemas.microsoft.com/office/powerpoint/2010/main" val="9281603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2667000"/>
            <a:ext cx="73914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20000"/>
              </a:lnSpc>
              <a:spcBef>
                <a:spcPct val="50000"/>
              </a:spcBef>
            </a:pPr>
            <a:r>
              <a:rPr lang="en-US" sz="2200" dirty="0" smtClean="0">
                <a:solidFill>
                  <a:srgbClr val="003A6E"/>
                </a:solidFill>
                <a:latin typeface="Helvetica" charset="0"/>
                <a:hlinkClick r:id="rId4"/>
              </a:rPr>
              <a:t>http://cupola.gettysburg.edu</a:t>
            </a:r>
            <a:endParaRPr lang="en-US" sz="2200" dirty="0" smtClean="0">
              <a:solidFill>
                <a:srgbClr val="003A6E"/>
              </a:solidFill>
              <a:latin typeface="Helvetica" charset="0"/>
            </a:endParaRPr>
          </a:p>
          <a:p>
            <a:pPr>
              <a:lnSpc>
                <a:spcPct val="120000"/>
              </a:lnSpc>
              <a:spcBef>
                <a:spcPct val="50000"/>
              </a:spcBef>
            </a:pPr>
            <a:r>
              <a:rPr lang="en-US" sz="2200" dirty="0">
                <a:solidFill>
                  <a:srgbClr val="003A6E"/>
                </a:solidFill>
                <a:latin typeface="Helvetica" charset="0"/>
              </a:rPr>
              <a:t>	T</a:t>
            </a:r>
            <a:r>
              <a:rPr lang="en-US" sz="2200" dirty="0" smtClean="0">
                <a:solidFill>
                  <a:srgbClr val="003A6E"/>
                </a:solidFill>
                <a:latin typeface="Helvetica" charset="0"/>
              </a:rPr>
              <a:t>his slideshow is archived in </a:t>
            </a:r>
            <a:r>
              <a:rPr lang="en-US" sz="2200" i="1" dirty="0" smtClean="0">
                <a:solidFill>
                  <a:srgbClr val="003A6E"/>
                </a:solidFill>
                <a:latin typeface="Helvetica" charset="0"/>
              </a:rPr>
              <a:t>The Cupola</a:t>
            </a:r>
            <a:r>
              <a:rPr lang="en-US" sz="2200" dirty="0" smtClean="0">
                <a:solidFill>
                  <a:srgbClr val="003A6E"/>
                </a:solidFill>
                <a:latin typeface="Helvetica" charset="0"/>
              </a:rPr>
              <a:t>, as is the 	trifold print brochure mentioned earlier.</a:t>
            </a:r>
          </a:p>
          <a:p>
            <a:pPr>
              <a:lnSpc>
                <a:spcPct val="120000"/>
              </a:lnSpc>
              <a:spcBef>
                <a:spcPct val="50000"/>
              </a:spcBef>
            </a:pPr>
            <a:r>
              <a:rPr lang="en-US" sz="2200" dirty="0" smtClean="0">
                <a:solidFill>
                  <a:srgbClr val="003A6E"/>
                </a:solidFill>
                <a:latin typeface="Helvetica" charset="0"/>
                <a:hlinkClick r:id="rId5"/>
              </a:rPr>
              <a:t>http://libguides.gettysburg.edu/cupola</a:t>
            </a:r>
            <a:r>
              <a:rPr lang="en-US" sz="2200" dirty="0" smtClean="0">
                <a:solidFill>
                  <a:srgbClr val="003A6E"/>
                </a:solidFill>
                <a:latin typeface="Helvetica" charset="0"/>
              </a:rPr>
              <a:t> </a:t>
            </a:r>
            <a:br>
              <a:rPr lang="en-US" sz="2200" dirty="0" smtClean="0">
                <a:solidFill>
                  <a:srgbClr val="003A6E"/>
                </a:solidFill>
                <a:latin typeface="Helvetica" charset="0"/>
              </a:rPr>
            </a:br>
            <a:endParaRPr lang="en-US" sz="2200" dirty="0" smtClean="0">
              <a:solidFill>
                <a:srgbClr val="003A6E"/>
              </a:solidFill>
              <a:latin typeface="Helvetica" charset="0"/>
            </a:endParaRPr>
          </a:p>
          <a:p>
            <a:pPr>
              <a:lnSpc>
                <a:spcPct val="120000"/>
              </a:lnSpc>
              <a:spcBef>
                <a:spcPct val="50000"/>
              </a:spcBef>
            </a:pPr>
            <a:r>
              <a:rPr lang="en-US" sz="2200" dirty="0" smtClean="0">
                <a:solidFill>
                  <a:srgbClr val="003A6E"/>
                </a:solidFill>
                <a:latin typeface="Helvetica" charset="0"/>
              </a:rPr>
              <a:t>Email us: cupola@gettysburg.edu</a:t>
            </a:r>
          </a:p>
          <a:p>
            <a:pPr marL="38217475" lvl="1" indent="-285750">
              <a:lnSpc>
                <a:spcPct val="120000"/>
              </a:lnSpc>
              <a:spcBef>
                <a:spcPct val="50000"/>
              </a:spcBef>
              <a:buFont typeface="Arial" pitchFamily="34" charset="0"/>
              <a:buChar char="•"/>
            </a:pPr>
            <a:endParaRPr lang="en-US" sz="2200" dirty="0" smtClean="0">
              <a:solidFill>
                <a:srgbClr val="003A6E"/>
              </a:solidFill>
              <a:latin typeface="Helvetica"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8" name="Picture 2" descr="S:\Committees\bepress Digital Commons\Images\FINAL pr_mas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130559"/>
            <a:ext cx="9144000" cy="12316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76200"/>
            <a:ext cx="4876800" cy="769441"/>
          </a:xfrm>
          <a:prstGeom prst="rect">
            <a:avLst/>
          </a:prstGeom>
          <a:noFill/>
        </p:spPr>
        <p:txBody>
          <a:bodyPr wrap="square" rtlCol="0">
            <a:spAutoFit/>
          </a:bodyPr>
          <a:lstStyle/>
          <a:p>
            <a:pPr algn="ctr"/>
            <a:r>
              <a:rPr lang="en-US" sz="4400" dirty="0" smtClean="0">
                <a:solidFill>
                  <a:schemeClr val="bg1"/>
                </a:solidFill>
              </a:rPr>
              <a:t>Questions?</a:t>
            </a:r>
            <a:endParaRPr lang="en-US" sz="4400" dirty="0">
              <a:solidFill>
                <a:schemeClr val="bg1"/>
              </a:solidFill>
            </a:endParaRPr>
          </a:p>
        </p:txBody>
      </p:sp>
    </p:spTree>
    <p:extLst>
      <p:ext uri="{BB962C8B-B14F-4D97-AF65-F5344CB8AC3E}">
        <p14:creationId xmlns:p14="http://schemas.microsoft.com/office/powerpoint/2010/main" val="28991363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1885220"/>
            <a:ext cx="7391400" cy="40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The conversation that kept starting over</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How to manage what Gettysburg College has produced electronically</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How  to encourage the campus community to contribute samples of their scholarly output to the College</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Who on campus can make this happen – how and when?</a:t>
            </a:r>
          </a:p>
          <a:p>
            <a:pPr marL="285750" indent="-285750">
              <a:lnSpc>
                <a:spcPct val="120000"/>
              </a:lnSpc>
              <a:spcBef>
                <a:spcPct val="50000"/>
              </a:spcBef>
              <a:buFont typeface="Arial" pitchFamily="34" charset="0"/>
              <a:buChar char="•"/>
            </a:pPr>
            <a:endParaRPr lang="en-US" sz="2200" dirty="0" smtClean="0">
              <a:solidFill>
                <a:srgbClr val="003A6E"/>
              </a:solidFill>
              <a:latin typeface="Helvetica" charset="0"/>
            </a:endParaRPr>
          </a:p>
        </p:txBody>
      </p:sp>
      <p:sp>
        <p:nvSpPr>
          <p:cNvPr id="14341" name="Text Box 5"/>
          <p:cNvSpPr txBox="1">
            <a:spLocks noChangeArrowheads="1"/>
          </p:cNvSpPr>
          <p:nvPr/>
        </p:nvSpPr>
        <p:spPr bwMode="auto">
          <a:xfrm>
            <a:off x="838200" y="1295400"/>
            <a:ext cx="73152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Digital assets </a:t>
            </a:r>
            <a:r>
              <a:rPr lang="en-US" dirty="0">
                <a:solidFill>
                  <a:srgbClr val="DE6225"/>
                </a:solidFill>
                <a:latin typeface="Arial" pitchFamily="34" charset="0"/>
                <a:cs typeface="Arial" pitchFamily="34" charset="0"/>
              </a:rPr>
              <a:t>m</a:t>
            </a:r>
            <a:r>
              <a:rPr lang="en-US" dirty="0" smtClean="0">
                <a:solidFill>
                  <a:srgbClr val="DE6225"/>
                </a:solidFill>
                <a:latin typeface="Arial" pitchFamily="34" charset="0"/>
                <a:cs typeface="Arial" pitchFamily="34" charset="0"/>
              </a:rPr>
              <a:t>anagement</a:t>
            </a:r>
            <a:endParaRPr lang="en-US" dirty="0">
              <a:latin typeface="Arial" pitchFamily="34" charset="0"/>
              <a:cs typeface="Arial" pitchFamily="34" charset="0"/>
            </a:endParaRPr>
          </a:p>
          <a:p>
            <a:pPr>
              <a:spcBef>
                <a:spcPct val="50000"/>
              </a:spcBef>
            </a:pP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8249717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1885220"/>
            <a:ext cx="7391400"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IT reluctant to take on another server</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The expense in time and money of customization</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The difficulty of  supporting and migrating so many formats</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The complexities of copyright</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The expectation for an easy to use front end </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The need for a coordinator</a:t>
            </a:r>
          </a:p>
          <a:p>
            <a:pPr marL="285750" indent="-285750">
              <a:lnSpc>
                <a:spcPct val="120000"/>
              </a:lnSpc>
              <a:spcBef>
                <a:spcPct val="50000"/>
              </a:spcBef>
            </a:pPr>
            <a:endParaRPr lang="en-US" sz="2200" dirty="0" smtClean="0">
              <a:solidFill>
                <a:srgbClr val="003A6E"/>
              </a:solidFill>
              <a:latin typeface="Helvetica" charset="0"/>
            </a:endParaRPr>
          </a:p>
        </p:txBody>
      </p:sp>
      <p:sp>
        <p:nvSpPr>
          <p:cNvPr id="14341" name="Text Box 5"/>
          <p:cNvSpPr txBox="1">
            <a:spLocks noChangeArrowheads="1"/>
          </p:cNvSpPr>
          <p:nvPr/>
        </p:nvSpPr>
        <p:spPr bwMode="auto">
          <a:xfrm>
            <a:off x="838200" y="1295400"/>
            <a:ext cx="73152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Challenges in 2005</a:t>
            </a:r>
            <a:endParaRPr lang="en-US" dirty="0">
              <a:latin typeface="Arial" pitchFamily="34" charset="0"/>
              <a:cs typeface="Arial" pitchFamily="34" charset="0"/>
            </a:endParaRPr>
          </a:p>
          <a:p>
            <a:pPr>
              <a:spcBef>
                <a:spcPct val="50000"/>
              </a:spcBef>
            </a:pP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824971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1540907"/>
            <a:ext cx="73914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000" dirty="0" err="1" smtClean="0">
                <a:solidFill>
                  <a:srgbClr val="003A6E"/>
                </a:solidFill>
                <a:latin typeface="Helvetica" charset="0"/>
              </a:rPr>
              <a:t>Musselman</a:t>
            </a:r>
            <a:r>
              <a:rPr lang="en-US" sz="2000" dirty="0" smtClean="0">
                <a:solidFill>
                  <a:srgbClr val="003A6E"/>
                </a:solidFill>
                <a:latin typeface="Helvetica" charset="0"/>
              </a:rPr>
              <a:t> Library plays in the NITLE sandbox as part of a consortium of </a:t>
            </a:r>
            <a:r>
              <a:rPr lang="en-US" sz="2000" dirty="0" err="1" smtClean="0">
                <a:solidFill>
                  <a:srgbClr val="003A6E"/>
                </a:solidFill>
                <a:latin typeface="Helvetica" charset="0"/>
              </a:rPr>
              <a:t>DSpace</a:t>
            </a:r>
            <a:r>
              <a:rPr lang="en-US" sz="2000" dirty="0" smtClean="0">
                <a:solidFill>
                  <a:srgbClr val="003A6E"/>
                </a:solidFill>
                <a:latin typeface="Helvetica" charset="0"/>
              </a:rPr>
              <a:t> users</a:t>
            </a:r>
          </a:p>
          <a:p>
            <a:pPr marL="285750" indent="-285750">
              <a:lnSpc>
                <a:spcPct val="120000"/>
              </a:lnSpc>
              <a:spcBef>
                <a:spcPct val="50000"/>
              </a:spcBef>
              <a:buFont typeface="Arial" pitchFamily="34" charset="0"/>
              <a:buChar char="•"/>
            </a:pPr>
            <a:r>
              <a:rPr lang="en-US" sz="2000" dirty="0" smtClean="0">
                <a:solidFill>
                  <a:srgbClr val="003A6E"/>
                </a:solidFill>
                <a:latin typeface="Helvetica" charset="0"/>
              </a:rPr>
              <a:t>2008 - DDPPC (Data / Document  Policy and Procedures Committee)</a:t>
            </a:r>
          </a:p>
          <a:p>
            <a:pPr marL="285750" indent="-285750">
              <a:lnSpc>
                <a:spcPct val="120000"/>
              </a:lnSpc>
              <a:spcBef>
                <a:spcPct val="50000"/>
              </a:spcBef>
              <a:buFont typeface="Arial" pitchFamily="34" charset="0"/>
              <a:buChar char="•"/>
            </a:pPr>
            <a:r>
              <a:rPr lang="en-US" sz="2000" dirty="0" smtClean="0">
                <a:solidFill>
                  <a:srgbClr val="003A6E"/>
                </a:solidFill>
                <a:latin typeface="Helvetica" charset="0"/>
              </a:rPr>
              <a:t>Campus could not settle on product, but needed forum for policy discussions</a:t>
            </a:r>
          </a:p>
          <a:p>
            <a:pPr marL="285750" indent="-285750">
              <a:lnSpc>
                <a:spcPct val="120000"/>
              </a:lnSpc>
              <a:spcBef>
                <a:spcPct val="50000"/>
              </a:spcBef>
              <a:buFont typeface="Arial" pitchFamily="34" charset="0"/>
              <a:buChar char="•"/>
            </a:pPr>
            <a:r>
              <a:rPr lang="en-US" sz="2000" dirty="0" smtClean="0">
                <a:solidFill>
                  <a:srgbClr val="003A6E"/>
                </a:solidFill>
                <a:latin typeface="Helvetica" charset="0"/>
              </a:rPr>
              <a:t>This group had representatives from offices and departments</a:t>
            </a:r>
          </a:p>
          <a:p>
            <a:pPr marL="285750" indent="-285750">
              <a:lnSpc>
                <a:spcPct val="120000"/>
              </a:lnSpc>
              <a:spcBef>
                <a:spcPct val="50000"/>
              </a:spcBef>
              <a:buFont typeface="Arial" pitchFamily="34" charset="0"/>
              <a:buChar char="•"/>
            </a:pPr>
            <a:r>
              <a:rPr lang="en-US" sz="2000" dirty="0" smtClean="0">
                <a:solidFill>
                  <a:srgbClr val="003A6E"/>
                </a:solidFill>
                <a:latin typeface="Helvetica" charset="0"/>
              </a:rPr>
              <a:t>Cataloging and Metadata Librarian and College Archivist included in discussion</a:t>
            </a:r>
          </a:p>
          <a:p>
            <a:pPr marL="285750" indent="-285750">
              <a:lnSpc>
                <a:spcPct val="120000"/>
              </a:lnSpc>
              <a:spcBef>
                <a:spcPct val="50000"/>
              </a:spcBef>
              <a:buFont typeface="Arial" pitchFamily="34" charset="0"/>
              <a:buChar char="•"/>
            </a:pPr>
            <a:r>
              <a:rPr lang="en-US" sz="2000" dirty="0" smtClean="0">
                <a:solidFill>
                  <a:srgbClr val="003A6E"/>
                </a:solidFill>
                <a:latin typeface="Helvetica" charset="0"/>
              </a:rPr>
              <a:t>Only focused on risk assessment and records management </a:t>
            </a:r>
          </a:p>
        </p:txBody>
      </p:sp>
      <p:sp>
        <p:nvSpPr>
          <p:cNvPr id="14341" name="Text Box 5"/>
          <p:cNvSpPr txBox="1">
            <a:spLocks noChangeArrowheads="1"/>
          </p:cNvSpPr>
          <p:nvPr/>
        </p:nvSpPr>
        <p:spPr bwMode="auto">
          <a:xfrm>
            <a:off x="838200" y="990600"/>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Campus conversation - 2008</a:t>
            </a:r>
            <a:endParaRPr lang="en-US" sz="1800" dirty="0">
              <a:solidFill>
                <a:srgbClr val="DE6225"/>
              </a:solidFill>
              <a:latin typeface="Times" charset="0"/>
            </a:endParaRPr>
          </a:p>
        </p:txBody>
      </p:sp>
      <p:sp>
        <p:nvSpPr>
          <p:cNvPr id="14342" name="Line 7"/>
          <p:cNvSpPr>
            <a:spLocks noChangeShapeType="1"/>
          </p:cNvSpPr>
          <p:nvPr/>
        </p:nvSpPr>
        <p:spPr bwMode="auto">
          <a:xfrm>
            <a:off x="914400" y="1447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8249717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1981200"/>
            <a:ext cx="73914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2012 - Scholarly publishing and open access</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New Provost interested in Digital Humanities</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Campus keenly interested in showcasing high quality student work through annual Celebration</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Ready-made product: </a:t>
            </a:r>
            <a:r>
              <a:rPr lang="en-US" sz="2200" dirty="0" err="1" smtClean="0">
                <a:solidFill>
                  <a:srgbClr val="003A6E"/>
                </a:solidFill>
                <a:latin typeface="Helvetica" charset="0"/>
              </a:rPr>
              <a:t>BePress</a:t>
            </a:r>
            <a:r>
              <a:rPr lang="en-US" sz="2200" dirty="0" smtClean="0">
                <a:solidFill>
                  <a:srgbClr val="003A6E"/>
                </a:solidFill>
                <a:latin typeface="Helvetica" charset="0"/>
              </a:rPr>
              <a:t> Digital Commons</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Library working group: Reference, Archives, Technical Services and Systems + Liaison network</a:t>
            </a:r>
          </a:p>
        </p:txBody>
      </p:sp>
      <p:sp>
        <p:nvSpPr>
          <p:cNvPr id="14341" name="Text Box 5"/>
          <p:cNvSpPr txBox="1">
            <a:spLocks noChangeArrowheads="1"/>
          </p:cNvSpPr>
          <p:nvPr/>
        </p:nvSpPr>
        <p:spPr bwMode="auto">
          <a:xfrm>
            <a:off x="838200" y="1295400"/>
            <a:ext cx="731520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A new audience for the conversation – 2012</a:t>
            </a:r>
          </a:p>
          <a:p>
            <a:pPr>
              <a:spcBef>
                <a:spcPct val="50000"/>
              </a:spcBef>
            </a:pPr>
            <a:endParaRPr lang="en-US" dirty="0">
              <a:latin typeface="Arial" pitchFamily="34" charset="0"/>
              <a:cs typeface="Arial" pitchFamily="34" charset="0"/>
            </a:endParaRPr>
          </a:p>
          <a:p>
            <a:pPr>
              <a:spcBef>
                <a:spcPct val="50000"/>
              </a:spcBef>
            </a:pP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1714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6775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1981200"/>
            <a:ext cx="7543800" cy="45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Hosted with excellent technical support and </a:t>
            </a:r>
            <a:r>
              <a:rPr lang="en-US" sz="2200" dirty="0" err="1" smtClean="0">
                <a:solidFill>
                  <a:srgbClr val="003A6E"/>
                </a:solidFill>
                <a:latin typeface="Helvetica" charset="0"/>
              </a:rPr>
              <a:t>collaboratory</a:t>
            </a:r>
            <a:endParaRPr lang="en-US" sz="2200" dirty="0" smtClean="0">
              <a:solidFill>
                <a:srgbClr val="003A6E"/>
              </a:solidFill>
              <a:latin typeface="Helvetica" charset="0"/>
            </a:endParaRP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Active user community – webinars</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Friendly front end – easy to customize</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Cupola Policy and Procedure made easy</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Showcases research / model for publishing</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Moved conversation to acquiring content</a:t>
            </a:r>
          </a:p>
          <a:p>
            <a:pPr marL="285750" indent="-285750">
              <a:lnSpc>
                <a:spcPct val="120000"/>
              </a:lnSpc>
              <a:spcBef>
                <a:spcPct val="50000"/>
              </a:spcBef>
              <a:buFont typeface="Arial" pitchFamily="34" charset="0"/>
              <a:buChar char="•"/>
            </a:pPr>
            <a:endParaRPr lang="en-US" sz="2200" dirty="0" smtClean="0">
              <a:solidFill>
                <a:srgbClr val="003A6E"/>
              </a:solidFill>
              <a:latin typeface="Helvetica" charset="0"/>
            </a:endParaRP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Ready made  financially feasible product: </a:t>
            </a:r>
            <a:r>
              <a:rPr lang="en-US" sz="2200" dirty="0" err="1" smtClean="0">
                <a:solidFill>
                  <a:srgbClr val="003A6E"/>
                </a:solidFill>
                <a:latin typeface="Helvetica" charset="0"/>
              </a:rPr>
              <a:t>BePress</a:t>
            </a:r>
            <a:endParaRPr lang="en-US" sz="2200" dirty="0" smtClean="0">
              <a:solidFill>
                <a:srgbClr val="003A6E"/>
              </a:solidFill>
              <a:latin typeface="Helvetica" charset="0"/>
            </a:endParaRPr>
          </a:p>
        </p:txBody>
      </p:sp>
      <p:sp>
        <p:nvSpPr>
          <p:cNvPr id="14341" name="Text Box 5"/>
          <p:cNvSpPr txBox="1">
            <a:spLocks noChangeArrowheads="1"/>
          </p:cNvSpPr>
          <p:nvPr/>
        </p:nvSpPr>
        <p:spPr bwMode="auto">
          <a:xfrm>
            <a:off x="838200" y="1295400"/>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err="1" smtClean="0">
                <a:solidFill>
                  <a:srgbClr val="DE6225"/>
                </a:solidFill>
                <a:latin typeface="Arial" pitchFamily="34" charset="0"/>
                <a:cs typeface="Arial" pitchFamily="34" charset="0"/>
              </a:rPr>
              <a:t>BePress</a:t>
            </a:r>
            <a:r>
              <a:rPr lang="en-US" dirty="0" smtClean="0">
                <a:solidFill>
                  <a:srgbClr val="DE6225"/>
                </a:solidFill>
                <a:latin typeface="Arial" pitchFamily="34" charset="0"/>
                <a:cs typeface="Arial" pitchFamily="34" charset="0"/>
              </a:rPr>
              <a:t> Digital Commons</a:t>
            </a: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0" name="Picture 9"/>
          <p:cNvPicPr/>
          <p:nvPr/>
        </p:nvPicPr>
        <p:blipFill>
          <a:blip r:embed="rId4" cstate="print"/>
          <a:srcRect t="25986" r="76809" b="10280"/>
          <a:stretch>
            <a:fillRect/>
          </a:stretch>
        </p:blipFill>
        <p:spPr bwMode="auto">
          <a:xfrm>
            <a:off x="6629400" y="2438400"/>
            <a:ext cx="2133600" cy="3124200"/>
          </a:xfrm>
          <a:prstGeom prst="rect">
            <a:avLst/>
          </a:prstGeom>
          <a:noFill/>
          <a:ln w="9525">
            <a:noFill/>
            <a:miter lim="800000"/>
            <a:headEnd/>
            <a:tailEnd/>
          </a:ln>
        </p:spPr>
      </p:pic>
    </p:spTree>
    <p:extLst>
      <p:ext uri="{BB962C8B-B14F-4D97-AF65-F5344CB8AC3E}">
        <p14:creationId xmlns:p14="http://schemas.microsoft.com/office/powerpoint/2010/main" val="21256775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1885220"/>
            <a:ext cx="7543800" cy="10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endParaRPr lang="en-US" sz="2200" dirty="0" smtClean="0">
              <a:solidFill>
                <a:srgbClr val="003A6E"/>
              </a:solidFill>
              <a:latin typeface="Helvetica" charset="0"/>
            </a:endParaRPr>
          </a:p>
          <a:p>
            <a:pPr marL="285750" indent="-285750">
              <a:lnSpc>
                <a:spcPct val="120000"/>
              </a:lnSpc>
              <a:spcBef>
                <a:spcPct val="50000"/>
              </a:spcBef>
            </a:pPr>
            <a:endParaRPr lang="en-US" sz="2200" dirty="0" smtClean="0">
              <a:solidFill>
                <a:srgbClr val="003A6E"/>
              </a:solidFill>
              <a:latin typeface="Helvetica" charset="0"/>
            </a:endParaRPr>
          </a:p>
        </p:txBody>
      </p:sp>
      <p:sp>
        <p:nvSpPr>
          <p:cNvPr id="14341" name="Text Box 5"/>
          <p:cNvSpPr txBox="1">
            <a:spLocks noChangeArrowheads="1"/>
          </p:cNvSpPr>
          <p:nvPr/>
        </p:nvSpPr>
        <p:spPr bwMode="auto">
          <a:xfrm>
            <a:off x="838200" y="1143000"/>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The Cupola: Scholarship at Gettysburg College</a:t>
            </a:r>
            <a:endParaRPr lang="en-US" sz="1800" dirty="0">
              <a:solidFill>
                <a:srgbClr val="DE6225"/>
              </a:solidFill>
              <a:latin typeface="Times" charset="0"/>
            </a:endParaRPr>
          </a:p>
        </p:txBody>
      </p:sp>
      <p:sp>
        <p:nvSpPr>
          <p:cNvPr id="14342" name="Line 7"/>
          <p:cNvSpPr>
            <a:spLocks noChangeShapeType="1"/>
          </p:cNvSpPr>
          <p:nvPr/>
        </p:nvSpPr>
        <p:spPr bwMode="auto">
          <a:xfrm>
            <a:off x="914400" y="17526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1" name="Picture 10"/>
          <p:cNvPicPr/>
          <p:nvPr/>
        </p:nvPicPr>
        <p:blipFill>
          <a:blip r:embed="rId4" cstate="print"/>
          <a:srcRect t="16129" r="86379" b="33065"/>
          <a:stretch>
            <a:fillRect/>
          </a:stretch>
        </p:blipFill>
        <p:spPr bwMode="auto">
          <a:xfrm>
            <a:off x="4167187" y="2828925"/>
            <a:ext cx="809625" cy="1200150"/>
          </a:xfrm>
          <a:prstGeom prst="rect">
            <a:avLst/>
          </a:prstGeom>
          <a:noFill/>
          <a:ln w="9525">
            <a:noFill/>
            <a:miter lim="800000"/>
            <a:headEnd/>
            <a:tailEnd/>
          </a:ln>
        </p:spPr>
      </p:pic>
      <p:pic>
        <p:nvPicPr>
          <p:cNvPr id="12" name="Picture 11">
            <a:hlinkClick r:id="rId5"/>
          </p:cNvPr>
          <p:cNvPicPr/>
          <p:nvPr/>
        </p:nvPicPr>
        <p:blipFill>
          <a:blip r:embed="rId6" cstate="print"/>
          <a:srcRect t="16814" b="3084"/>
          <a:stretch>
            <a:fillRect/>
          </a:stretch>
        </p:blipFill>
        <p:spPr bwMode="auto">
          <a:xfrm>
            <a:off x="1447800" y="1828800"/>
            <a:ext cx="6096000" cy="3657600"/>
          </a:xfrm>
          <a:prstGeom prst="rect">
            <a:avLst/>
          </a:prstGeom>
          <a:noFill/>
          <a:ln w="9525">
            <a:noFill/>
            <a:miter lim="800000"/>
            <a:headEnd/>
            <a:tailEnd/>
          </a:ln>
        </p:spPr>
      </p:pic>
      <p:sp>
        <p:nvSpPr>
          <p:cNvPr id="14" name="TextBox 13"/>
          <p:cNvSpPr txBox="1"/>
          <p:nvPr/>
        </p:nvSpPr>
        <p:spPr>
          <a:xfrm>
            <a:off x="1524000" y="5486400"/>
            <a:ext cx="6019800" cy="461665"/>
          </a:xfrm>
          <a:prstGeom prst="rect">
            <a:avLst/>
          </a:prstGeom>
          <a:noFill/>
        </p:spPr>
        <p:txBody>
          <a:bodyPr wrap="square" rtlCol="0">
            <a:spAutoFit/>
          </a:bodyPr>
          <a:lstStyle/>
          <a:p>
            <a:pPr algn="ctr"/>
            <a:r>
              <a:rPr lang="en-US" sz="2400" dirty="0" smtClean="0">
                <a:solidFill>
                  <a:srgbClr val="0070C0"/>
                </a:solidFill>
              </a:rPr>
              <a:t>http</a:t>
            </a:r>
            <a:r>
              <a:rPr lang="en-US" sz="2400" smtClean="0">
                <a:solidFill>
                  <a:srgbClr val="0070C0"/>
                </a:solidFill>
              </a:rPr>
              <a:t>://cupola.gettysburg.edu</a:t>
            </a:r>
            <a:endParaRPr lang="en-US" sz="2400" dirty="0">
              <a:solidFill>
                <a:srgbClr val="0070C0"/>
              </a:solidFill>
            </a:endParaRPr>
          </a:p>
        </p:txBody>
      </p:sp>
    </p:spTree>
    <p:extLst>
      <p:ext uri="{BB962C8B-B14F-4D97-AF65-F5344CB8AC3E}">
        <p14:creationId xmlns:p14="http://schemas.microsoft.com/office/powerpoint/2010/main" val="21256775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594360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595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838200" y="1885220"/>
            <a:ext cx="73914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Why include student scholarship?</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Beta submitters in Spring 2012 </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Plan A: Capture Celebration work</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Plan B: Capture all, but publish only what faculty approve</a:t>
            </a:r>
          </a:p>
          <a:p>
            <a:pPr marL="285750" indent="-285750">
              <a:lnSpc>
                <a:spcPct val="120000"/>
              </a:lnSpc>
              <a:spcBef>
                <a:spcPct val="50000"/>
              </a:spcBef>
              <a:buFont typeface="Arial" pitchFamily="34" charset="0"/>
              <a:buChar char="•"/>
            </a:pPr>
            <a:r>
              <a:rPr lang="en-US" sz="2200" dirty="0" smtClean="0">
                <a:solidFill>
                  <a:srgbClr val="003A6E"/>
                </a:solidFill>
                <a:latin typeface="Helvetica" charset="0"/>
              </a:rPr>
              <a:t>Plan C: Faculty nominate the best work </a:t>
            </a:r>
          </a:p>
        </p:txBody>
      </p:sp>
      <p:sp>
        <p:nvSpPr>
          <p:cNvPr id="14341" name="Text Box 5"/>
          <p:cNvSpPr txBox="1">
            <a:spLocks noChangeArrowheads="1"/>
          </p:cNvSpPr>
          <p:nvPr/>
        </p:nvSpPr>
        <p:spPr bwMode="auto">
          <a:xfrm>
            <a:off x="838200" y="1295400"/>
            <a:ext cx="73152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smtClean="0">
                <a:solidFill>
                  <a:srgbClr val="DE6225"/>
                </a:solidFill>
                <a:latin typeface="Arial" pitchFamily="34" charset="0"/>
                <a:cs typeface="Arial" pitchFamily="34" charset="0"/>
              </a:rPr>
              <a:t>Content: student work</a:t>
            </a:r>
            <a:endParaRPr lang="en-US" dirty="0">
              <a:latin typeface="Arial" pitchFamily="34" charset="0"/>
              <a:cs typeface="Arial" pitchFamily="34" charset="0"/>
            </a:endParaRPr>
          </a:p>
          <a:p>
            <a:pPr>
              <a:spcBef>
                <a:spcPct val="50000"/>
              </a:spcBef>
            </a:pPr>
            <a:endParaRPr lang="en-US" sz="1800" dirty="0">
              <a:solidFill>
                <a:srgbClr val="DE6225"/>
              </a:solidFill>
              <a:latin typeface="Times" charset="0"/>
            </a:endParaRPr>
          </a:p>
        </p:txBody>
      </p:sp>
      <p:sp>
        <p:nvSpPr>
          <p:cNvPr id="14342" name="Line 7"/>
          <p:cNvSpPr>
            <a:spLocks noChangeShapeType="1"/>
          </p:cNvSpPr>
          <p:nvPr/>
        </p:nvSpPr>
        <p:spPr bwMode="auto">
          <a:xfrm>
            <a:off x="914400" y="1828800"/>
            <a:ext cx="7315200" cy="0"/>
          </a:xfrm>
          <a:prstGeom prst="line">
            <a:avLst/>
          </a:prstGeom>
          <a:noFill/>
          <a:ln w="12700">
            <a:solidFill>
              <a:srgbClr val="DE62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8"/>
          <p:cNvSpPr>
            <a:spLocks noChangeArrowheads="1"/>
          </p:cNvSpPr>
          <p:nvPr/>
        </p:nvSpPr>
        <p:spPr bwMode="auto">
          <a:xfrm>
            <a:off x="0" y="0"/>
            <a:ext cx="9144000" cy="914400"/>
          </a:xfrm>
          <a:prstGeom prst="rect">
            <a:avLst/>
          </a:prstGeom>
          <a:solidFill>
            <a:srgbClr val="003A6E"/>
          </a:solidFill>
          <a:ln w="9525">
            <a:solidFill>
              <a:schemeClr val="tx1"/>
            </a:solidFill>
            <a:round/>
            <a:headEnd/>
            <a:tailEnd/>
          </a:ln>
        </p:spPr>
        <p:txBody>
          <a:bodyPr/>
          <a:lstStyle/>
          <a:p>
            <a:endParaRPr lang="en-US"/>
          </a:p>
        </p:txBody>
      </p:sp>
      <p:pic>
        <p:nvPicPr>
          <p:cNvPr id="8" name="Picture 7" descr="S:\Committees\bepress Digital Commons\Marketing Communications PR\Images for roadshow\celebration_banne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4010" y="5181600"/>
            <a:ext cx="5935980" cy="556260"/>
          </a:xfrm>
          <a:prstGeom prst="rect">
            <a:avLst/>
          </a:prstGeom>
          <a:noFill/>
          <a:ln>
            <a:noFill/>
          </a:ln>
        </p:spPr>
      </p:pic>
      <p:pic>
        <p:nvPicPr>
          <p:cNvPr id="9" name="Picture 8" descr="S:\Committees\bepress Digital Commons\Marketing Communications PR\Images for roadshow\celebration_phot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457200"/>
            <a:ext cx="3352800" cy="2596946"/>
          </a:xfrm>
          <a:prstGeom prst="rect">
            <a:avLst/>
          </a:prstGeom>
          <a:noFill/>
          <a:ln>
            <a:noFill/>
          </a:ln>
        </p:spPr>
      </p:pic>
    </p:spTree>
    <p:extLst>
      <p:ext uri="{BB962C8B-B14F-4D97-AF65-F5344CB8AC3E}">
        <p14:creationId xmlns:p14="http://schemas.microsoft.com/office/powerpoint/2010/main" val="21256775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2352</TotalTime>
  <Words>2390</Words>
  <Application>Microsoft Macintosh PowerPoint</Application>
  <PresentationFormat>On-screen Show (4:3)</PresentationFormat>
  <Paragraphs>273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Wertzberger</dc:creator>
  <cp:lastModifiedBy>Zach Coble</cp:lastModifiedBy>
  <cp:revision>157</cp:revision>
  <cp:lastPrinted>2012-09-27T15:46:42Z</cp:lastPrinted>
  <dcterms:created xsi:type="dcterms:W3CDTF">2006-08-16T00:00:00Z</dcterms:created>
  <dcterms:modified xsi:type="dcterms:W3CDTF">2012-10-02T15:21:32Z</dcterms:modified>
</cp:coreProperties>
</file>