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7"/>
    <a:srgbClr val="66CB55"/>
    <a:srgbClr val="E87511"/>
    <a:srgbClr val="5E99AA"/>
    <a:srgbClr val="006B3F"/>
    <a:srgbClr val="A7D971"/>
    <a:srgbClr val="C67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512" autoAdjust="0"/>
  </p:normalViewPr>
  <p:slideViewPr>
    <p:cSldViewPr>
      <p:cViewPr>
        <p:scale>
          <a:sx n="30" d="100"/>
          <a:sy n="30" d="100"/>
        </p:scale>
        <p:origin x="-72" y="69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howard\Desktop\OneSearch%20PaLA\OneSearch_UsageStats_Sept%2020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ibraryhome\library\Reference\Web%20Stuff\Federated%20Search\360%20Search\360%20Search%20stats%202011-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88310855236771"/>
          <c:y val="0.21079655119445964"/>
          <c:w val="0.68037855024219573"/>
          <c:h val="0.674479506855537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Reorganized!$D$33</c:f>
              <c:strCache>
                <c:ptCount val="1"/>
                <c:pt idx="0">
                  <c:v>Sessions</c:v>
                </c:pt>
              </c:strCache>
            </c:strRef>
          </c:tx>
          <c:invertIfNegative val="0"/>
          <c:cat>
            <c:strRef>
              <c:f>Reorganized!$C$34:$C$37</c:f>
              <c:strCache>
                <c:ptCount val="4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</c:strCache>
            </c:strRef>
          </c:cat>
          <c:val>
            <c:numRef>
              <c:f>Reorganized!$D$34:$D$37</c:f>
              <c:numCache>
                <c:formatCode>General</c:formatCode>
                <c:ptCount val="4"/>
                <c:pt idx="0">
                  <c:v>197</c:v>
                </c:pt>
                <c:pt idx="1">
                  <c:v>2951</c:v>
                </c:pt>
                <c:pt idx="2">
                  <c:v>23669</c:v>
                </c:pt>
                <c:pt idx="3">
                  <c:v>29174</c:v>
                </c:pt>
              </c:numCache>
            </c:numRef>
          </c:val>
        </c:ser>
        <c:ser>
          <c:idx val="1"/>
          <c:order val="1"/>
          <c:tx>
            <c:strRef>
              <c:f>Reorganized!$E$33</c:f>
              <c:strCache>
                <c:ptCount val="1"/>
                <c:pt idx="0">
                  <c:v>Abstract</c:v>
                </c:pt>
              </c:strCache>
            </c:strRef>
          </c:tx>
          <c:spPr>
            <a:solidFill>
              <a:srgbClr val="E87511"/>
            </a:solidFill>
          </c:spPr>
          <c:invertIfNegative val="0"/>
          <c:cat>
            <c:strRef>
              <c:f>Reorganized!$C$34:$C$37</c:f>
              <c:strCache>
                <c:ptCount val="4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</c:strCache>
            </c:strRef>
          </c:cat>
          <c:val>
            <c:numRef>
              <c:f>Reorganized!$E$34:$E$37</c:f>
              <c:numCache>
                <c:formatCode>General</c:formatCode>
                <c:ptCount val="4"/>
                <c:pt idx="0">
                  <c:v>184</c:v>
                </c:pt>
                <c:pt idx="1">
                  <c:v>6091</c:v>
                </c:pt>
                <c:pt idx="2">
                  <c:v>31277</c:v>
                </c:pt>
                <c:pt idx="3">
                  <c:v>44096</c:v>
                </c:pt>
              </c:numCache>
            </c:numRef>
          </c:val>
        </c:ser>
        <c:ser>
          <c:idx val="2"/>
          <c:order val="2"/>
          <c:tx>
            <c:strRef>
              <c:f>Reorganized!$F$33</c:f>
              <c:strCache>
                <c:ptCount val="1"/>
                <c:pt idx="0">
                  <c:v>Total FT and Links Out</c:v>
                </c:pt>
              </c:strCache>
            </c:strRef>
          </c:tx>
          <c:invertIfNegative val="0"/>
          <c:cat>
            <c:strRef>
              <c:f>Reorganized!$C$34:$C$37</c:f>
              <c:strCache>
                <c:ptCount val="4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</c:strCache>
            </c:strRef>
          </c:cat>
          <c:val>
            <c:numRef>
              <c:f>Reorganized!$F$34:$F$37</c:f>
              <c:numCache>
                <c:formatCode>General</c:formatCode>
                <c:ptCount val="4"/>
                <c:pt idx="0">
                  <c:v>158</c:v>
                </c:pt>
                <c:pt idx="1">
                  <c:v>1528</c:v>
                </c:pt>
                <c:pt idx="2">
                  <c:v>21026</c:v>
                </c:pt>
                <c:pt idx="3">
                  <c:v>29444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83104"/>
        <c:axId val="26384640"/>
        <c:axId val="0"/>
      </c:bar3DChart>
      <c:catAx>
        <c:axId val="2638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6384640"/>
        <c:crosses val="autoZero"/>
        <c:auto val="1"/>
        <c:lblAlgn val="ctr"/>
        <c:lblOffset val="100"/>
        <c:noMultiLvlLbl val="0"/>
      </c:catAx>
      <c:valAx>
        <c:axId val="2638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638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17648293963259"/>
          <c:y val="0.30103989044948237"/>
          <c:w val="0.22170691163604556"/>
          <c:h val="0.4570970424508254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3F87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507191601049923E-2"/>
          <c:y val="0.19759439723499916"/>
          <c:w val="0.88787275590551151"/>
          <c:h val="0.6786115225695809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'Annual Stats'!$L$6:$L$11</c:f>
              <c:strCache>
                <c:ptCount val="6"/>
                <c:pt idx="0">
                  <c:v>Fall 2009</c:v>
                </c:pt>
                <c:pt idx="1">
                  <c:v>Spring 2010</c:v>
                </c:pt>
                <c:pt idx="2">
                  <c:v>Fall 2010</c:v>
                </c:pt>
                <c:pt idx="3">
                  <c:v>Spring 2011</c:v>
                </c:pt>
                <c:pt idx="4">
                  <c:v>Fall 2011</c:v>
                </c:pt>
                <c:pt idx="5">
                  <c:v>Spring 2012</c:v>
                </c:pt>
              </c:strCache>
            </c:strRef>
          </c:cat>
          <c:val>
            <c:numRef>
              <c:f>'Annual Stats'!$M$6:$M$11</c:f>
              <c:numCache>
                <c:formatCode>General</c:formatCode>
                <c:ptCount val="6"/>
                <c:pt idx="0" formatCode="0">
                  <c:v>13785</c:v>
                </c:pt>
                <c:pt idx="1">
                  <c:v>13685</c:v>
                </c:pt>
                <c:pt idx="2" formatCode="0">
                  <c:v>13861</c:v>
                </c:pt>
                <c:pt idx="3" formatCode="#,##0">
                  <c:v>14138</c:v>
                </c:pt>
                <c:pt idx="4" formatCode="#,##0">
                  <c:v>9670</c:v>
                </c:pt>
                <c:pt idx="5">
                  <c:v>8184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91424"/>
        <c:axId val="27997312"/>
        <c:axId val="0"/>
      </c:bar3DChart>
      <c:catAx>
        <c:axId val="2799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27997312"/>
        <c:crosses val="autoZero"/>
        <c:auto val="1"/>
        <c:lblAlgn val="ctr"/>
        <c:lblOffset val="100"/>
        <c:noMultiLvlLbl val="0"/>
      </c:catAx>
      <c:valAx>
        <c:axId val="279973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79914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3F87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05803441236551E-2"/>
          <c:y val="0.20522759307864288"/>
          <c:w val="0.7622178477690289"/>
          <c:h val="0.697701953922426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EBSCO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1382</c:v>
                </c:pt>
                <c:pt idx="1">
                  <c:v>2697</c:v>
                </c:pt>
                <c:pt idx="2">
                  <c:v>2271</c:v>
                </c:pt>
                <c:pt idx="3">
                  <c:v>3153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Non-EBSCO</c:v>
                </c:pt>
              </c:strCache>
            </c:strRef>
          </c:tx>
          <c:spPr>
            <a:solidFill>
              <a:srgbClr val="66CB5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2547</c:v>
                </c:pt>
                <c:pt idx="1">
                  <c:v>3361</c:v>
                </c:pt>
                <c:pt idx="2">
                  <c:v>2721</c:v>
                </c:pt>
                <c:pt idx="3">
                  <c:v>3002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8026752"/>
        <c:axId val="28028288"/>
      </c:barChart>
      <c:catAx>
        <c:axId val="28026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8028288"/>
        <c:crosses val="autoZero"/>
        <c:auto val="1"/>
        <c:lblAlgn val="ctr"/>
        <c:lblOffset val="100"/>
        <c:noMultiLvlLbl val="0"/>
      </c:catAx>
      <c:valAx>
        <c:axId val="28028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02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66995792192633"/>
          <c:y val="0.39814498882084209"/>
          <c:w val="0.15839353414156573"/>
          <c:h val="0.24074705939535343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3F87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0.09924</cdr:x>
      <cdr:y>0.03737</cdr:y>
    </cdr:from>
    <cdr:to>
      <cdr:x>0.93054</cdr:x>
      <cdr:y>0.1898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304800"/>
          <a:ext cx="8298203" cy="1243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4000" b="1" dirty="0">
              <a:solidFill>
                <a:srgbClr val="E87511"/>
              </a:solidFill>
            </a:rPr>
            <a:t>OneSearch </a:t>
          </a:r>
          <a:r>
            <a:rPr lang="en-US" sz="4000" b="1" dirty="0" smtClean="0">
              <a:solidFill>
                <a:srgbClr val="E87511"/>
              </a:solidFill>
            </a:rPr>
            <a:t>Use By </a:t>
          </a:r>
          <a:r>
            <a:rPr lang="en-US" sz="4000" b="1" dirty="0">
              <a:solidFill>
                <a:srgbClr val="E87511"/>
              </a:solidFill>
            </a:rPr>
            <a:t>Semester</a:t>
          </a:r>
        </a:p>
      </cdr:txBody>
    </cdr:sp>
  </cdr:relSizeAnchor>
  <cdr:relSizeAnchor xmlns:cdr="http://schemas.openxmlformats.org/drawingml/2006/chartDrawing">
    <cdr:from>
      <cdr:x>0.16</cdr:x>
      <cdr:y>0.28985</cdr:y>
    </cdr:from>
    <cdr:to>
      <cdr:x>0.456</cdr:x>
      <cdr:y>0.41708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1524000" y="2209800"/>
          <a:ext cx="2819400" cy="969986"/>
        </a:xfrm>
        <a:prstGeom xmlns:a="http://schemas.openxmlformats.org/drawingml/2006/main" prst="wedgeRectCallout">
          <a:avLst>
            <a:gd name="adj1" fmla="val 50715"/>
            <a:gd name="adj2" fmla="val 322837"/>
          </a:avLst>
        </a:prstGeom>
        <a:solidFill xmlns:a="http://schemas.openxmlformats.org/drawingml/2006/main">
          <a:srgbClr val="E8751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 smtClean="0"/>
            <a:t>OneSearch added to library homepage. </a:t>
          </a:r>
          <a:endParaRPr lang="en-US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0.02419</cdr:x>
      <cdr:y>0.01389</cdr:y>
    </cdr:from>
    <cdr:to>
      <cdr:x>0.97708</cdr:x>
      <cdr:y>0.17708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105842"/>
          <a:ext cx="9003634" cy="124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4000" b="1" dirty="0">
              <a:solidFill>
                <a:srgbClr val="E87511"/>
              </a:solidFill>
            </a:rPr>
            <a:t>Federated Search </a:t>
          </a:r>
          <a:r>
            <a:rPr lang="en-US" sz="4000" b="1" dirty="0" smtClean="0">
              <a:solidFill>
                <a:srgbClr val="E87511"/>
              </a:solidFill>
            </a:rPr>
            <a:t>Use:</a:t>
          </a:r>
          <a:r>
            <a:rPr lang="en-US" sz="4000" b="1" dirty="0">
              <a:solidFill>
                <a:srgbClr val="E87511"/>
              </a:solidFill>
            </a:rPr>
            <a:t/>
          </a:r>
          <a:br>
            <a:rPr lang="en-US" sz="4000" b="1" dirty="0">
              <a:solidFill>
                <a:srgbClr val="E87511"/>
              </a:solidFill>
            </a:rPr>
          </a:br>
          <a:r>
            <a:rPr lang="en-US" sz="4000" b="1" dirty="0">
              <a:solidFill>
                <a:srgbClr val="E87511"/>
              </a:solidFill>
            </a:rPr>
            <a:t>Number</a:t>
          </a:r>
          <a:r>
            <a:rPr lang="en-US" sz="4000" b="1" baseline="0" dirty="0">
              <a:solidFill>
                <a:srgbClr val="E87511"/>
              </a:solidFill>
            </a:rPr>
            <a:t> of Searches by Semester</a:t>
          </a:r>
          <a:endParaRPr lang="en-US" sz="4000" b="1" dirty="0">
            <a:solidFill>
              <a:srgbClr val="E87511"/>
            </a:solidFill>
          </a:endParaRPr>
        </a:p>
      </cdr:txBody>
    </cdr:sp>
  </cdr:relSizeAnchor>
  <cdr:relSizeAnchor xmlns:cdr="http://schemas.openxmlformats.org/drawingml/2006/chartDrawing">
    <cdr:from>
      <cdr:x>0.592</cdr:x>
      <cdr:y>0.18333</cdr:y>
    </cdr:from>
    <cdr:to>
      <cdr:x>0.992</cdr:x>
      <cdr:y>0.33333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5638800" y="1508760"/>
          <a:ext cx="3810000" cy="1234440"/>
        </a:xfrm>
        <a:prstGeom xmlns:a="http://schemas.openxmlformats.org/drawingml/2006/main" prst="wedgeRectCallout">
          <a:avLst>
            <a:gd name="adj1" fmla="val -34998"/>
            <a:gd name="adj2" fmla="val 226245"/>
          </a:avLst>
        </a:prstGeom>
        <a:solidFill xmlns:a="http://schemas.openxmlformats.org/drawingml/2006/main">
          <a:srgbClr val="E8751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 smtClean="0"/>
            <a:t>As use of OneSearch skyrockets, use of Federated Search declines.</a:t>
          </a:r>
          <a:endParaRPr lang="en-US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0.09524</cdr:x>
      <cdr:y>0.19444</cdr:y>
    </cdr:from>
    <cdr:to>
      <cdr:x>0.41006</cdr:x>
      <cdr:y>0.43519</cdr:y>
    </cdr:to>
    <cdr:sp macro="" textlink="">
      <cdr:nvSpPr>
        <cdr:cNvPr id="2" name="Rectangular Callout 1"/>
        <cdr:cNvSpPr/>
      </cdr:nvSpPr>
      <cdr:spPr>
        <a:xfrm xmlns:a="http://schemas.openxmlformats.org/drawingml/2006/main" rot="5400000">
          <a:off x="1435124" y="1079477"/>
          <a:ext cx="1981201" cy="3022650"/>
        </a:xfrm>
        <a:prstGeom xmlns:a="http://schemas.openxmlformats.org/drawingml/2006/main" prst="wedgeRectCallout">
          <a:avLst>
            <a:gd name="adj1" fmla="val 168999"/>
            <a:gd name="adj2" fmla="val -70433"/>
          </a:avLst>
        </a:prstGeom>
        <a:solidFill xmlns:a="http://schemas.openxmlformats.org/drawingml/2006/main">
          <a:srgbClr val="E87511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200" dirty="0" smtClean="0"/>
        </a:p>
        <a:p xmlns:a="http://schemas.openxmlformats.org/drawingml/2006/main">
          <a:pPr algn="ctr"/>
          <a:r>
            <a:rPr lang="en-US" sz="2000" b="1" dirty="0" smtClean="0"/>
            <a:t>Implement </a:t>
          </a:r>
          <a:r>
            <a:rPr lang="en-US" sz="2000" b="1" dirty="0"/>
            <a:t>OneSearch on Homepage</a:t>
          </a:r>
          <a:r>
            <a:rPr lang="en-US" sz="2000" dirty="0"/>
            <a:t/>
          </a:r>
          <a:br>
            <a:rPr lang="en-US" sz="2000" dirty="0"/>
          </a:br>
          <a:r>
            <a:rPr lang="en-US" sz="2000" dirty="0"/>
            <a:t>Number of EBSCO requests goes up 1,000 from previous Fall semester</a:t>
          </a:r>
        </a:p>
      </cdr:txBody>
    </cdr:sp>
  </cdr:relSizeAnchor>
  <cdr:relSizeAnchor xmlns:cdr="http://schemas.openxmlformats.org/drawingml/2006/chartDrawing">
    <cdr:from>
      <cdr:x>0.63889</cdr:x>
      <cdr:y>0.67345</cdr:y>
    </cdr:from>
    <cdr:to>
      <cdr:x>0.98148</cdr:x>
      <cdr:y>0.86111</cdr:y>
    </cdr:to>
    <cdr:sp macro="" textlink="">
      <cdr:nvSpPr>
        <cdr:cNvPr id="3" name="Rectangular Callout 2"/>
        <cdr:cNvSpPr/>
      </cdr:nvSpPr>
      <cdr:spPr>
        <a:xfrm xmlns:a="http://schemas.openxmlformats.org/drawingml/2006/main" rot="5400000">
          <a:off x="7006559" y="4669775"/>
          <a:ext cx="1544378" cy="3289275"/>
        </a:xfrm>
        <a:prstGeom xmlns:a="http://schemas.openxmlformats.org/drawingml/2006/main" prst="wedgeRectCallout">
          <a:avLst>
            <a:gd name="adj1" fmla="val -123700"/>
            <a:gd name="adj2" fmla="val 46697"/>
          </a:avLst>
        </a:prstGeom>
        <a:solidFill xmlns:a="http://schemas.openxmlformats.org/drawingml/2006/main">
          <a:srgbClr val="E87511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dirty="0" smtClean="0"/>
            <a:t>Remove </a:t>
          </a:r>
          <a:r>
            <a:rPr lang="en-US" sz="2000" b="1" dirty="0"/>
            <a:t>some</a:t>
          </a:r>
          <a:r>
            <a:rPr lang="en-US" sz="2000" b="1" baseline="0" dirty="0"/>
            <a:t> sources from OneSearch</a:t>
          </a:r>
          <a:r>
            <a:rPr lang="en-US" sz="2000" baseline="0" dirty="0"/>
            <a:t/>
          </a:r>
          <a:br>
            <a:rPr lang="en-US" sz="2000" baseline="0" dirty="0"/>
          </a:br>
          <a:r>
            <a:rPr lang="en-US" sz="2000" baseline="0" dirty="0"/>
            <a:t>Number of requests levels off from previous Spring semester</a:t>
          </a:r>
        </a:p>
      </cdr:txBody>
    </cdr:sp>
  </cdr:relSizeAnchor>
  <cdr:relSizeAnchor xmlns:cdr="http://schemas.openxmlformats.org/drawingml/2006/chartDrawing">
    <cdr:from>
      <cdr:x>0.10317</cdr:x>
      <cdr:y>0.03704</cdr:y>
    </cdr:from>
    <cdr:to>
      <cdr:x>0.93447</cdr:x>
      <cdr:y>0.18947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90600" y="304800"/>
          <a:ext cx="7981478" cy="125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4000" b="1" dirty="0" err="1" smtClean="0">
              <a:solidFill>
                <a:srgbClr val="E87511"/>
              </a:solidFill>
            </a:rPr>
            <a:t>InterLibrary</a:t>
          </a:r>
          <a:r>
            <a:rPr lang="en-US" sz="4000" b="1" dirty="0" smtClean="0">
              <a:solidFill>
                <a:srgbClr val="E87511"/>
              </a:solidFill>
            </a:rPr>
            <a:t> Loan Requests</a:t>
          </a:r>
          <a:endParaRPr lang="en-US" sz="4000" b="1" dirty="0">
            <a:solidFill>
              <a:srgbClr val="E8751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D12CB-448D-49B3-AA19-CCB9F9562A14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C7EA0-3362-49B2-A5A0-EF213E2FA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9A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2DC5-FE6B-4A61-B70F-4C9C6A5C56C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8DC4-1717-4AF1-A7BF-0B6070CA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43891200" cy="6172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0251400"/>
            <a:ext cx="43891200" cy="26670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0" y="30480000"/>
            <a:ext cx="7463481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49000" y="533400"/>
            <a:ext cx="21869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Understanding Discovery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7000" b="1" dirty="0" smtClean="0">
                <a:solidFill>
                  <a:schemeClr val="bg1"/>
                </a:solidFill>
              </a:rPr>
              <a:t>Evaluating </a:t>
            </a:r>
            <a:r>
              <a:rPr lang="en-US" sz="7000" b="1" dirty="0">
                <a:solidFill>
                  <a:schemeClr val="bg1"/>
                </a:solidFill>
              </a:rPr>
              <a:t>the </a:t>
            </a:r>
            <a:r>
              <a:rPr lang="en-US" sz="7000" b="1" dirty="0" smtClean="0">
                <a:solidFill>
                  <a:schemeClr val="bg1"/>
                </a:solidFill>
              </a:rPr>
              <a:t>Use </a:t>
            </a:r>
            <a:r>
              <a:rPr lang="en-US" sz="7000" b="1" dirty="0">
                <a:solidFill>
                  <a:schemeClr val="bg1"/>
                </a:solidFill>
              </a:rPr>
              <a:t>and </a:t>
            </a:r>
            <a:r>
              <a:rPr lang="en-US" sz="7000" b="1" dirty="0" smtClean="0">
                <a:solidFill>
                  <a:schemeClr val="bg1"/>
                </a:solidFill>
              </a:rPr>
              <a:t>Impact </a:t>
            </a:r>
            <a:r>
              <a:rPr lang="en-US" sz="7000" b="1" dirty="0">
                <a:solidFill>
                  <a:schemeClr val="bg1"/>
                </a:solidFill>
              </a:rPr>
              <a:t>of EBSCO Discovery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49000" y="3819942"/>
            <a:ext cx="2179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Ronalee Ciocco, Director of User Services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Jessica Howard, Electronic Resources &amp; Web Services Librarian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Donna Skekel, Serials &amp; Electronic Resources Librarian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1963400" y="7239000"/>
          <a:ext cx="9601200" cy="9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22479000" y="7239000"/>
          <a:ext cx="9601200" cy="9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631400" y="17526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87511"/>
                </a:solidFill>
              </a:rPr>
              <a:t>Lessons Learned</a:t>
            </a:r>
            <a:endParaRPr lang="en-US" sz="4000" b="1" dirty="0">
              <a:solidFill>
                <a:srgbClr val="E8751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8466216"/>
            <a:ext cx="9601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b="1" dirty="0" smtClean="0">
                <a:solidFill>
                  <a:srgbClr val="003F87"/>
                </a:solidFill>
              </a:rPr>
              <a:t>Fall 2010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Musselman Library acquired EBSCO Discovery Service, known locally as OneSearch.</a:t>
            </a:r>
          </a:p>
          <a:p>
            <a:pPr marL="457200" indent="-457200"/>
            <a:r>
              <a:rPr lang="en-US" sz="3600" b="1" dirty="0" smtClean="0">
                <a:solidFill>
                  <a:srgbClr val="003F87"/>
                </a:solidFill>
              </a:rPr>
              <a:t>Spring 2011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OneSearch launched.</a:t>
            </a:r>
          </a:p>
          <a:p>
            <a:pPr marL="457200" indent="-457200"/>
            <a:r>
              <a:rPr lang="en-US" sz="3600" b="1" dirty="0" smtClean="0">
                <a:solidFill>
                  <a:srgbClr val="003F87"/>
                </a:solidFill>
              </a:rPr>
              <a:t>Fall 2011</a:t>
            </a:r>
            <a:endParaRPr lang="en-US" sz="3600" dirty="0" smtClean="0">
              <a:solidFill>
                <a:srgbClr val="003F87"/>
              </a:solidFill>
            </a:endParaRP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OneSearch search box added to first </a:t>
            </a:r>
            <a:r>
              <a:rPr lang="en-US" sz="3600" dirty="0" smtClean="0">
                <a:solidFill>
                  <a:srgbClr val="003F87"/>
                </a:solidFill>
              </a:rPr>
              <a:t>tab </a:t>
            </a:r>
            <a:r>
              <a:rPr lang="en-US" sz="3600" dirty="0" smtClean="0">
                <a:solidFill>
                  <a:srgbClr val="003F87"/>
                </a:solidFill>
              </a:rPr>
              <a:t>on library homepage.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Usability testing and survey conducted.</a:t>
            </a:r>
          </a:p>
          <a:p>
            <a:pPr marL="457200" indent="-457200"/>
            <a:r>
              <a:rPr lang="en-US" sz="3600" b="1" dirty="0" smtClean="0">
                <a:solidFill>
                  <a:srgbClr val="003F87"/>
                </a:solidFill>
              </a:rPr>
              <a:t>Spring 2012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Some sources removed from OneSearch.</a:t>
            </a:r>
          </a:p>
          <a:p>
            <a:pPr marL="457200" indent="-457200"/>
            <a:r>
              <a:rPr lang="en-US" sz="3600" b="1" dirty="0" smtClean="0">
                <a:solidFill>
                  <a:srgbClr val="003F87"/>
                </a:solidFill>
              </a:rPr>
              <a:t>Fall 2012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Federated search replaced with OneSearch subject-specific searches.</a:t>
            </a:r>
            <a:endParaRPr lang="en-US" sz="3600" dirty="0">
              <a:solidFill>
                <a:srgbClr val="003F8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7449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87511"/>
                </a:solidFill>
              </a:rPr>
              <a:t>Prime Homepage Real Estate</a:t>
            </a:r>
            <a:endParaRPr lang="en-US" sz="4000" b="1" dirty="0">
              <a:solidFill>
                <a:srgbClr val="E8751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238490"/>
            <a:ext cx="10134601" cy="4902610"/>
          </a:xfrm>
          <a:prstGeom prst="rect">
            <a:avLst/>
          </a:prstGeom>
          <a:noFill/>
          <a:ln w="9525">
            <a:solidFill>
              <a:srgbClr val="003F87"/>
            </a:solidFill>
            <a:miter lim="800000"/>
            <a:headEnd/>
            <a:tailEnd/>
          </a:ln>
        </p:spPr>
      </p:pic>
      <p:graphicFrame>
        <p:nvGraphicFramePr>
          <p:cNvPr id="17" name="Content Placeholder 7"/>
          <p:cNvGraphicFramePr>
            <a:graphicFrameLocks/>
          </p:cNvGraphicFramePr>
          <p:nvPr/>
        </p:nvGraphicFramePr>
        <p:xfrm>
          <a:off x="11887200" y="17373600"/>
          <a:ext cx="9601200" cy="9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4400" y="712269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87511"/>
                </a:solidFill>
              </a:rPr>
              <a:t>Implementation Timeline</a:t>
            </a:r>
            <a:endParaRPr lang="en-US" sz="4000" b="1" dirty="0">
              <a:solidFill>
                <a:srgbClr val="E8751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55200" y="18440394"/>
            <a:ext cx="96012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Prominent location of the search box is important.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OneSearch detracted from the use of federated search.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OneSearch impacted ILL, but we </a:t>
            </a:r>
            <a:r>
              <a:rPr lang="en-US" sz="3600" dirty="0" smtClean="0">
                <a:solidFill>
                  <a:srgbClr val="003F87"/>
                </a:solidFill>
              </a:rPr>
              <a:t>customized </a:t>
            </a:r>
            <a:r>
              <a:rPr lang="en-US" sz="3600" dirty="0" smtClean="0">
                <a:solidFill>
                  <a:srgbClr val="003F87"/>
                </a:solidFill>
              </a:rPr>
              <a:t>contents to reduce this impact.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>
                <a:solidFill>
                  <a:srgbClr val="003F87"/>
                </a:solidFill>
              </a:rPr>
              <a:t>Periodic review of content additions is important</a:t>
            </a:r>
            <a:r>
              <a:rPr lang="en-US" sz="3600" dirty="0" smtClean="0">
                <a:solidFill>
                  <a:srgbClr val="003F87"/>
                </a:solidFill>
              </a:rPr>
              <a:t>.</a:t>
            </a:r>
            <a:endParaRPr lang="en-US" sz="3600" dirty="0" smtClean="0">
              <a:solidFill>
                <a:srgbClr val="003F87"/>
              </a:solidFill>
            </a:endParaRP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Students like OneSearch.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Students appropriately used limiters, indicating a familiarity with the EBSCO interface.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The Integrated Search connectors in the right column are invisible to users.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Further analysis of impact on existing collections is needed.</a:t>
            </a:r>
            <a:endParaRPr lang="en-US" sz="3600" dirty="0">
              <a:solidFill>
                <a:srgbClr val="003F8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2800" y="712269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87511"/>
                </a:solidFill>
              </a:rPr>
              <a:t>Usability Testing</a:t>
            </a:r>
            <a:endParaRPr lang="en-US" sz="4000" b="1" dirty="0">
              <a:solidFill>
                <a:srgbClr val="E8751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85200" y="8418091"/>
            <a:ext cx="87630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3F87"/>
                </a:solidFill>
              </a:rPr>
              <a:t>NOBODY LOOKS HERE!</a:t>
            </a:r>
            <a:r>
              <a:rPr lang="en-US" sz="3600" dirty="0" smtClean="0">
                <a:solidFill>
                  <a:srgbClr val="003F87"/>
                </a:solidFill>
              </a:rPr>
              <a:t>  7 of 8 test subjects missed seeing the EMAIL button in the upper right side of the title record.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None of the test subjects queried noticed the Integrated Search results on the right side of the search results page.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7 of 8 test subjects knew to use the limiters on the LEFT side of the search results screen.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3F87"/>
                </a:solidFill>
              </a:rPr>
              <a:t>Sometimes the test subjects did not immediately see the links to full-text.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solidFill>
                  <a:srgbClr val="003F87"/>
                </a:solidFill>
              </a:rPr>
              <a:t>Success: when test subjects used </a:t>
            </a:r>
            <a:r>
              <a:rPr lang="en-US" sz="3600" dirty="0" smtClean="0">
                <a:solidFill>
                  <a:srgbClr val="003F87"/>
                </a:solidFill>
              </a:rPr>
              <a:t>OneSearch </a:t>
            </a:r>
            <a:r>
              <a:rPr lang="en-US" sz="3600" dirty="0">
                <a:solidFill>
                  <a:srgbClr val="003F87"/>
                </a:solidFill>
              </a:rPr>
              <a:t>to </a:t>
            </a:r>
            <a:r>
              <a:rPr lang="en-US" sz="3600" dirty="0" smtClean="0">
                <a:solidFill>
                  <a:srgbClr val="003F87"/>
                </a:solidFill>
              </a:rPr>
              <a:t>research and </a:t>
            </a:r>
            <a:r>
              <a:rPr lang="en-US" sz="3600" dirty="0">
                <a:solidFill>
                  <a:srgbClr val="003F87"/>
                </a:solidFill>
              </a:rPr>
              <a:t>answer questions, they had better and faster results and were rated “3” or higher on a scale of 0-4.  </a:t>
            </a:r>
            <a:r>
              <a:rPr lang="en-US" sz="3600" dirty="0" smtClean="0">
                <a:solidFill>
                  <a:srgbClr val="003F87"/>
                </a:solidFill>
              </a:rPr>
              <a:t>But, when </a:t>
            </a:r>
            <a:r>
              <a:rPr lang="en-US" sz="3600" dirty="0">
                <a:solidFill>
                  <a:srgbClr val="003F87"/>
                </a:solidFill>
              </a:rPr>
              <a:t>not using </a:t>
            </a:r>
            <a:r>
              <a:rPr lang="en-US" sz="3600" dirty="0" smtClean="0">
                <a:solidFill>
                  <a:srgbClr val="003F87"/>
                </a:solidFill>
              </a:rPr>
              <a:t>OneSearch, ratings averaged 2.5 to 2.8 for the test subjects’ performance.</a:t>
            </a:r>
            <a:endParaRPr lang="en-US" sz="3600" dirty="0">
              <a:solidFill>
                <a:srgbClr val="003F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800" y="18906282"/>
            <a:ext cx="10058400" cy="6620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0400" y="25830074"/>
            <a:ext cx="982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F87"/>
                </a:solidFill>
              </a:rPr>
              <a:t>We used </a:t>
            </a:r>
            <a:r>
              <a:rPr lang="en-US" sz="3600" dirty="0" smtClean="0">
                <a:solidFill>
                  <a:srgbClr val="003F87"/>
                </a:solidFill>
              </a:rPr>
              <a:t>Morae, a </a:t>
            </a:r>
            <a:r>
              <a:rPr lang="en-US" sz="3600" dirty="0">
                <a:solidFill>
                  <a:srgbClr val="003F87"/>
                </a:solidFill>
              </a:rPr>
              <a:t>software and web user-experience testing product, for our recording and observation</a:t>
            </a:r>
            <a:r>
              <a:rPr lang="en-US" sz="3600" dirty="0" smtClean="0">
                <a:solidFill>
                  <a:srgbClr val="003F87"/>
                </a:solidFill>
              </a:rPr>
              <a:t>.</a:t>
            </a:r>
            <a:endParaRPr lang="en-US" sz="3600" dirty="0">
              <a:solidFill>
                <a:srgbClr val="003F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357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Gettysburg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 </dc:creator>
  <cp:lastModifiedBy>Information Technology</cp:lastModifiedBy>
  <cp:revision>54</cp:revision>
  <dcterms:created xsi:type="dcterms:W3CDTF">2012-09-24T16:56:44Z</dcterms:created>
  <dcterms:modified xsi:type="dcterms:W3CDTF">2012-09-27T14:34:37Z</dcterms:modified>
</cp:coreProperties>
</file>