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70" r:id="rId3"/>
    <p:sldId id="271" r:id="rId4"/>
    <p:sldId id="272" r:id="rId5"/>
    <p:sldId id="273" r:id="rId6"/>
    <p:sldId id="257" r:id="rId7"/>
    <p:sldId id="259" r:id="rId8"/>
    <p:sldId id="258" r:id="rId9"/>
    <p:sldId id="260" r:id="rId10"/>
    <p:sldId id="262" r:id="rId11"/>
    <p:sldId id="263" r:id="rId12"/>
    <p:sldId id="261" r:id="rId13"/>
    <p:sldId id="264" r:id="rId14"/>
    <p:sldId id="268" r:id="rId15"/>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84" y="-6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stacked"/>
        <c:ser>
          <c:idx val="0"/>
          <c:order val="0"/>
          <c:tx>
            <c:strRef>
              <c:f>Sheet1!$B$1</c:f>
              <c:strCache>
                <c:ptCount val="1"/>
                <c:pt idx="0">
                  <c:v>Thousand</c:v>
                </c:pt>
              </c:strCache>
            </c:strRef>
          </c:tx>
          <c:cat>
            <c:strRef>
              <c:f>Sheet1!$A$2:$A$3</c:f>
              <c:strCache>
                <c:ptCount val="2"/>
                <c:pt idx="0">
                  <c:v>Removed Titles (4,915)</c:v>
                </c:pt>
                <c:pt idx="1">
                  <c:v>Added Titles (11,102)</c:v>
                </c:pt>
              </c:strCache>
            </c:strRef>
          </c:cat>
          <c:val>
            <c:numRef>
              <c:f>Sheet1!$B$2:$B$3</c:f>
              <c:numCache>
                <c:formatCode>General</c:formatCode>
                <c:ptCount val="2"/>
                <c:pt idx="0">
                  <c:v>4915</c:v>
                </c:pt>
                <c:pt idx="1">
                  <c:v>11102</c:v>
                </c:pt>
              </c:numCache>
            </c:numRef>
          </c:val>
        </c:ser>
        <c:overlap val="100"/>
        <c:axId val="83492864"/>
        <c:axId val="83494400"/>
      </c:barChart>
      <c:catAx>
        <c:axId val="83492864"/>
        <c:scaling>
          <c:orientation val="minMax"/>
        </c:scaling>
        <c:axPos val="b"/>
        <c:tickLblPos val="nextTo"/>
        <c:txPr>
          <a:bodyPr/>
          <a:lstStyle/>
          <a:p>
            <a:pPr>
              <a:defRPr b="1"/>
            </a:pPr>
            <a:endParaRPr lang="en-US"/>
          </a:p>
        </c:txPr>
        <c:crossAx val="83494400"/>
        <c:crosses val="autoZero"/>
        <c:auto val="1"/>
        <c:lblAlgn val="ctr"/>
        <c:lblOffset val="100"/>
      </c:catAx>
      <c:valAx>
        <c:axId val="83494400"/>
        <c:scaling>
          <c:orientation val="minMax"/>
        </c:scaling>
        <c:axPos val="l"/>
        <c:majorGridlines/>
        <c:numFmt formatCode="General" sourceLinked="1"/>
        <c:tickLblPos val="nextTo"/>
        <c:txPr>
          <a:bodyPr/>
          <a:lstStyle/>
          <a:p>
            <a:pPr>
              <a:defRPr b="1"/>
            </a:pPr>
            <a:endParaRPr lang="en-US"/>
          </a:p>
        </c:txPr>
        <c:crossAx val="83492864"/>
        <c:crosses val="autoZero"/>
        <c:crossBetween val="between"/>
      </c:valAx>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1995-2012</a:t>
            </a:r>
            <a:endParaRPr lang="en-US" dirty="0"/>
          </a:p>
        </c:rich>
      </c:tx>
      <c:layout/>
    </c:title>
    <c:plotArea>
      <c:layout/>
      <c:barChart>
        <c:barDir val="col"/>
        <c:grouping val="clustered"/>
        <c:ser>
          <c:idx val="0"/>
          <c:order val="0"/>
          <c:tx>
            <c:strRef>
              <c:f>Sheet1!$B$1</c:f>
              <c:strCache>
                <c:ptCount val="1"/>
                <c:pt idx="0">
                  <c:v>Series 1</c:v>
                </c:pt>
              </c:strCache>
            </c:strRef>
          </c:tx>
          <c:dLbls>
            <c:txPr>
              <a:bodyPr/>
              <a:lstStyle/>
              <a:p>
                <a:pPr>
                  <a:defRPr b="1"/>
                </a:pPr>
                <a:endParaRPr lang="en-US"/>
              </a:p>
            </c:txPr>
            <c:showVal val="1"/>
          </c:dLbls>
          <c:cat>
            <c:numRef>
              <c:f>Sheet1!$A$2:$A$19</c:f>
              <c:numCache>
                <c:formatCode>General</c:formatCod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numCache>
            </c:numRef>
          </c:cat>
          <c:val>
            <c:numRef>
              <c:f>Sheet1!$B$2:$B$19</c:f>
              <c:numCache>
                <c:formatCode>General</c:formatCode>
                <c:ptCount val="18"/>
                <c:pt idx="0">
                  <c:v>12</c:v>
                </c:pt>
                <c:pt idx="1">
                  <c:v>20</c:v>
                </c:pt>
                <c:pt idx="2">
                  <c:v>47</c:v>
                </c:pt>
                <c:pt idx="3">
                  <c:v>90</c:v>
                </c:pt>
                <c:pt idx="4">
                  <c:v>201</c:v>
                </c:pt>
                <c:pt idx="5">
                  <c:v>301</c:v>
                </c:pt>
                <c:pt idx="6">
                  <c:v>411</c:v>
                </c:pt>
                <c:pt idx="7">
                  <c:v>324</c:v>
                </c:pt>
                <c:pt idx="8">
                  <c:v>335</c:v>
                </c:pt>
                <c:pt idx="9">
                  <c:v>354</c:v>
                </c:pt>
                <c:pt idx="10">
                  <c:v>410</c:v>
                </c:pt>
                <c:pt idx="11">
                  <c:v>405</c:v>
                </c:pt>
                <c:pt idx="12">
                  <c:v>457</c:v>
                </c:pt>
                <c:pt idx="13">
                  <c:v>510</c:v>
                </c:pt>
                <c:pt idx="14">
                  <c:v>446</c:v>
                </c:pt>
                <c:pt idx="15">
                  <c:v>390</c:v>
                </c:pt>
                <c:pt idx="16">
                  <c:v>130</c:v>
                </c:pt>
                <c:pt idx="17">
                  <c:v>4</c:v>
                </c:pt>
              </c:numCache>
            </c:numRef>
          </c:val>
        </c:ser>
        <c:axId val="85969152"/>
        <c:axId val="85975040"/>
      </c:barChart>
      <c:catAx>
        <c:axId val="85969152"/>
        <c:scaling>
          <c:orientation val="minMax"/>
        </c:scaling>
        <c:axPos val="b"/>
        <c:numFmt formatCode="General" sourceLinked="1"/>
        <c:tickLblPos val="nextTo"/>
        <c:txPr>
          <a:bodyPr/>
          <a:lstStyle/>
          <a:p>
            <a:pPr>
              <a:defRPr b="1"/>
            </a:pPr>
            <a:endParaRPr lang="en-US"/>
          </a:p>
        </c:txPr>
        <c:crossAx val="85975040"/>
        <c:crosses val="autoZero"/>
        <c:auto val="1"/>
        <c:lblAlgn val="ctr"/>
        <c:lblOffset val="100"/>
      </c:catAx>
      <c:valAx>
        <c:axId val="85975040"/>
        <c:scaling>
          <c:orientation val="minMax"/>
        </c:scaling>
        <c:axPos val="l"/>
        <c:majorGridlines/>
        <c:numFmt formatCode="General" sourceLinked="1"/>
        <c:tickLblPos val="nextTo"/>
        <c:txPr>
          <a:bodyPr/>
          <a:lstStyle/>
          <a:p>
            <a:pPr>
              <a:defRPr b="1"/>
            </a:pPr>
            <a:endParaRPr lang="en-US"/>
          </a:p>
        </c:txPr>
        <c:crossAx val="85969152"/>
        <c:crosses val="autoZero"/>
        <c:crossBetween val="between"/>
      </c:valAx>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1995-2012</a:t>
            </a:r>
            <a:endParaRPr lang="en-US" dirty="0"/>
          </a:p>
        </c:rich>
      </c:tx>
      <c:layout/>
    </c:title>
    <c:plotArea>
      <c:layout/>
      <c:barChart>
        <c:barDir val="col"/>
        <c:grouping val="clustered"/>
        <c:ser>
          <c:idx val="0"/>
          <c:order val="0"/>
          <c:tx>
            <c:strRef>
              <c:f>Sheet1!$B$1</c:f>
              <c:strCache>
                <c:ptCount val="1"/>
                <c:pt idx="0">
                  <c:v>Series 1</c:v>
                </c:pt>
              </c:strCache>
            </c:strRef>
          </c:tx>
          <c:dLbls>
            <c:dLbl>
              <c:idx val="14"/>
              <c:layout>
                <c:manualLayout>
                  <c:x val="0"/>
                  <c:y val="-5.0508587896100784E-2"/>
                </c:manualLayout>
              </c:layout>
              <c:showVal val="1"/>
            </c:dLbl>
            <c:txPr>
              <a:bodyPr/>
              <a:lstStyle/>
              <a:p>
                <a:pPr>
                  <a:defRPr b="1"/>
                </a:pPr>
                <a:endParaRPr lang="en-US"/>
              </a:p>
            </c:txPr>
            <c:showVal val="1"/>
          </c:dLbls>
          <c:cat>
            <c:numRef>
              <c:f>Sheet1!$A$2:$A$19</c:f>
              <c:numCache>
                <c:formatCode>General</c:formatCod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numCache>
            </c:numRef>
          </c:cat>
          <c:val>
            <c:numRef>
              <c:f>Sheet1!$B$2:$B$19</c:f>
              <c:numCache>
                <c:formatCode>General</c:formatCode>
                <c:ptCount val="18"/>
                <c:pt idx="0">
                  <c:v>6</c:v>
                </c:pt>
                <c:pt idx="1">
                  <c:v>9</c:v>
                </c:pt>
                <c:pt idx="2">
                  <c:v>11</c:v>
                </c:pt>
                <c:pt idx="3">
                  <c:v>9</c:v>
                </c:pt>
                <c:pt idx="4">
                  <c:v>17</c:v>
                </c:pt>
                <c:pt idx="5">
                  <c:v>32</c:v>
                </c:pt>
                <c:pt idx="6">
                  <c:v>34</c:v>
                </c:pt>
                <c:pt idx="7">
                  <c:v>73</c:v>
                </c:pt>
                <c:pt idx="8">
                  <c:v>53</c:v>
                </c:pt>
                <c:pt idx="9">
                  <c:v>53</c:v>
                </c:pt>
                <c:pt idx="10">
                  <c:v>82</c:v>
                </c:pt>
                <c:pt idx="11">
                  <c:v>97</c:v>
                </c:pt>
                <c:pt idx="12">
                  <c:v>720</c:v>
                </c:pt>
                <c:pt idx="13">
                  <c:v>1185</c:v>
                </c:pt>
                <c:pt idx="14">
                  <c:v>1198</c:v>
                </c:pt>
                <c:pt idx="15">
                  <c:v>4142</c:v>
                </c:pt>
                <c:pt idx="16">
                  <c:v>3275</c:v>
                </c:pt>
                <c:pt idx="17">
                  <c:v>47</c:v>
                </c:pt>
              </c:numCache>
            </c:numRef>
          </c:val>
        </c:ser>
        <c:axId val="97277824"/>
        <c:axId val="97279360"/>
      </c:barChart>
      <c:catAx>
        <c:axId val="97277824"/>
        <c:scaling>
          <c:orientation val="minMax"/>
        </c:scaling>
        <c:axPos val="b"/>
        <c:numFmt formatCode="General" sourceLinked="1"/>
        <c:tickLblPos val="nextTo"/>
        <c:txPr>
          <a:bodyPr/>
          <a:lstStyle/>
          <a:p>
            <a:pPr>
              <a:defRPr b="1"/>
            </a:pPr>
            <a:endParaRPr lang="en-US"/>
          </a:p>
        </c:txPr>
        <c:crossAx val="97279360"/>
        <c:crosses val="autoZero"/>
        <c:auto val="1"/>
        <c:lblAlgn val="ctr"/>
        <c:lblOffset val="100"/>
      </c:catAx>
      <c:valAx>
        <c:axId val="97279360"/>
        <c:scaling>
          <c:orientation val="minMax"/>
        </c:scaling>
        <c:axPos val="l"/>
        <c:majorGridlines/>
        <c:numFmt formatCode="General" sourceLinked="1"/>
        <c:tickLblPos val="nextTo"/>
        <c:txPr>
          <a:bodyPr/>
          <a:lstStyle/>
          <a:p>
            <a:pPr>
              <a:defRPr b="1"/>
            </a:pPr>
            <a:endParaRPr lang="en-US"/>
          </a:p>
        </c:txPr>
        <c:crossAx val="97277824"/>
        <c:crosses val="autoZero"/>
        <c:crossBetween val="between"/>
      </c:valAx>
    </c:plotArea>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Sheet1!$B$1</c:f>
              <c:strCache>
                <c:ptCount val="1"/>
                <c:pt idx="0">
                  <c:v>Column1</c:v>
                </c:pt>
              </c:strCache>
            </c:strRef>
          </c:tx>
          <c:dLbls>
            <c:txPr>
              <a:bodyPr/>
              <a:lstStyle/>
              <a:p>
                <a:pPr>
                  <a:defRPr sz="1600" b="1"/>
                </a:pPr>
                <a:endParaRPr lang="en-US"/>
              </a:p>
            </c:txPr>
            <c:showVal val="1"/>
          </c:dLbls>
          <c:cat>
            <c:strRef>
              <c:f>Sheet1!$A$2:$A$22</c:f>
              <c:strCache>
                <c:ptCount val="21"/>
                <c:pt idx="0">
                  <c:v>A</c:v>
                </c:pt>
                <c:pt idx="1">
                  <c:v>B</c:v>
                </c:pt>
                <c:pt idx="2">
                  <c:v>C</c:v>
                </c:pt>
                <c:pt idx="3">
                  <c:v>D</c:v>
                </c:pt>
                <c:pt idx="4">
                  <c:v>E</c:v>
                </c:pt>
                <c:pt idx="5">
                  <c:v>F</c:v>
                </c:pt>
                <c:pt idx="6">
                  <c:v>G</c:v>
                </c:pt>
                <c:pt idx="7">
                  <c:v>H</c:v>
                </c:pt>
                <c:pt idx="8">
                  <c:v>J</c:v>
                </c:pt>
                <c:pt idx="9">
                  <c:v>K</c:v>
                </c:pt>
                <c:pt idx="10">
                  <c:v>L</c:v>
                </c:pt>
                <c:pt idx="11">
                  <c:v>M</c:v>
                </c:pt>
                <c:pt idx="12">
                  <c:v>N</c:v>
                </c:pt>
                <c:pt idx="13">
                  <c:v>P</c:v>
                </c:pt>
                <c:pt idx="14">
                  <c:v>Q</c:v>
                </c:pt>
                <c:pt idx="15">
                  <c:v>R</c:v>
                </c:pt>
                <c:pt idx="16">
                  <c:v>S</c:v>
                </c:pt>
                <c:pt idx="17">
                  <c:v>T</c:v>
                </c:pt>
                <c:pt idx="18">
                  <c:v>U</c:v>
                </c:pt>
                <c:pt idx="19">
                  <c:v>V</c:v>
                </c:pt>
                <c:pt idx="20">
                  <c:v>Z</c:v>
                </c:pt>
              </c:strCache>
            </c:strRef>
          </c:cat>
          <c:val>
            <c:numRef>
              <c:f>Sheet1!$B$2:$B$22</c:f>
              <c:numCache>
                <c:formatCode>General</c:formatCode>
                <c:ptCount val="21"/>
                <c:pt idx="0">
                  <c:v>2</c:v>
                </c:pt>
                <c:pt idx="1">
                  <c:v>222</c:v>
                </c:pt>
                <c:pt idx="2">
                  <c:v>11</c:v>
                </c:pt>
                <c:pt idx="3">
                  <c:v>190</c:v>
                </c:pt>
                <c:pt idx="4">
                  <c:v>220</c:v>
                </c:pt>
                <c:pt idx="5">
                  <c:v>106</c:v>
                </c:pt>
                <c:pt idx="6">
                  <c:v>121</c:v>
                </c:pt>
                <c:pt idx="7">
                  <c:v>1350</c:v>
                </c:pt>
                <c:pt idx="8">
                  <c:v>107</c:v>
                </c:pt>
                <c:pt idx="9">
                  <c:v>120</c:v>
                </c:pt>
                <c:pt idx="10">
                  <c:v>95</c:v>
                </c:pt>
                <c:pt idx="11">
                  <c:v>22</c:v>
                </c:pt>
                <c:pt idx="12">
                  <c:v>44</c:v>
                </c:pt>
                <c:pt idx="13">
                  <c:v>388</c:v>
                </c:pt>
                <c:pt idx="14">
                  <c:v>640</c:v>
                </c:pt>
                <c:pt idx="15">
                  <c:v>370</c:v>
                </c:pt>
                <c:pt idx="16">
                  <c:v>43</c:v>
                </c:pt>
                <c:pt idx="17">
                  <c:v>787</c:v>
                </c:pt>
                <c:pt idx="18">
                  <c:v>33</c:v>
                </c:pt>
                <c:pt idx="19">
                  <c:v>9</c:v>
                </c:pt>
                <c:pt idx="20">
                  <c:v>24</c:v>
                </c:pt>
              </c:numCache>
            </c:numRef>
          </c:val>
        </c:ser>
        <c:axId val="97308672"/>
        <c:axId val="97310208"/>
      </c:barChart>
      <c:catAx>
        <c:axId val="97308672"/>
        <c:scaling>
          <c:orientation val="minMax"/>
        </c:scaling>
        <c:axPos val="b"/>
        <c:tickLblPos val="nextTo"/>
        <c:txPr>
          <a:bodyPr/>
          <a:lstStyle/>
          <a:p>
            <a:pPr>
              <a:defRPr sz="1200" b="1" i="0" baseline="0"/>
            </a:pPr>
            <a:endParaRPr lang="en-US"/>
          </a:p>
        </c:txPr>
        <c:crossAx val="97310208"/>
        <c:crosses val="autoZero"/>
        <c:auto val="1"/>
        <c:lblAlgn val="ctr"/>
        <c:lblOffset val="100"/>
      </c:catAx>
      <c:valAx>
        <c:axId val="97310208"/>
        <c:scaling>
          <c:orientation val="minMax"/>
        </c:scaling>
        <c:axPos val="l"/>
        <c:majorGridlines/>
        <c:numFmt formatCode="General" sourceLinked="1"/>
        <c:tickLblPos val="nextTo"/>
        <c:txPr>
          <a:bodyPr/>
          <a:lstStyle/>
          <a:p>
            <a:pPr>
              <a:defRPr b="1"/>
            </a:pPr>
            <a:endParaRPr lang="en-US"/>
          </a:p>
        </c:txPr>
        <c:crossAx val="97308672"/>
        <c:crosses val="autoZero"/>
        <c:crossBetween val="between"/>
      </c:valAx>
    </c:plotArea>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Sheet1!$B$1</c:f>
              <c:strCache>
                <c:ptCount val="1"/>
                <c:pt idx="0">
                  <c:v>Series 1</c:v>
                </c:pt>
              </c:strCache>
            </c:strRef>
          </c:tx>
          <c:dLbls>
            <c:txPr>
              <a:bodyPr/>
              <a:lstStyle/>
              <a:p>
                <a:pPr>
                  <a:defRPr sz="1600" b="1"/>
                </a:pPr>
                <a:endParaRPr lang="en-US"/>
              </a:p>
            </c:txPr>
            <c:showVal val="1"/>
          </c:dLbls>
          <c:cat>
            <c:strRef>
              <c:f>Sheet1!$A$2:$A$22</c:f>
              <c:strCache>
                <c:ptCount val="21"/>
                <c:pt idx="0">
                  <c:v>A</c:v>
                </c:pt>
                <c:pt idx="1">
                  <c:v>B</c:v>
                </c:pt>
                <c:pt idx="2">
                  <c:v>C</c:v>
                </c:pt>
                <c:pt idx="3">
                  <c:v>D</c:v>
                </c:pt>
                <c:pt idx="4">
                  <c:v>E</c:v>
                </c:pt>
                <c:pt idx="5">
                  <c:v>F</c:v>
                </c:pt>
                <c:pt idx="6">
                  <c:v>G</c:v>
                </c:pt>
                <c:pt idx="7">
                  <c:v>H</c:v>
                </c:pt>
                <c:pt idx="8">
                  <c:v>J</c:v>
                </c:pt>
                <c:pt idx="9">
                  <c:v>K</c:v>
                </c:pt>
                <c:pt idx="10">
                  <c:v>L</c:v>
                </c:pt>
                <c:pt idx="11">
                  <c:v>M</c:v>
                </c:pt>
                <c:pt idx="12">
                  <c:v>N</c:v>
                </c:pt>
                <c:pt idx="13">
                  <c:v>P</c:v>
                </c:pt>
                <c:pt idx="14">
                  <c:v>Q</c:v>
                </c:pt>
                <c:pt idx="15">
                  <c:v>R</c:v>
                </c:pt>
                <c:pt idx="16">
                  <c:v>S</c:v>
                </c:pt>
                <c:pt idx="17">
                  <c:v>T</c:v>
                </c:pt>
                <c:pt idx="18">
                  <c:v>U</c:v>
                </c:pt>
                <c:pt idx="19">
                  <c:v>V</c:v>
                </c:pt>
                <c:pt idx="20">
                  <c:v>Z</c:v>
                </c:pt>
              </c:strCache>
            </c:strRef>
          </c:cat>
          <c:val>
            <c:numRef>
              <c:f>Sheet1!$B$2:$B$22</c:f>
              <c:numCache>
                <c:formatCode>General</c:formatCode>
                <c:ptCount val="21"/>
                <c:pt idx="0">
                  <c:v>10</c:v>
                </c:pt>
                <c:pt idx="1">
                  <c:v>1435</c:v>
                </c:pt>
                <c:pt idx="2">
                  <c:v>46</c:v>
                </c:pt>
                <c:pt idx="3">
                  <c:v>762</c:v>
                </c:pt>
                <c:pt idx="4">
                  <c:v>338</c:v>
                </c:pt>
                <c:pt idx="5">
                  <c:v>199</c:v>
                </c:pt>
                <c:pt idx="6">
                  <c:v>231</c:v>
                </c:pt>
                <c:pt idx="7">
                  <c:v>2111</c:v>
                </c:pt>
                <c:pt idx="8">
                  <c:v>493</c:v>
                </c:pt>
                <c:pt idx="9">
                  <c:v>275</c:v>
                </c:pt>
                <c:pt idx="10">
                  <c:v>328</c:v>
                </c:pt>
                <c:pt idx="11">
                  <c:v>218</c:v>
                </c:pt>
                <c:pt idx="12">
                  <c:v>286</c:v>
                </c:pt>
                <c:pt idx="13">
                  <c:v>1772</c:v>
                </c:pt>
                <c:pt idx="14">
                  <c:v>706</c:v>
                </c:pt>
                <c:pt idx="15">
                  <c:v>755</c:v>
                </c:pt>
                <c:pt idx="16">
                  <c:v>82</c:v>
                </c:pt>
                <c:pt idx="17">
                  <c:v>768</c:v>
                </c:pt>
                <c:pt idx="18">
                  <c:v>109</c:v>
                </c:pt>
                <c:pt idx="19">
                  <c:v>13</c:v>
                </c:pt>
                <c:pt idx="20">
                  <c:v>141</c:v>
                </c:pt>
              </c:numCache>
            </c:numRef>
          </c:val>
        </c:ser>
        <c:axId val="97498624"/>
        <c:axId val="97500160"/>
      </c:barChart>
      <c:catAx>
        <c:axId val="97498624"/>
        <c:scaling>
          <c:orientation val="minMax"/>
        </c:scaling>
        <c:axPos val="b"/>
        <c:tickLblPos val="nextTo"/>
        <c:txPr>
          <a:bodyPr/>
          <a:lstStyle/>
          <a:p>
            <a:pPr>
              <a:defRPr b="1" i="0"/>
            </a:pPr>
            <a:endParaRPr lang="en-US"/>
          </a:p>
        </c:txPr>
        <c:crossAx val="97500160"/>
        <c:crosses val="autoZero"/>
        <c:auto val="1"/>
        <c:lblAlgn val="ctr"/>
        <c:lblOffset val="100"/>
      </c:catAx>
      <c:valAx>
        <c:axId val="97500160"/>
        <c:scaling>
          <c:orientation val="minMax"/>
        </c:scaling>
        <c:axPos val="l"/>
        <c:majorGridlines/>
        <c:numFmt formatCode="General" sourceLinked="1"/>
        <c:tickLblPos val="nextTo"/>
        <c:txPr>
          <a:bodyPr/>
          <a:lstStyle/>
          <a:p>
            <a:pPr>
              <a:defRPr b="1"/>
            </a:pPr>
            <a:endParaRPr lang="en-US"/>
          </a:p>
        </c:txPr>
        <c:crossAx val="97498624"/>
        <c:crosses val="autoZero"/>
        <c:crossBetween val="between"/>
      </c:valAx>
    </c:plotArea>
    <c:plotVisOnly val="1"/>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75"/>
      <c:perspective val="30"/>
    </c:view3D>
    <c:plotArea>
      <c:layout/>
      <c:pie3DChart>
        <c:varyColors val="1"/>
        <c:ser>
          <c:idx val="0"/>
          <c:order val="0"/>
          <c:tx>
            <c:strRef>
              <c:f>Sheet1!$B$1</c:f>
              <c:strCache>
                <c:ptCount val="1"/>
                <c:pt idx="0">
                  <c:v>Sales</c:v>
                </c:pt>
              </c:strCache>
            </c:strRef>
          </c:tx>
          <c:dLbls>
            <c:dLbl>
              <c:idx val="0"/>
              <c:layout>
                <c:manualLayout>
                  <c:x val="-5.851864003110733E-3"/>
                  <c:y val="-1.0002386065378201E-3"/>
                </c:manualLayout>
              </c:layout>
              <c:showVal val="1"/>
            </c:dLbl>
            <c:dLbl>
              <c:idx val="1"/>
              <c:layout>
                <c:manualLayout>
                  <c:x val="5.8466997180908076E-3"/>
                  <c:y val="2.1686948222381323E-2"/>
                </c:manualLayout>
              </c:layout>
              <c:showVal val="1"/>
            </c:dLbl>
            <c:dLbl>
              <c:idx val="2"/>
              <c:layout>
                <c:manualLayout>
                  <c:x val="8.5546685136580307E-3"/>
                  <c:y val="1.0616559293724669E-2"/>
                </c:manualLayout>
              </c:layout>
              <c:showVal val="1"/>
            </c:dLbl>
            <c:dLbl>
              <c:idx val="4"/>
              <c:layout>
                <c:manualLayout>
                  <c:x val="-1.1217677651404686E-2"/>
                  <c:y val="6.4216177523264174E-3"/>
                </c:manualLayout>
              </c:layout>
              <c:showVal val="1"/>
            </c:dLbl>
            <c:txPr>
              <a:bodyPr/>
              <a:lstStyle/>
              <a:p>
                <a:pPr>
                  <a:defRPr b="1"/>
                </a:pPr>
                <a:endParaRPr lang="en-US"/>
              </a:p>
            </c:txPr>
            <c:showVal val="1"/>
            <c:showLeaderLines val="1"/>
          </c:dLbls>
          <c:cat>
            <c:strRef>
              <c:f>Sheet1!$A$2:$A$6</c:f>
              <c:strCache>
                <c:ptCount val="5"/>
                <c:pt idx="0">
                  <c:v>Professional</c:v>
                </c:pt>
                <c:pt idx="1">
                  <c:v>Reference</c:v>
                </c:pt>
                <c:pt idx="2">
                  <c:v>Scholarly</c:v>
                </c:pt>
                <c:pt idx="3">
                  <c:v>Trade</c:v>
                </c:pt>
                <c:pt idx="4">
                  <c:v>University Press</c:v>
                </c:pt>
              </c:strCache>
            </c:strRef>
          </c:cat>
          <c:val>
            <c:numRef>
              <c:f>Sheet1!$B$2:$B$6</c:f>
              <c:numCache>
                <c:formatCode>General</c:formatCode>
                <c:ptCount val="5"/>
                <c:pt idx="0">
                  <c:v>284</c:v>
                </c:pt>
                <c:pt idx="1">
                  <c:v>2422</c:v>
                </c:pt>
                <c:pt idx="2">
                  <c:v>784</c:v>
                </c:pt>
                <c:pt idx="3">
                  <c:v>50</c:v>
                </c:pt>
                <c:pt idx="4">
                  <c:v>1361</c:v>
                </c:pt>
              </c:numCache>
            </c:numRef>
          </c:val>
        </c:ser>
      </c:pie3DChart>
    </c:plotArea>
    <c:legend>
      <c:legendPos val="r"/>
      <c:layout/>
      <c:txPr>
        <a:bodyPr/>
        <a:lstStyle/>
        <a:p>
          <a:pPr>
            <a:defRPr b="1"/>
          </a:pPr>
          <a:endParaRPr lang="en-US"/>
        </a:p>
      </c:txPr>
    </c:legend>
    <c:plotVisOnly val="1"/>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75"/>
      <c:perspective val="30"/>
    </c:view3D>
    <c:plotArea>
      <c:layout/>
      <c:pie3DChart>
        <c:varyColors val="1"/>
        <c:ser>
          <c:idx val="0"/>
          <c:order val="0"/>
          <c:tx>
            <c:strRef>
              <c:f>Sheet1!$B$1</c:f>
              <c:strCache>
                <c:ptCount val="1"/>
                <c:pt idx="0">
                  <c:v>Sales</c:v>
                </c:pt>
              </c:strCache>
            </c:strRef>
          </c:tx>
          <c:dLbls>
            <c:dLbl>
              <c:idx val="0"/>
              <c:layout>
                <c:manualLayout>
                  <c:x val="-6.3209633518032479E-2"/>
                  <c:y val="-2.7785909871556654E-2"/>
                </c:manualLayout>
              </c:layout>
              <c:showVal val="1"/>
            </c:dLbl>
            <c:dLbl>
              <c:idx val="2"/>
              <c:layout>
                <c:manualLayout>
                  <c:x val="4.4935719840575532E-2"/>
                  <c:y val="-6.8790663997916196E-2"/>
                </c:manualLayout>
              </c:layout>
              <c:showVal val="1"/>
            </c:dLbl>
            <c:dLbl>
              <c:idx val="4"/>
              <c:layout>
                <c:manualLayout>
                  <c:x val="-2.512819578108292E-3"/>
                  <c:y val="-2.5934370210273547E-2"/>
                </c:manualLayout>
              </c:layout>
              <c:showVal val="1"/>
            </c:dLbl>
            <c:txPr>
              <a:bodyPr/>
              <a:lstStyle/>
              <a:p>
                <a:pPr>
                  <a:defRPr b="1"/>
                </a:pPr>
                <a:endParaRPr lang="en-US"/>
              </a:p>
            </c:txPr>
            <c:showVal val="1"/>
            <c:showLeaderLines val="1"/>
          </c:dLbls>
          <c:cat>
            <c:strRef>
              <c:f>Sheet1!$A$2:$A$6</c:f>
              <c:strCache>
                <c:ptCount val="5"/>
                <c:pt idx="0">
                  <c:v>Professional</c:v>
                </c:pt>
                <c:pt idx="1">
                  <c:v>Reference</c:v>
                </c:pt>
                <c:pt idx="2">
                  <c:v>Scholarly</c:v>
                </c:pt>
                <c:pt idx="3">
                  <c:v>Trade</c:v>
                </c:pt>
                <c:pt idx="4">
                  <c:v>University Press</c:v>
                </c:pt>
              </c:strCache>
            </c:strRef>
          </c:cat>
          <c:val>
            <c:numRef>
              <c:f>Sheet1!$B$2:$B$6</c:f>
              <c:numCache>
                <c:formatCode>General</c:formatCode>
                <c:ptCount val="5"/>
                <c:pt idx="0">
                  <c:v>1341</c:v>
                </c:pt>
                <c:pt idx="1">
                  <c:v>128</c:v>
                </c:pt>
                <c:pt idx="2">
                  <c:v>5431</c:v>
                </c:pt>
                <c:pt idx="3">
                  <c:v>309</c:v>
                </c:pt>
                <c:pt idx="4">
                  <c:v>3880</c:v>
                </c:pt>
              </c:numCache>
            </c:numRef>
          </c:val>
        </c:ser>
      </c:pie3DChart>
    </c:plotArea>
    <c:legend>
      <c:legendPos val="r"/>
      <c:layout/>
      <c:txPr>
        <a:bodyPr/>
        <a:lstStyle/>
        <a:p>
          <a:pPr>
            <a:defRPr b="1"/>
          </a:pPr>
          <a:endParaRPr lang="en-US"/>
        </a:p>
      </c:txPr>
    </c:legend>
    <c:plotVisOnly val="1"/>
  </c:chart>
  <c:txPr>
    <a:bodyPr/>
    <a:lstStyle/>
    <a:p>
      <a:pPr>
        <a:defRPr sz="1800"/>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FED0F6-6803-4091-815A-CF3EFE505352}" type="datetimeFigureOut">
              <a:rPr lang="en-US" smtClean="0"/>
              <a:pPr/>
              <a:t>9/26/2012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FD99A-07E7-44AF-80A1-30F53B03BD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FED0F6-6803-4091-815A-CF3EFE505352}" type="datetimeFigureOut">
              <a:rPr lang="en-US" smtClean="0"/>
              <a:pPr/>
              <a:t>9/26/2012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FD99A-07E7-44AF-80A1-30F53B03BD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FED0F6-6803-4091-815A-CF3EFE505352}" type="datetimeFigureOut">
              <a:rPr lang="en-US" smtClean="0"/>
              <a:pPr/>
              <a:t>9/26/2012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FD99A-07E7-44AF-80A1-30F53B03BD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FED0F6-6803-4091-815A-CF3EFE505352}" type="datetimeFigureOut">
              <a:rPr lang="en-US" smtClean="0"/>
              <a:pPr/>
              <a:t>9/26/2012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FD99A-07E7-44AF-80A1-30F53B03BD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FED0F6-6803-4091-815A-CF3EFE505352}" type="datetimeFigureOut">
              <a:rPr lang="en-US" smtClean="0"/>
              <a:pPr/>
              <a:t>9/26/2012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FD99A-07E7-44AF-80A1-30F53B03BD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EFED0F6-6803-4091-815A-CF3EFE505352}" type="datetimeFigureOut">
              <a:rPr lang="en-US" smtClean="0"/>
              <a:pPr/>
              <a:t>9/26/2012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8FD99A-07E7-44AF-80A1-30F53B03BD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EFED0F6-6803-4091-815A-CF3EFE505352}" type="datetimeFigureOut">
              <a:rPr lang="en-US" smtClean="0"/>
              <a:pPr/>
              <a:t>9/26/2012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8FD99A-07E7-44AF-80A1-30F53B03BD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FED0F6-6803-4091-815A-CF3EFE505352}" type="datetimeFigureOut">
              <a:rPr lang="en-US" smtClean="0"/>
              <a:pPr/>
              <a:t>9/26/2012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8FD99A-07E7-44AF-80A1-30F53B03BD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FED0F6-6803-4091-815A-CF3EFE505352}" type="datetimeFigureOut">
              <a:rPr lang="en-US" smtClean="0"/>
              <a:pPr/>
              <a:t>9/26/2012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8FD99A-07E7-44AF-80A1-30F53B03BD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FED0F6-6803-4091-815A-CF3EFE505352}" type="datetimeFigureOut">
              <a:rPr lang="en-US" smtClean="0"/>
              <a:pPr/>
              <a:t>9/26/2012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8FD99A-07E7-44AF-80A1-30F53B03BD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FED0F6-6803-4091-815A-CF3EFE505352}" type="datetimeFigureOut">
              <a:rPr lang="en-US" smtClean="0"/>
              <a:pPr/>
              <a:t>9/26/2012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8FD99A-07E7-44AF-80A1-30F53B03BD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FED0F6-6803-4091-815A-CF3EFE505352}" type="datetimeFigureOut">
              <a:rPr lang="en-US" smtClean="0"/>
              <a:pPr/>
              <a:t>9/26/2012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8FD99A-07E7-44AF-80A1-30F53B03BD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solidFill>
                  <a:srgbClr val="0070C0"/>
                </a:solidFill>
              </a:rPr>
              <a:t>Monitoring Title Volatility in E-book Subscription Collections:</a:t>
            </a:r>
            <a:endParaRPr lang="en-US" sz="4000" dirty="0">
              <a:solidFill>
                <a:srgbClr val="0070C0"/>
              </a:solidFill>
            </a:endParaRPr>
          </a:p>
        </p:txBody>
      </p:sp>
      <p:sp>
        <p:nvSpPr>
          <p:cNvPr id="3" name="Subtitle 2"/>
          <p:cNvSpPr>
            <a:spLocks noGrp="1"/>
          </p:cNvSpPr>
          <p:nvPr>
            <p:ph type="subTitle" idx="1"/>
          </p:nvPr>
        </p:nvSpPr>
        <p:spPr/>
        <p:txBody>
          <a:bodyPr>
            <a:normAutofit/>
          </a:bodyPr>
          <a:lstStyle/>
          <a:p>
            <a:r>
              <a:rPr lang="en-US" sz="2200" dirty="0" smtClean="0">
                <a:solidFill>
                  <a:srgbClr val="0070C0"/>
                </a:solidFill>
              </a:rPr>
              <a:t>Using Data to Enlighten Acquisition Decisions and Demystify Aggregator-Publisher Relationships</a:t>
            </a:r>
            <a:endParaRPr lang="en-US" sz="2200" dirty="0">
              <a:solidFill>
                <a:srgbClr val="0070C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0C0"/>
                </a:solidFill>
              </a:rPr>
              <a:t>Titles Withdrawn by LC Classification</a:t>
            </a:r>
            <a:endParaRPr lang="en-US" b="1" dirty="0">
              <a:solidFill>
                <a:srgbClr val="0070C0"/>
              </a:solidFill>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Titles Added by LC Classification</a:t>
            </a:r>
            <a:endParaRPr lang="en-US" b="1" dirty="0">
              <a:solidFill>
                <a:srgbClr val="0070C0"/>
              </a:solidFill>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solidFill>
                  <a:srgbClr val="0070C0"/>
                </a:solidFill>
              </a:rPr>
              <a:t>Titles Withdrawn by Publisher Classification</a:t>
            </a:r>
            <a:endParaRPr lang="en-US" sz="3600" b="1" dirty="0">
              <a:solidFill>
                <a:srgbClr val="0070C0"/>
              </a:solidFill>
            </a:endParaRPr>
          </a:p>
        </p:txBody>
      </p:sp>
      <p:graphicFrame>
        <p:nvGraphicFramePr>
          <p:cNvPr id="4" name="Content Placeholder 3"/>
          <p:cNvGraphicFramePr>
            <a:graphicFrameLocks noGrp="1"/>
          </p:cNvGraphicFramePr>
          <p:nvPr>
            <p:ph idx="1"/>
          </p:nvPr>
        </p:nvGraphicFramePr>
        <p:xfrm>
          <a:off x="457200" y="1600201"/>
          <a:ext cx="8229600" cy="41910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85800" y="5638800"/>
            <a:ext cx="7848600" cy="1219200"/>
          </a:xfrm>
          <a:prstGeom prst="rect">
            <a:avLst/>
          </a:prstGeom>
          <a:noFill/>
        </p:spPr>
        <p:txBody>
          <a:bodyPr wrap="square" rtlCol="0">
            <a:spAutoFit/>
          </a:bodyPr>
          <a:lstStyle/>
          <a:p>
            <a:r>
              <a:rPr lang="en-US" dirty="0" smtClean="0"/>
              <a:t>McGraw Hill withdrew 2,346 titles</a:t>
            </a:r>
          </a:p>
          <a:p>
            <a:r>
              <a:rPr lang="en-US" dirty="0" smtClean="0"/>
              <a:t>University of North Carolina Press withdrew  565 titles </a:t>
            </a:r>
          </a:p>
          <a:p>
            <a:r>
              <a:rPr lang="en-US" dirty="0" smtClean="0"/>
              <a:t>Princeton University Press withdrew 169 titles</a:t>
            </a:r>
          </a:p>
          <a:p>
            <a:r>
              <a:rPr lang="en-US" dirty="0" err="1" smtClean="0"/>
              <a:t>Earthscan</a:t>
            </a:r>
            <a:r>
              <a:rPr lang="en-US" dirty="0" smtClean="0"/>
              <a:t> withdrew 239 titles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b="1" dirty="0" smtClean="0">
                <a:solidFill>
                  <a:srgbClr val="0070C0"/>
                </a:solidFill>
              </a:rPr>
              <a:t>Titles Added by Publisher Classification</a:t>
            </a:r>
            <a:endParaRPr lang="en-US" sz="3800" b="1" dirty="0">
              <a:solidFill>
                <a:srgbClr val="0070C0"/>
              </a:solidFill>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04800" y="5943600"/>
            <a:ext cx="7924800" cy="923330"/>
          </a:xfrm>
          <a:prstGeom prst="rect">
            <a:avLst/>
          </a:prstGeom>
          <a:noFill/>
        </p:spPr>
        <p:txBody>
          <a:bodyPr wrap="square" rtlCol="0">
            <a:spAutoFit/>
          </a:bodyPr>
          <a:lstStyle/>
          <a:p>
            <a:r>
              <a:rPr lang="en-US" dirty="0" smtClean="0"/>
              <a:t>Oxford added 467 titles</a:t>
            </a:r>
          </a:p>
          <a:p>
            <a:r>
              <a:rPr lang="en-US" dirty="0" smtClean="0"/>
              <a:t>Princeton added 539 titles</a:t>
            </a:r>
          </a:p>
          <a:p>
            <a:r>
              <a:rPr lang="en-US" dirty="0" smtClean="0"/>
              <a:t>Wiley added 796 titles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600" b="1" dirty="0" smtClean="0">
                <a:solidFill>
                  <a:srgbClr val="0070C0"/>
                </a:solidFill>
              </a:rPr>
              <a:t>Conclusions</a:t>
            </a:r>
            <a:endParaRPr lang="en-US" sz="3600" b="1" dirty="0">
              <a:solidFill>
                <a:srgbClr val="0070C0"/>
              </a:solidFill>
            </a:endParaRPr>
          </a:p>
        </p:txBody>
      </p:sp>
      <p:sp>
        <p:nvSpPr>
          <p:cNvPr id="3" name="Content Placeholder 2"/>
          <p:cNvSpPr>
            <a:spLocks noGrp="1"/>
          </p:cNvSpPr>
          <p:nvPr>
            <p:ph idx="1"/>
          </p:nvPr>
        </p:nvSpPr>
        <p:spPr>
          <a:xfrm>
            <a:off x="457200" y="838200"/>
            <a:ext cx="8229600" cy="6019800"/>
          </a:xfrm>
        </p:spPr>
        <p:txBody>
          <a:bodyPr>
            <a:normAutofit lnSpcReduction="10000"/>
          </a:bodyPr>
          <a:lstStyle/>
          <a:p>
            <a:pPr algn="just"/>
            <a:r>
              <a:rPr lang="en-US" sz="1400" dirty="0" smtClean="0"/>
              <a:t>4,915 titles withdrawn plus 11,102 titles added equals 16,017 titles or a 21% rate of volatility based on a collection size of 75,000 titles</a:t>
            </a:r>
            <a:r>
              <a:rPr lang="en-US" sz="1400" dirty="0" smtClean="0"/>
              <a:t>.  Titles withdrawn account for 31% and titles added account for 69% of volatility.</a:t>
            </a:r>
            <a:endParaRPr lang="en-US" sz="1400" dirty="0" smtClean="0"/>
          </a:p>
          <a:p>
            <a:pPr algn="just"/>
            <a:r>
              <a:rPr lang="en-US" sz="1400" dirty="0" smtClean="0"/>
              <a:t>Older e-books are being withdrawn and newer e-books are being added.  The average year of  withdrawn e-books is 2004.6 and average year of added e-books is  2009.3.</a:t>
            </a:r>
          </a:p>
          <a:p>
            <a:pPr algn="just"/>
            <a:r>
              <a:rPr lang="en-US" sz="1400" dirty="0" smtClean="0"/>
              <a:t>Top three LC Classifications withdrawn: “H” (1350), “Q” (640), and “T” (787).  Top three LC classifications added: B (1435), “H” (2111), and “P” (772).  More titles were added across all LC classification ranges with the exception of “T” than were withdrawn, e.g., (H +761), (Q +66), (T -19).   </a:t>
            </a:r>
          </a:p>
          <a:p>
            <a:pPr algn="just"/>
            <a:r>
              <a:rPr lang="en-US" sz="1400" dirty="0" smtClean="0"/>
              <a:t>Top three publisher classifications withdrawn: 2,422 “reference,” 1,361 “university press,” and 784 “scholarly.” Top three added: 5,431 “scholarly,” 3,880 “university press,” and 1,341 “professional.” More titles were added across all publisher classifications with the exception of “reference,” e.g., “professional” +1,057, “reference” -2,294, “scholarly” +4,647 “trade” +259, and “university press” +2,519. </a:t>
            </a:r>
          </a:p>
          <a:p>
            <a:pPr algn="just"/>
            <a:r>
              <a:rPr lang="en-US" sz="1400" dirty="0" smtClean="0"/>
              <a:t>McGraw-Hill withdrew all of its titles from Academic complete, which accounted for 2,346 withdrawals or 21% rate of the annual volatility.  The University of North Carolina Press (UNCP) withdrew 565 titles and added one (-564), Princeton University Press withdrew 169 titles and added 539 (+370), and </a:t>
            </a:r>
            <a:r>
              <a:rPr lang="en-US" sz="1400" dirty="0" err="1" smtClean="0"/>
              <a:t>Earthscan</a:t>
            </a:r>
            <a:r>
              <a:rPr lang="en-US" sz="1400" dirty="0" smtClean="0"/>
              <a:t> withdrew 239 titles (-239</a:t>
            </a:r>
            <a:r>
              <a:rPr lang="en-US" sz="1400" dirty="0" smtClean="0"/>
              <a:t>).</a:t>
            </a:r>
          </a:p>
          <a:p>
            <a:pPr algn="just"/>
            <a:r>
              <a:rPr lang="en-US" sz="1400" dirty="0" smtClean="0"/>
              <a:t>Title volatility can be attributed to aggregators and publishers equally.  Through the </a:t>
            </a:r>
            <a:r>
              <a:rPr lang="en-US" sz="1400" dirty="0" err="1" smtClean="0"/>
              <a:t>curation</a:t>
            </a:r>
            <a:r>
              <a:rPr lang="en-US" sz="1400" dirty="0" smtClean="0"/>
              <a:t> process, aggregators withdraw and add e-books based on currency, content, and publisher reputation.  Publishers add or withdraw e-books based on contractual negotiations with the aggregator, which may include term restrictions or embargoes.  In the case of McGraw Hill, who removed all titles from Academic Complete, the publisher opted to establish their own platform and collection model(s), therefore eliminating aggregator mediation.  Academic presses, many of which are classified above as “university presses” are migrating e-book content to Project Muse’s University Press Content Consortium (UPCC).  Due to confidential aggregator-publisher contracts it is difficult to determine whether exclusivity clauses will precipitate a mass migration of publishers from one aggregator to another.  </a:t>
            </a:r>
            <a:r>
              <a:rPr lang="en-US" sz="1400" dirty="0" err="1" smtClean="0"/>
              <a:t>Ebsco’s</a:t>
            </a:r>
            <a:r>
              <a:rPr lang="en-US" sz="1400" dirty="0" smtClean="0"/>
              <a:t> new e-Book Academic Subscription Collection may increase title volatility as publishers negotiate with aggregators to maximize profits; there is potential for the development of aggregator-publisher alliances if aggregators or publishers insist on contractual exclusivity.  </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Introduction</a:t>
            </a:r>
            <a:endParaRPr lang="en-US" b="1" dirty="0">
              <a:solidFill>
                <a:srgbClr val="0070C0"/>
              </a:solidFill>
            </a:endParaRPr>
          </a:p>
        </p:txBody>
      </p:sp>
      <p:sp>
        <p:nvSpPr>
          <p:cNvPr id="3" name="Content Placeholder 2"/>
          <p:cNvSpPr>
            <a:spLocks noGrp="1"/>
          </p:cNvSpPr>
          <p:nvPr>
            <p:ph idx="1"/>
          </p:nvPr>
        </p:nvSpPr>
        <p:spPr>
          <a:xfrm>
            <a:off x="457200" y="1219200"/>
            <a:ext cx="8229600" cy="5257800"/>
          </a:xfrm>
        </p:spPr>
        <p:txBody>
          <a:bodyPr>
            <a:noAutofit/>
          </a:bodyPr>
          <a:lstStyle/>
          <a:p>
            <a:pPr algn="just">
              <a:buNone/>
            </a:pPr>
            <a:r>
              <a:rPr lang="en-US" sz="2000" dirty="0" smtClean="0"/>
              <a:t>      </a:t>
            </a:r>
            <a:r>
              <a:rPr lang="en-US" sz="2100" dirty="0" smtClean="0"/>
              <a:t>Subscription e-book  collections offer affordable  alternatives to traditional acquisition models and streamline collection development processes through aggregator </a:t>
            </a:r>
            <a:r>
              <a:rPr lang="en-US" sz="2100" dirty="0" err="1" smtClean="0"/>
              <a:t>curation</a:t>
            </a:r>
            <a:r>
              <a:rPr lang="en-US" sz="2100" dirty="0" smtClean="0"/>
              <a:t>.  Due to the proliferation of e-books and the realities of budget cuts and staff layoffs and/or re-appropriation, large subscription collections have enjoyed unchallenged acceptance and anointment as the panacea to the shifting marketplace and libraries’ financial woes.  The cost-benefit of large subscription collections cannot be denied; The aggregate number of titles (75,000+) divided by the annual subscription rate equals pennies per title; 12 cents to be precise.  Thus libraries can offer their patrons significantly more e-books than they could otherwise afford using traditional purchase models.  In addition to their financial incentive(s), subscription e-book collections are </a:t>
            </a:r>
            <a:r>
              <a:rPr lang="en-US" sz="2100" dirty="0" err="1" smtClean="0"/>
              <a:t>curated</a:t>
            </a:r>
            <a:r>
              <a:rPr lang="en-US" sz="2100" dirty="0" smtClean="0"/>
              <a:t> by aggregators.  </a:t>
            </a:r>
            <a:r>
              <a:rPr lang="en-US" sz="2100" dirty="0" err="1" smtClean="0"/>
              <a:t>Curation</a:t>
            </a:r>
            <a:r>
              <a:rPr lang="en-US" sz="2100" dirty="0" smtClean="0"/>
              <a:t> saves acquisitions, cataloging, bibliographers and collection development librarians valuable staff time and scarce resources that can be allocated elsewhere.</a:t>
            </a:r>
          </a:p>
          <a:p>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00201"/>
            <a:ext cx="8229600" cy="4038600"/>
          </a:xfrm>
        </p:spPr>
        <p:txBody>
          <a:bodyPr>
            <a:normAutofit/>
          </a:bodyPr>
          <a:lstStyle/>
          <a:p>
            <a:pPr algn="just">
              <a:buNone/>
            </a:pPr>
            <a:r>
              <a:rPr lang="en-US" dirty="0" smtClean="0"/>
              <a:t>    </a:t>
            </a:r>
            <a:r>
              <a:rPr lang="en-US" sz="2100" dirty="0" smtClean="0"/>
              <a:t>Title volatility challenges assumptions about cost and </a:t>
            </a:r>
            <a:r>
              <a:rPr lang="en-US" sz="2100" dirty="0" err="1" smtClean="0"/>
              <a:t>curation</a:t>
            </a:r>
            <a:r>
              <a:rPr lang="en-US" sz="2100" dirty="0" smtClean="0"/>
              <a:t>.  Titles withdrawn and added impact the subscription’s price point per title and raise questions about </a:t>
            </a:r>
            <a:r>
              <a:rPr lang="en-US" sz="2100" dirty="0" err="1" smtClean="0"/>
              <a:t>curation</a:t>
            </a:r>
            <a:r>
              <a:rPr lang="en-US" sz="2100" dirty="0" smtClean="0"/>
              <a:t>, specifically the quality of titles being withdrawn versus titles being added to the collection.  Therefore, title volatility is defined as the number of titles withdrawn and added to a collection over a period of time, in this case 7/01/2011-7/01/2012.  </a:t>
            </a:r>
            <a:r>
              <a:rPr lang="en-US" sz="2100" dirty="0" err="1" smtClean="0"/>
              <a:t>Ebrary’s</a:t>
            </a:r>
            <a:r>
              <a:rPr lang="en-US" sz="2100" dirty="0" smtClean="0"/>
              <a:t> Academic Complete collection is perhaps the best known and most popular subscription e-book collection in academic libraries and is the focus of this analysis.  Evaluating title volatility in Academic Complete will  aid acquisitions decisions and elucidate aggregator-publisher relationships.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Methodology</a:t>
            </a:r>
            <a:endParaRPr lang="en-US" b="1" dirty="0">
              <a:solidFill>
                <a:srgbClr val="0070C0"/>
              </a:solidFill>
            </a:endParaRPr>
          </a:p>
        </p:txBody>
      </p:sp>
      <p:sp>
        <p:nvSpPr>
          <p:cNvPr id="3" name="Content Placeholder 2"/>
          <p:cNvSpPr>
            <a:spLocks noGrp="1"/>
          </p:cNvSpPr>
          <p:nvPr>
            <p:ph idx="1"/>
          </p:nvPr>
        </p:nvSpPr>
        <p:spPr/>
        <p:txBody>
          <a:bodyPr>
            <a:normAutofit fontScale="70000" lnSpcReduction="20000"/>
          </a:bodyPr>
          <a:lstStyle/>
          <a:p>
            <a:pPr algn="just">
              <a:buNone/>
            </a:pPr>
            <a:r>
              <a:rPr lang="en-US" dirty="0" smtClean="0"/>
              <a:t>      </a:t>
            </a:r>
            <a:r>
              <a:rPr lang="en-US" sz="3000" dirty="0" smtClean="0"/>
              <a:t>The data for deleted titles was collected from </a:t>
            </a:r>
            <a:r>
              <a:rPr lang="en-US" sz="3000" dirty="0" err="1" smtClean="0"/>
              <a:t>ebrary’s</a:t>
            </a:r>
            <a:r>
              <a:rPr lang="en-US" sz="3000" dirty="0" smtClean="0"/>
              <a:t> “admin.” portal using the “MARC” tab.  Deleted titles are available in MRC file and Microsoft Excel (ME) formats every time MARC records are updated.  Titles were complied and sorted using ME.  The data for added titles was collected using </a:t>
            </a:r>
            <a:r>
              <a:rPr lang="en-US" sz="3000" dirty="0" err="1" smtClean="0"/>
              <a:t>Musselman’s</a:t>
            </a:r>
            <a:r>
              <a:rPr lang="en-US" sz="3000" dirty="0" smtClean="0"/>
              <a:t> Library’s Integrated Library System (ILS) Millennium.  The following ILS query was used to identify added titles: bibliographic cataloging date between 7/01/2011 and 7/01/2012; bibliographic OCLC # has “</a:t>
            </a:r>
            <a:r>
              <a:rPr lang="en-US" sz="3000" dirty="0" err="1" smtClean="0"/>
              <a:t>ebr</a:t>
            </a:r>
            <a:r>
              <a:rPr lang="en-US" sz="3000" dirty="0" smtClean="0"/>
              <a:t>;” and bibliographic alternate title equal to “</a:t>
            </a:r>
            <a:r>
              <a:rPr lang="en-US" sz="3000" dirty="0" err="1" smtClean="0"/>
              <a:t>ebrary</a:t>
            </a:r>
            <a:r>
              <a:rPr lang="en-US" sz="3000" dirty="0" smtClean="0"/>
              <a:t> Academic Complete.” MARC 730’s are added to all Academic Complete titles for identification and user license purposes. The list of titles was exported from Millennium into ME format including using the “Export Records” function.  The following query was employed: bibliographic OCLC number, bibliographic title, bibliographic imprint and bibliographic MARC </a:t>
            </a:r>
            <a:r>
              <a:rPr lang="en-US" sz="3000" dirty="0" err="1" smtClean="0"/>
              <a:t>tag|c</a:t>
            </a:r>
            <a:r>
              <a:rPr lang="en-US" sz="3000" dirty="0" smtClean="0"/>
              <a:t>.  ME was used to sort the imprint and publication dates sequentially, i.e., A-Z and numerically.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638800"/>
          </a:xfrm>
        </p:spPr>
        <p:txBody>
          <a:bodyPr>
            <a:normAutofit fontScale="55000" lnSpcReduction="20000"/>
          </a:bodyPr>
          <a:lstStyle/>
          <a:p>
            <a:pPr algn="just">
              <a:buNone/>
            </a:pPr>
            <a:r>
              <a:rPr lang="en-US" sz="3800" dirty="0" smtClean="0"/>
              <a:t>      ME formulas were used to calculate mean, mode and median.  Formulas were also used to calculate aggregate titles withdrawn and added by publication date, 1995-2012 and total titles by Library of Congress Classification (LCC).  The 2012 edition of the </a:t>
            </a:r>
            <a:r>
              <a:rPr lang="en-US" sz="3800" i="1" dirty="0" smtClean="0"/>
              <a:t>Literary Market Place</a:t>
            </a:r>
            <a:r>
              <a:rPr lang="en-US" sz="3800" dirty="0" smtClean="0"/>
              <a:t> (LMP) and the 2013 edition of the  </a:t>
            </a:r>
            <a:r>
              <a:rPr lang="en-US" sz="3800" i="1" dirty="0" smtClean="0"/>
              <a:t>International Literary Market Place</a:t>
            </a:r>
            <a:r>
              <a:rPr lang="en-US" sz="3800" dirty="0" smtClean="0"/>
              <a:t> (ILMP) were used to classify publishers as “professional,” “reference,” “scholarly,” “trade,” and “university press,” which can be located in the volumes’ “Type of Publication Index.” Due to the LMP and IMLP comprehensive coverage of publishers, it was determined that these resources were more appropriate than the American Association of Publishers (AAP) index, whose coverage is limited to the United States and Canada.  It should be noted that the LMP’s and ILMP’s classification of publishers as professional, reference, scholarly, trade and university press are not mutually exclusive, e.g., University of North Carolina Press (UNC) and Princeton University Press are classified as “scholarly” and “university presses.” For purposes of classification and coding, presses and/or publishers with an academic affiliation were classified as “university presses” rather than “scholarly.”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0070C0"/>
                </a:solidFill>
              </a:rPr>
              <a:t>Aggregate Titles Withdrawn and Added  </a:t>
            </a:r>
            <a:endParaRPr lang="en-US" sz="3600" b="1" dirty="0">
              <a:solidFill>
                <a:srgbClr val="0070C0"/>
              </a:solidFill>
            </a:endParaRPr>
          </a:p>
        </p:txBody>
      </p:sp>
      <p:graphicFrame>
        <p:nvGraphicFramePr>
          <p:cNvPr id="4" name="Content Placeholder 3"/>
          <p:cNvGraphicFramePr>
            <a:graphicFrameLocks noGrp="1"/>
          </p:cNvGraphicFramePr>
          <p:nvPr>
            <p:ph idx="1"/>
          </p:nvPr>
        </p:nvGraphicFramePr>
        <p:xfrm>
          <a:off x="457200" y="1219200"/>
          <a:ext cx="8229600" cy="5181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r>
              <a:rPr lang="en-US" dirty="0" smtClean="0"/>
              <a:t>Titles Withdrawn Statistics</a:t>
            </a:r>
            <a:endParaRPr lang="en-US" dirty="0"/>
          </a:p>
        </p:txBody>
      </p:sp>
      <p:graphicFrame>
        <p:nvGraphicFramePr>
          <p:cNvPr id="9" name="Content Placeholder 8"/>
          <p:cNvGraphicFramePr>
            <a:graphicFrameLocks noGrp="1"/>
          </p:cNvGraphicFramePr>
          <p:nvPr>
            <p:ph sz="half" idx="2"/>
          </p:nvPr>
        </p:nvGraphicFramePr>
        <p:xfrm>
          <a:off x="457200" y="2174875"/>
          <a:ext cx="4040188" cy="3997325"/>
        </p:xfrm>
        <a:graphic>
          <a:graphicData uri="http://schemas.openxmlformats.org/drawingml/2006/table">
            <a:tbl>
              <a:tblPr firstRow="1" bandRow="1">
                <a:tableStyleId>{5C22544A-7EE6-4342-B048-85BDC9FD1C3A}</a:tableStyleId>
              </a:tblPr>
              <a:tblGrid>
                <a:gridCol w="2020094"/>
                <a:gridCol w="2020094"/>
              </a:tblGrid>
              <a:tr h="799465">
                <a:tc>
                  <a:txBody>
                    <a:bodyPr/>
                    <a:lstStyle/>
                    <a:p>
                      <a:pPr algn="l" fontAlgn="b"/>
                      <a:r>
                        <a:rPr lang="en-US" sz="2000" b="1" i="0" u="none" strike="noStrike" dirty="0">
                          <a:solidFill>
                            <a:srgbClr val="000000"/>
                          </a:solidFill>
                          <a:latin typeface="Calibri"/>
                        </a:rPr>
                        <a:t>Average</a:t>
                      </a:r>
                    </a:p>
                  </a:txBody>
                  <a:tcPr marL="0" marR="0" marT="0" marB="0" anchor="b"/>
                </a:tc>
                <a:tc>
                  <a:txBody>
                    <a:bodyPr/>
                    <a:lstStyle/>
                    <a:p>
                      <a:pPr algn="r" fontAlgn="b"/>
                      <a:r>
                        <a:rPr lang="en-US" sz="2000" b="1" i="0" u="none" strike="noStrike" dirty="0">
                          <a:solidFill>
                            <a:srgbClr val="000000"/>
                          </a:solidFill>
                          <a:latin typeface="Calibri"/>
                        </a:rPr>
                        <a:t>2004.616</a:t>
                      </a:r>
                    </a:p>
                  </a:txBody>
                  <a:tcPr marL="0" marR="0" marT="0" marB="0" anchor="b"/>
                </a:tc>
              </a:tr>
              <a:tr h="799465">
                <a:tc>
                  <a:txBody>
                    <a:bodyPr/>
                    <a:lstStyle/>
                    <a:p>
                      <a:pPr algn="l" fontAlgn="b"/>
                      <a:r>
                        <a:rPr lang="en-US" sz="2000" b="1" i="0" u="none" strike="noStrike" dirty="0">
                          <a:solidFill>
                            <a:srgbClr val="000000"/>
                          </a:solidFill>
                          <a:latin typeface="Calibri"/>
                        </a:rPr>
                        <a:t>Mode</a:t>
                      </a:r>
                    </a:p>
                  </a:txBody>
                  <a:tcPr marL="0" marR="0" marT="0" marB="0" anchor="b"/>
                </a:tc>
                <a:tc>
                  <a:txBody>
                    <a:bodyPr/>
                    <a:lstStyle/>
                    <a:p>
                      <a:pPr algn="r" fontAlgn="b"/>
                      <a:r>
                        <a:rPr lang="en-US" sz="2000" b="1" i="0" u="none" strike="noStrike" dirty="0">
                          <a:solidFill>
                            <a:srgbClr val="000000"/>
                          </a:solidFill>
                          <a:latin typeface="Calibri"/>
                        </a:rPr>
                        <a:t>2008</a:t>
                      </a:r>
                    </a:p>
                  </a:txBody>
                  <a:tcPr marL="0" marR="0" marT="0" marB="0" anchor="b"/>
                </a:tc>
              </a:tr>
              <a:tr h="799465">
                <a:tc>
                  <a:txBody>
                    <a:bodyPr/>
                    <a:lstStyle/>
                    <a:p>
                      <a:pPr algn="l" fontAlgn="b"/>
                      <a:r>
                        <a:rPr lang="en-US" sz="2000" b="1" i="0" u="none" strike="noStrike" dirty="0">
                          <a:solidFill>
                            <a:srgbClr val="000000"/>
                          </a:solidFill>
                          <a:latin typeface="Calibri"/>
                        </a:rPr>
                        <a:t>Median</a:t>
                      </a:r>
                    </a:p>
                  </a:txBody>
                  <a:tcPr marL="0" marR="0" marT="0" marB="0" anchor="b"/>
                </a:tc>
                <a:tc>
                  <a:txBody>
                    <a:bodyPr/>
                    <a:lstStyle/>
                    <a:p>
                      <a:pPr algn="r" fontAlgn="b"/>
                      <a:r>
                        <a:rPr lang="en-US" sz="2000" b="1" i="0" u="none" strike="noStrike" dirty="0">
                          <a:solidFill>
                            <a:srgbClr val="000000"/>
                          </a:solidFill>
                          <a:latin typeface="Calibri"/>
                        </a:rPr>
                        <a:t>2005</a:t>
                      </a:r>
                    </a:p>
                  </a:txBody>
                  <a:tcPr marL="0" marR="0" marT="0" marB="0" anchor="b"/>
                </a:tc>
              </a:tr>
              <a:tr h="799465">
                <a:tc>
                  <a:txBody>
                    <a:bodyPr/>
                    <a:lstStyle/>
                    <a:p>
                      <a:pPr algn="l" fontAlgn="b"/>
                      <a:r>
                        <a:rPr lang="en-US" sz="2000" b="1" i="0" u="none" strike="noStrike" dirty="0">
                          <a:solidFill>
                            <a:srgbClr val="000000"/>
                          </a:solidFill>
                          <a:latin typeface="Calibri"/>
                        </a:rPr>
                        <a:t>Earliest </a:t>
                      </a:r>
                      <a:r>
                        <a:rPr lang="en-US" sz="2000" b="1" i="0" u="none" strike="noStrike" dirty="0" smtClean="0">
                          <a:solidFill>
                            <a:srgbClr val="000000"/>
                          </a:solidFill>
                          <a:latin typeface="Calibri"/>
                        </a:rPr>
                        <a:t>Date</a:t>
                      </a:r>
                      <a:endParaRPr lang="en-US" sz="2000" b="1" i="0" u="none" strike="noStrike" dirty="0">
                        <a:solidFill>
                          <a:srgbClr val="000000"/>
                        </a:solidFill>
                        <a:latin typeface="Calibri"/>
                      </a:endParaRPr>
                    </a:p>
                  </a:txBody>
                  <a:tcPr marL="0" marR="0" marT="0" marB="0" anchor="b"/>
                </a:tc>
                <a:tc>
                  <a:txBody>
                    <a:bodyPr/>
                    <a:lstStyle/>
                    <a:p>
                      <a:pPr algn="r" fontAlgn="b"/>
                      <a:r>
                        <a:rPr lang="en-US" sz="2000" b="1" i="0" u="none" strike="noStrike" dirty="0">
                          <a:solidFill>
                            <a:srgbClr val="000000"/>
                          </a:solidFill>
                          <a:latin typeface="Calibri"/>
                        </a:rPr>
                        <a:t>1932</a:t>
                      </a:r>
                    </a:p>
                  </a:txBody>
                  <a:tcPr marL="0" marR="0" marT="0" marB="0" anchor="b"/>
                </a:tc>
              </a:tr>
              <a:tr h="799465">
                <a:tc>
                  <a:txBody>
                    <a:bodyPr/>
                    <a:lstStyle/>
                    <a:p>
                      <a:pPr algn="l" fontAlgn="b"/>
                      <a:r>
                        <a:rPr lang="en-US" sz="2000" b="1" i="0" u="none" strike="noStrike" dirty="0">
                          <a:solidFill>
                            <a:srgbClr val="000000"/>
                          </a:solidFill>
                          <a:latin typeface="Calibri"/>
                        </a:rPr>
                        <a:t>Most </a:t>
                      </a:r>
                      <a:r>
                        <a:rPr lang="en-US" sz="2000" b="1" i="0" u="none" strike="noStrike" dirty="0" smtClean="0">
                          <a:solidFill>
                            <a:srgbClr val="000000"/>
                          </a:solidFill>
                          <a:latin typeface="Calibri"/>
                        </a:rPr>
                        <a:t>Recent Date</a:t>
                      </a:r>
                      <a:endParaRPr lang="en-US" sz="2000" b="1" i="0" u="none" strike="noStrike" dirty="0">
                        <a:solidFill>
                          <a:srgbClr val="000000"/>
                        </a:solidFill>
                        <a:latin typeface="Calibri"/>
                      </a:endParaRPr>
                    </a:p>
                  </a:txBody>
                  <a:tcPr marL="0" marR="0" marT="0" marB="0" anchor="b"/>
                </a:tc>
                <a:tc>
                  <a:txBody>
                    <a:bodyPr/>
                    <a:lstStyle/>
                    <a:p>
                      <a:pPr algn="r" fontAlgn="b"/>
                      <a:r>
                        <a:rPr lang="en-US" sz="2000" b="1" i="0" u="none" strike="noStrike" dirty="0">
                          <a:solidFill>
                            <a:srgbClr val="000000"/>
                          </a:solidFill>
                          <a:latin typeface="Calibri"/>
                        </a:rPr>
                        <a:t>2012</a:t>
                      </a:r>
                    </a:p>
                  </a:txBody>
                  <a:tcPr marL="0" marR="0" marT="0" marB="0" anchor="b"/>
                </a:tc>
              </a:tr>
            </a:tbl>
          </a:graphicData>
        </a:graphic>
      </p:graphicFrame>
      <p:sp>
        <p:nvSpPr>
          <p:cNvPr id="5" name="Text Placeholder 4"/>
          <p:cNvSpPr>
            <a:spLocks noGrp="1"/>
          </p:cNvSpPr>
          <p:nvPr>
            <p:ph type="body" sz="quarter" idx="3"/>
          </p:nvPr>
        </p:nvSpPr>
        <p:spPr/>
        <p:txBody>
          <a:bodyPr/>
          <a:lstStyle/>
          <a:p>
            <a:r>
              <a:rPr lang="en-US" dirty="0" smtClean="0"/>
              <a:t>Titles Added Statistics</a:t>
            </a:r>
            <a:endParaRPr lang="en-US" dirty="0"/>
          </a:p>
        </p:txBody>
      </p:sp>
      <p:graphicFrame>
        <p:nvGraphicFramePr>
          <p:cNvPr id="10" name="Content Placeholder 9"/>
          <p:cNvGraphicFramePr>
            <a:graphicFrameLocks noGrp="1"/>
          </p:cNvGraphicFramePr>
          <p:nvPr>
            <p:ph sz="quarter" idx="4"/>
          </p:nvPr>
        </p:nvGraphicFramePr>
        <p:xfrm>
          <a:off x="4645025" y="2174875"/>
          <a:ext cx="4041776" cy="3997325"/>
        </p:xfrm>
        <a:graphic>
          <a:graphicData uri="http://schemas.openxmlformats.org/drawingml/2006/table">
            <a:tbl>
              <a:tblPr firstRow="1" bandRow="1">
                <a:tableStyleId>{5C22544A-7EE6-4342-B048-85BDC9FD1C3A}</a:tableStyleId>
              </a:tblPr>
              <a:tblGrid>
                <a:gridCol w="2020888"/>
                <a:gridCol w="2020888"/>
              </a:tblGrid>
              <a:tr h="799465">
                <a:tc>
                  <a:txBody>
                    <a:bodyPr/>
                    <a:lstStyle/>
                    <a:p>
                      <a:pPr algn="l" fontAlgn="b"/>
                      <a:r>
                        <a:rPr lang="en-US" sz="2000" b="1" i="0" u="none" strike="noStrike" dirty="0">
                          <a:solidFill>
                            <a:srgbClr val="000000"/>
                          </a:solidFill>
                          <a:latin typeface="Calibri"/>
                        </a:rPr>
                        <a:t>Average</a:t>
                      </a:r>
                    </a:p>
                  </a:txBody>
                  <a:tcPr marL="9525" marR="9525" marT="9525" marB="0" anchor="b"/>
                </a:tc>
                <a:tc>
                  <a:txBody>
                    <a:bodyPr/>
                    <a:lstStyle/>
                    <a:p>
                      <a:pPr algn="r" fontAlgn="b"/>
                      <a:r>
                        <a:rPr lang="en-US" sz="2000" b="1" i="0" u="none" strike="noStrike" dirty="0">
                          <a:solidFill>
                            <a:srgbClr val="000000"/>
                          </a:solidFill>
                          <a:latin typeface="Calibri"/>
                        </a:rPr>
                        <a:t>2009.335</a:t>
                      </a:r>
                    </a:p>
                  </a:txBody>
                  <a:tcPr marL="9525" marR="9525" marT="9525" marB="0" anchor="b"/>
                </a:tc>
              </a:tr>
              <a:tr h="799465">
                <a:tc>
                  <a:txBody>
                    <a:bodyPr/>
                    <a:lstStyle/>
                    <a:p>
                      <a:pPr algn="l" fontAlgn="b"/>
                      <a:r>
                        <a:rPr lang="en-US" sz="2000" b="1" i="0" u="none" strike="noStrike" dirty="0">
                          <a:solidFill>
                            <a:srgbClr val="000000"/>
                          </a:solidFill>
                          <a:latin typeface="Calibri"/>
                        </a:rPr>
                        <a:t>Mode</a:t>
                      </a:r>
                    </a:p>
                  </a:txBody>
                  <a:tcPr marL="9525" marR="9525" marT="9525" marB="0" anchor="b"/>
                </a:tc>
                <a:tc>
                  <a:txBody>
                    <a:bodyPr/>
                    <a:lstStyle/>
                    <a:p>
                      <a:pPr algn="r" fontAlgn="b"/>
                      <a:r>
                        <a:rPr lang="en-US" sz="2000" b="1" i="0" u="none" strike="noStrike" dirty="0">
                          <a:solidFill>
                            <a:srgbClr val="000000"/>
                          </a:solidFill>
                          <a:latin typeface="Calibri"/>
                        </a:rPr>
                        <a:t>2010</a:t>
                      </a:r>
                    </a:p>
                  </a:txBody>
                  <a:tcPr marL="9525" marR="9525" marT="9525" marB="0" anchor="b"/>
                </a:tc>
              </a:tr>
              <a:tr h="799465">
                <a:tc>
                  <a:txBody>
                    <a:bodyPr/>
                    <a:lstStyle/>
                    <a:p>
                      <a:pPr algn="l" fontAlgn="b"/>
                      <a:r>
                        <a:rPr lang="en-US" sz="2000" b="1" i="0" u="none" strike="noStrike" dirty="0">
                          <a:solidFill>
                            <a:srgbClr val="000000"/>
                          </a:solidFill>
                          <a:latin typeface="Calibri"/>
                        </a:rPr>
                        <a:t>Median</a:t>
                      </a:r>
                    </a:p>
                  </a:txBody>
                  <a:tcPr marL="9525" marR="9525" marT="9525" marB="0" anchor="b"/>
                </a:tc>
                <a:tc>
                  <a:txBody>
                    <a:bodyPr/>
                    <a:lstStyle/>
                    <a:p>
                      <a:pPr algn="r" fontAlgn="b"/>
                      <a:r>
                        <a:rPr lang="en-US" sz="2000" b="1" i="0" u="none" strike="noStrike" dirty="0">
                          <a:solidFill>
                            <a:srgbClr val="000000"/>
                          </a:solidFill>
                          <a:latin typeface="Calibri"/>
                        </a:rPr>
                        <a:t>2010</a:t>
                      </a:r>
                    </a:p>
                  </a:txBody>
                  <a:tcPr marL="9525" marR="9525" marT="9525" marB="0" anchor="b"/>
                </a:tc>
              </a:tr>
              <a:tr h="799465">
                <a:tc>
                  <a:txBody>
                    <a:bodyPr/>
                    <a:lstStyle/>
                    <a:p>
                      <a:pPr algn="l" fontAlgn="b"/>
                      <a:r>
                        <a:rPr lang="en-US" sz="2000" b="1" i="0" u="none" strike="noStrike">
                          <a:solidFill>
                            <a:srgbClr val="000000"/>
                          </a:solidFill>
                          <a:latin typeface="Calibri"/>
                        </a:rPr>
                        <a:t>Earliest Date</a:t>
                      </a:r>
                    </a:p>
                  </a:txBody>
                  <a:tcPr marL="9525" marR="9525" marT="9525" marB="0" anchor="b"/>
                </a:tc>
                <a:tc>
                  <a:txBody>
                    <a:bodyPr/>
                    <a:lstStyle/>
                    <a:p>
                      <a:pPr algn="r" fontAlgn="b"/>
                      <a:r>
                        <a:rPr lang="en-US" sz="2000" b="1" i="0" u="none" strike="noStrike" dirty="0">
                          <a:solidFill>
                            <a:srgbClr val="000000"/>
                          </a:solidFill>
                          <a:latin typeface="Calibri"/>
                        </a:rPr>
                        <a:t>1934</a:t>
                      </a:r>
                    </a:p>
                  </a:txBody>
                  <a:tcPr marL="9525" marR="9525" marT="9525" marB="0" anchor="b"/>
                </a:tc>
              </a:tr>
              <a:tr h="799465">
                <a:tc>
                  <a:txBody>
                    <a:bodyPr/>
                    <a:lstStyle/>
                    <a:p>
                      <a:pPr algn="l" fontAlgn="b"/>
                      <a:r>
                        <a:rPr lang="en-US" sz="2000" b="1" i="0" u="none" strike="noStrike">
                          <a:solidFill>
                            <a:srgbClr val="000000"/>
                          </a:solidFill>
                          <a:latin typeface="Calibri"/>
                        </a:rPr>
                        <a:t>Most Recent Date</a:t>
                      </a:r>
                    </a:p>
                  </a:txBody>
                  <a:tcPr marL="9525" marR="9525" marT="9525" marB="0" anchor="b"/>
                </a:tc>
                <a:tc>
                  <a:txBody>
                    <a:bodyPr/>
                    <a:lstStyle/>
                    <a:p>
                      <a:pPr algn="r" fontAlgn="b"/>
                      <a:r>
                        <a:rPr lang="en-US" sz="2000" b="1" i="0" u="none" strike="noStrike" dirty="0">
                          <a:solidFill>
                            <a:srgbClr val="000000"/>
                          </a:solidFill>
                          <a:latin typeface="Calibri"/>
                        </a:rPr>
                        <a:t>2012</a:t>
                      </a:r>
                    </a:p>
                  </a:txBody>
                  <a:tcPr marL="9525" marR="9525" marT="9525" marB="0" anchor="b"/>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0C0"/>
                </a:solidFill>
              </a:rPr>
              <a:t>Titles Withdrawn by Publication Year</a:t>
            </a:r>
            <a:endParaRPr lang="en-US" b="1" dirty="0">
              <a:solidFill>
                <a:srgbClr val="0070C0"/>
              </a:solidFill>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Titles Added by Publication Year</a:t>
            </a:r>
            <a:endParaRPr lang="en-US" b="1" dirty="0">
              <a:solidFill>
                <a:srgbClr val="0070C0"/>
              </a:solidFill>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2272</TotalTime>
  <Words>1276</Words>
  <Application>Microsoft Office PowerPoint</Application>
  <PresentationFormat>On-screen Show (4:3)</PresentationFormat>
  <Paragraphs>61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Monitoring Title Volatility in E-book Subscription Collections:</vt:lpstr>
      <vt:lpstr>Introduction</vt:lpstr>
      <vt:lpstr>Slide 3</vt:lpstr>
      <vt:lpstr>Methodology</vt:lpstr>
      <vt:lpstr>Slide 5</vt:lpstr>
      <vt:lpstr>Aggregate Titles Withdrawn and Added  </vt:lpstr>
      <vt:lpstr>Slide 7</vt:lpstr>
      <vt:lpstr>Titles Withdrawn by Publication Year</vt:lpstr>
      <vt:lpstr>Titles Added by Publication Year</vt:lpstr>
      <vt:lpstr>Titles Withdrawn by LC Classification</vt:lpstr>
      <vt:lpstr>Titles Added by LC Classification</vt:lpstr>
      <vt:lpstr>Titles Withdrawn by Publisher Classification</vt:lpstr>
      <vt:lpstr>Titles Added by Publisher Classification</vt:lpstr>
      <vt:lpstr>Conclusions</vt:lpstr>
    </vt:vector>
  </TitlesOfParts>
  <Company>Gettysburg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Methodology</dc:title>
  <dc:creator>jgarskof</dc:creator>
  <cp:lastModifiedBy>jgarskof</cp:lastModifiedBy>
  <cp:revision>179</cp:revision>
  <dcterms:created xsi:type="dcterms:W3CDTF">2012-09-07T15:26:33Z</dcterms:created>
  <dcterms:modified xsi:type="dcterms:W3CDTF">2012-09-26T19:34:35Z</dcterms:modified>
</cp:coreProperties>
</file>