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7" r:id="rId2"/>
    <p:sldId id="278" r:id="rId3"/>
    <p:sldId id="260" r:id="rId4"/>
    <p:sldId id="265" r:id="rId5"/>
    <p:sldId id="261" r:id="rId6"/>
    <p:sldId id="266" r:id="rId7"/>
    <p:sldId id="267" r:id="rId8"/>
    <p:sldId id="268" r:id="rId9"/>
    <p:sldId id="262" r:id="rId10"/>
    <p:sldId id="270" r:id="rId11"/>
    <p:sldId id="271" r:id="rId12"/>
    <p:sldId id="272" r:id="rId13"/>
    <p:sldId id="275" r:id="rId14"/>
    <p:sldId id="276" r:id="rId15"/>
    <p:sldId id="273" r:id="rId16"/>
    <p:sldId id="26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87"/>
    <a:srgbClr val="E875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167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E1B75-78C2-4B17-A916-C342C607386F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FEDB6-9929-48AF-A04F-5CDEA667F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52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FEDB6-9929-48AF-A04F-5CDEA667F7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092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FEDB6-9929-48AF-A04F-5CDEA667F7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092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Scenario:</a:t>
            </a:r>
            <a:r>
              <a:rPr lang="en-US" sz="1200" dirty="0" smtClean="0"/>
              <a:t>  Over break your extended family all met up for dinner at your house to celebrate a holiday.  After dessert your family got into a heated argument about climate change and health.  Knowing that you are a Gettysburg College student getting a liberal arts education, your family members ask you for your opinion.  Not feeling comfortable speaking on demand, you ask to be excused and you sneak off to a private room to do a quick online search.  You're looking for a reputable article or two to bring back to the discussion. 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FEDB6-9929-48AF-A04F-5CDEA667F7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92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FEDB6-9929-48AF-A04F-5CDEA667F77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92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FEDB6-9929-48AF-A04F-5CDEA667F77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92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FEDB6-9929-48AF-A04F-5CDEA667F77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92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FEDB6-9929-48AF-A04F-5CDEA667F77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92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FEDB6-9929-48AF-A04F-5CDEA667F77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92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FEDB6-9929-48AF-A04F-5CDEA667F77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92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15F2-14FF-954C-A6E6-9C40F3C75D51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CA3A-97AB-AC40-A889-85947985C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49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15F2-14FF-954C-A6E6-9C40F3C75D51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CA3A-97AB-AC40-A889-85947985C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65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15F2-14FF-954C-A6E6-9C40F3C75D51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CA3A-97AB-AC40-A889-85947985C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15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15F2-14FF-954C-A6E6-9C40F3C75D51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CA3A-97AB-AC40-A889-85947985C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835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15F2-14FF-954C-A6E6-9C40F3C75D51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CA3A-97AB-AC40-A889-85947985C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905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15F2-14FF-954C-A6E6-9C40F3C75D51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CA3A-97AB-AC40-A889-85947985C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88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15F2-14FF-954C-A6E6-9C40F3C75D51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CA3A-97AB-AC40-A889-85947985C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58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15F2-14FF-954C-A6E6-9C40F3C75D51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CA3A-97AB-AC40-A889-85947985C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3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15F2-14FF-954C-A6E6-9C40F3C75D51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CA3A-97AB-AC40-A889-85947985C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17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15F2-14FF-954C-A6E6-9C40F3C75D51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CA3A-97AB-AC40-A889-85947985C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28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15F2-14FF-954C-A6E6-9C40F3C75D51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CA3A-97AB-AC40-A889-85947985C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53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F15F2-14FF-954C-A6E6-9C40F3C75D51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FCA3A-97AB-AC40-A889-85947985C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08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://www.screencast-o-matic.com/" TargetMode="Externa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827072942_c0bde0da52_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" t="4709" r="24831" b="24278"/>
          <a:stretch/>
        </p:blipFill>
        <p:spPr>
          <a:xfrm>
            <a:off x="-31753" y="0"/>
            <a:ext cx="9199564" cy="5937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557" y="877"/>
            <a:ext cx="9235296" cy="519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28" y="5747982"/>
            <a:ext cx="9209894" cy="11268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3188" y="357188"/>
            <a:ext cx="6345113" cy="3585419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8428" y="442902"/>
            <a:ext cx="6182374" cy="3416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3F87"/>
                </a:solidFill>
                <a:latin typeface="Georgia"/>
                <a:cs typeface="Georgia"/>
              </a:rPr>
              <a:t>From climate change to vaccination safety: Teaching information literacy in an undergraduate epidemiology course</a:t>
            </a:r>
            <a:r>
              <a:rPr lang="en-US" sz="2800" b="1" dirty="0" smtClean="0">
                <a:solidFill>
                  <a:srgbClr val="003F87"/>
                </a:solidFill>
                <a:latin typeface="Georgia"/>
                <a:cs typeface="Georgia"/>
              </a:rPr>
              <a:t/>
            </a:r>
            <a:br>
              <a:rPr lang="en-US" sz="2800" b="1" dirty="0" smtClean="0">
                <a:solidFill>
                  <a:srgbClr val="003F87"/>
                </a:solidFill>
                <a:latin typeface="Georgia"/>
                <a:cs typeface="Georgia"/>
              </a:rPr>
            </a:br>
            <a:endParaRPr lang="en-US" sz="1600" b="1" dirty="0" smtClean="0">
              <a:solidFill>
                <a:srgbClr val="003F87"/>
              </a:solidFill>
              <a:latin typeface="Georgia"/>
              <a:cs typeface="Georgia"/>
            </a:endParaRPr>
          </a:p>
          <a:p>
            <a:r>
              <a:rPr lang="en-US" sz="2400" b="1" dirty="0" smtClean="0">
                <a:solidFill>
                  <a:srgbClr val="003F87"/>
                </a:solidFill>
                <a:latin typeface="Georgia"/>
                <a:cs typeface="Georgia"/>
              </a:rPr>
              <a:t>Amy Dailey, PhD, MPH</a:t>
            </a:r>
          </a:p>
          <a:p>
            <a:r>
              <a:rPr lang="en-US" sz="2400" b="1" dirty="0" smtClean="0">
                <a:solidFill>
                  <a:srgbClr val="003F87"/>
                </a:solidFill>
                <a:latin typeface="Georgia"/>
                <a:cs typeface="Georgia"/>
              </a:rPr>
              <a:t>Meggan Smith, MLIS</a:t>
            </a:r>
          </a:p>
        </p:txBody>
      </p:sp>
    </p:spTree>
    <p:extLst>
      <p:ext uri="{BB962C8B-B14F-4D97-AF65-F5344CB8AC3E}">
        <p14:creationId xmlns:p14="http://schemas.microsoft.com/office/powerpoint/2010/main" val="171462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557" y="877"/>
            <a:ext cx="9235296" cy="519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93" y="5750812"/>
            <a:ext cx="9186756" cy="11240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9864" y="454534"/>
            <a:ext cx="756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87511"/>
                </a:solidFill>
                <a:latin typeface="Georgia"/>
                <a:cs typeface="Georgia"/>
              </a:rPr>
              <a:t>IL Assignments</a:t>
            </a:r>
            <a:endParaRPr lang="en-US" sz="1000" b="1" dirty="0">
              <a:latin typeface="Georgia"/>
              <a:cs typeface="Georg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864" y="1049041"/>
            <a:ext cx="8315995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dirty="0" smtClean="0">
                <a:latin typeface="Open Sans"/>
                <a:cs typeface="Open Sans"/>
              </a:rPr>
              <a:t>Baseline video research diary</a:t>
            </a:r>
          </a:p>
          <a:p>
            <a:pPr marL="457200" indent="-457200">
              <a:buAutoNum type="arabicPeriod"/>
            </a:pPr>
            <a:endParaRPr lang="en-US" sz="2000" dirty="0" smtClean="0">
              <a:latin typeface="Open Sans"/>
              <a:cs typeface="Open Sans"/>
            </a:endParaRPr>
          </a:p>
          <a:p>
            <a:pPr marL="457200" indent="-457200">
              <a:buFontTx/>
              <a:buAutoNum type="arabicPeriod"/>
            </a:pPr>
            <a:r>
              <a:rPr lang="en-US" sz="2000" dirty="0">
                <a:latin typeface="Open Sans"/>
              </a:rPr>
              <a:t>Assessing popular media articles about peer-reviewed scientific </a:t>
            </a:r>
            <a:r>
              <a:rPr lang="en-US" sz="2000" dirty="0" smtClean="0">
                <a:latin typeface="Open Sans"/>
              </a:rPr>
              <a:t>literature</a:t>
            </a:r>
          </a:p>
          <a:p>
            <a:pPr marL="457200" indent="-457200">
              <a:buFontTx/>
              <a:buAutoNum type="arabicPeriod"/>
            </a:pPr>
            <a:endParaRPr lang="en-US" sz="2000" dirty="0" smtClean="0">
              <a:latin typeface="Open Sans"/>
            </a:endParaRPr>
          </a:p>
          <a:p>
            <a:pPr marL="457200" indent="-457200">
              <a:buFontTx/>
              <a:buAutoNum type="arabicPeriod"/>
            </a:pPr>
            <a:r>
              <a:rPr lang="en-US" sz="2000" dirty="0">
                <a:latin typeface="Open Sans"/>
              </a:rPr>
              <a:t>Vaccines and Autism: Examining source type, audience, agendas and personal </a:t>
            </a:r>
            <a:r>
              <a:rPr lang="en-US" sz="2000" dirty="0" smtClean="0">
                <a:latin typeface="Open Sans"/>
              </a:rPr>
              <a:t>position</a:t>
            </a:r>
          </a:p>
          <a:p>
            <a:pPr marL="457200" indent="-457200">
              <a:buFontTx/>
              <a:buAutoNum type="arabicPeriod"/>
            </a:pPr>
            <a:endParaRPr lang="en-US" sz="2000" dirty="0">
              <a:latin typeface="Open Sans"/>
            </a:endParaRPr>
          </a:p>
          <a:p>
            <a:pPr marL="457200" indent="-457200">
              <a:buFontTx/>
              <a:buAutoNum type="arabicPeriod"/>
            </a:pPr>
            <a:r>
              <a:rPr lang="en-US" sz="2000" dirty="0" smtClean="0">
                <a:latin typeface="Open Sans"/>
              </a:rPr>
              <a:t>Climate </a:t>
            </a:r>
            <a:r>
              <a:rPr lang="en-US" sz="2000" dirty="0">
                <a:latin typeface="Open Sans"/>
              </a:rPr>
              <a:t>change and health: Examining source </a:t>
            </a:r>
            <a:r>
              <a:rPr lang="en-US" sz="2000" dirty="0" smtClean="0">
                <a:latin typeface="Open Sans"/>
              </a:rPr>
              <a:t>authority</a:t>
            </a:r>
          </a:p>
          <a:p>
            <a:pPr marL="457200" indent="-457200">
              <a:buFontTx/>
              <a:buAutoNum type="arabicPeriod"/>
            </a:pPr>
            <a:endParaRPr lang="en-US" sz="2000" dirty="0" smtClean="0">
              <a:latin typeface="Open Sans"/>
            </a:endParaRPr>
          </a:p>
          <a:p>
            <a:pPr marL="457200" indent="-457200">
              <a:buFontTx/>
              <a:buAutoNum type="arabicPeriod"/>
            </a:pPr>
            <a:r>
              <a:rPr lang="en-US" sz="2000" dirty="0">
                <a:latin typeface="Open Sans"/>
              </a:rPr>
              <a:t>Scientific authority: </a:t>
            </a:r>
            <a:r>
              <a:rPr lang="en-US" sz="2000" dirty="0" smtClean="0">
                <a:latin typeface="Open Sans"/>
              </a:rPr>
              <a:t>Asking an author</a:t>
            </a:r>
          </a:p>
          <a:p>
            <a:pPr marL="457200" indent="-457200">
              <a:buFontTx/>
              <a:buAutoNum type="arabicPeriod"/>
            </a:pPr>
            <a:endParaRPr lang="en-US" sz="2000" dirty="0">
              <a:latin typeface="Open Sans"/>
            </a:endParaRPr>
          </a:p>
          <a:p>
            <a:pPr marL="457200" indent="-457200">
              <a:buFontTx/>
              <a:buAutoNum type="arabicPeriod"/>
            </a:pPr>
            <a:r>
              <a:rPr lang="en-US" sz="2000" dirty="0">
                <a:latin typeface="Open Sans"/>
              </a:rPr>
              <a:t>Integrating epidemiologic assessment with assessing popular media presentation of scientific </a:t>
            </a:r>
            <a:r>
              <a:rPr lang="en-US" sz="2000" dirty="0" smtClean="0">
                <a:latin typeface="Open Sans"/>
              </a:rPr>
              <a:t>information</a:t>
            </a:r>
          </a:p>
          <a:p>
            <a:pPr marL="457200" indent="-457200">
              <a:buFontTx/>
              <a:buAutoNum type="arabicPeriod"/>
            </a:pPr>
            <a:endParaRPr lang="en-US" sz="2000" dirty="0">
              <a:latin typeface="Open Sans"/>
            </a:endParaRPr>
          </a:p>
          <a:p>
            <a:pPr marL="457200" indent="-457200">
              <a:buFontTx/>
              <a:buAutoNum type="arabicPeriod"/>
            </a:pPr>
            <a:endParaRPr lang="en-US" sz="2000" dirty="0" smtClean="0">
              <a:latin typeface="Open Sans"/>
            </a:endParaRPr>
          </a:p>
          <a:p>
            <a:r>
              <a:rPr lang="en-US" sz="2000" dirty="0" smtClean="0">
                <a:latin typeface="Open Sans"/>
              </a:rPr>
              <a:t>See handout</a:t>
            </a:r>
            <a:endParaRPr lang="en-US" sz="2000" dirty="0">
              <a:latin typeface="Open Sans"/>
            </a:endParaRPr>
          </a:p>
          <a:p>
            <a:pPr marL="457200" indent="-457200">
              <a:buFontTx/>
              <a:buAutoNum type="arabicPeriod"/>
            </a:pPr>
            <a:endParaRPr lang="en-US" sz="2000" dirty="0"/>
          </a:p>
          <a:p>
            <a:pPr marL="457200" indent="-457200">
              <a:buAutoNum type="arabicPeriod"/>
            </a:pPr>
            <a:endParaRPr lang="en-US" sz="2000" dirty="0" smtClean="0"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71374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557" y="877"/>
            <a:ext cx="9235296" cy="519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93" y="5750812"/>
            <a:ext cx="9186756" cy="11240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9864" y="454534"/>
            <a:ext cx="756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87511"/>
                </a:solidFill>
                <a:latin typeface="Georgia"/>
                <a:cs typeface="Georgia"/>
              </a:rPr>
              <a:t>R</a:t>
            </a:r>
            <a:r>
              <a:rPr lang="en-US" sz="2800" b="1" dirty="0" smtClean="0">
                <a:solidFill>
                  <a:srgbClr val="E87511"/>
                </a:solidFill>
                <a:latin typeface="Georgia"/>
                <a:cs typeface="Georgia"/>
              </a:rPr>
              <a:t>ubric Development</a:t>
            </a:r>
            <a:endParaRPr lang="en-US" sz="1000" b="1" dirty="0">
              <a:latin typeface="Georgia"/>
              <a:cs typeface="Georg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864" y="1049041"/>
            <a:ext cx="831599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Open Sans"/>
              </a:rPr>
              <a:t>After the course was finished, we developed a rubric to evaluate whether the course-level IL outcomes were achieved</a:t>
            </a:r>
          </a:p>
          <a:p>
            <a:endParaRPr lang="en-US" sz="2000" dirty="0"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Open Sans"/>
              </a:rPr>
              <a:t>We used themes from the Screencast-O-</a:t>
            </a:r>
            <a:r>
              <a:rPr lang="en-US" sz="2000" dirty="0" err="1" smtClean="0">
                <a:latin typeface="Open Sans"/>
              </a:rPr>
              <a:t>Matic</a:t>
            </a:r>
            <a:r>
              <a:rPr lang="en-US" sz="2000" dirty="0" smtClean="0">
                <a:latin typeface="Open Sans"/>
              </a:rPr>
              <a:t> video diary and the College Library IL outcomes to inform different levels of proficiency on the rubric (see handout)</a:t>
            </a:r>
          </a:p>
          <a:p>
            <a:endParaRPr lang="en-US" sz="2000" dirty="0"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Open Sans"/>
              </a:rPr>
              <a:t>Tested the rubric with a sampling of each of the assignments</a:t>
            </a:r>
          </a:p>
          <a:p>
            <a:endParaRPr lang="en-US" sz="2000" dirty="0"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Open Sans"/>
              </a:rPr>
              <a:t>Refined the rubric to: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Open Sans"/>
              </a:rPr>
              <a:t>Include 2 IL outcomes we did not previously intend to focus 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Open Sans"/>
              </a:rPr>
              <a:t>Distinguish between emerging, developing, and proficient levels 	</a:t>
            </a:r>
            <a:endParaRPr lang="en-US" sz="2000" b="1" dirty="0" smtClean="0"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71374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557" y="877"/>
            <a:ext cx="9235296" cy="519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93" y="5750812"/>
            <a:ext cx="9186756" cy="11240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9864" y="454534"/>
            <a:ext cx="756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87511"/>
                </a:solidFill>
                <a:latin typeface="Georgia"/>
                <a:cs typeface="Georgia"/>
              </a:rPr>
              <a:t>Did student IL improve? </a:t>
            </a:r>
            <a:endParaRPr lang="en-US" sz="1000" b="1" dirty="0">
              <a:latin typeface="Georgia"/>
              <a:cs typeface="Georg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864" y="1049041"/>
            <a:ext cx="831599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Open Sans"/>
              </a:rPr>
              <a:t>Students largely achieved “proficient” status for the following items: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Open Sans"/>
              </a:rPr>
              <a:t>Demonstrating differences between source types and authority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Open Sans"/>
              </a:rPr>
              <a:t>Distinguishing between formats of presentations and how that impacts messages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Open Sans"/>
              </a:rPr>
              <a:t>Incorporating critical analysis of multiple perspectives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/>
              </a:rPr>
              <a:t>Students largely </a:t>
            </a:r>
            <a:r>
              <a:rPr lang="en-US" sz="2000" dirty="0" smtClean="0">
                <a:latin typeface="Open Sans"/>
              </a:rPr>
              <a:t>achieved “developing” status for: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Open Sans"/>
              </a:rPr>
              <a:t>Acknowledging potential agendas/biases of sources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Open Sans"/>
              </a:rPr>
              <a:t>Difficulty with identifying agendas/bias in “science”– automatic trust in sources they deemed “scientific”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Open Sans"/>
              </a:rPr>
              <a:t>BUT, also overly-dismissive of scientific articles after learning about epidemiologic biases and confounding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Open Sans"/>
              </a:rPr>
              <a:t>Difficulty with identifying what makes a news article credible</a:t>
            </a:r>
          </a:p>
          <a:p>
            <a:pPr lvl="2"/>
            <a:r>
              <a:rPr lang="en-US" sz="2000" dirty="0" smtClean="0">
                <a:latin typeface="Open Sans"/>
              </a:rPr>
              <a:t> </a:t>
            </a:r>
          </a:p>
          <a:p>
            <a:endParaRPr lang="en-US" sz="2000" dirty="0" smtClean="0">
              <a:latin typeface="Open Sans"/>
            </a:endParaRPr>
          </a:p>
          <a:p>
            <a:r>
              <a:rPr lang="en-US" sz="2000" dirty="0">
                <a:latin typeface="Open Sans"/>
              </a:rPr>
              <a:t>	</a:t>
            </a:r>
            <a:endParaRPr lang="en-US" sz="2000" dirty="0" smtClean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71374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557" y="877"/>
            <a:ext cx="9235296" cy="519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93" y="5750812"/>
            <a:ext cx="9186756" cy="11240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9864" y="454534"/>
            <a:ext cx="756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87511"/>
                </a:solidFill>
                <a:latin typeface="Georgia"/>
                <a:cs typeface="Georgia"/>
              </a:rPr>
              <a:t>Did student IL improve? </a:t>
            </a:r>
            <a:endParaRPr lang="en-US" sz="1000" b="1" dirty="0">
              <a:latin typeface="Georgia"/>
              <a:cs typeface="Georg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864" y="1049041"/>
            <a:ext cx="831599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2000" dirty="0" smtClean="0">
                <a:latin typeface="Open Sans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Open Sans"/>
              </a:rPr>
              <a:t>“Emerging:” Students struggled with recognizing differentials in </a:t>
            </a:r>
            <a:r>
              <a:rPr lang="en-US" sz="2000" b="1" dirty="0" smtClean="0">
                <a:latin typeface="Open Sans"/>
              </a:rPr>
              <a:t>power and authority </a:t>
            </a:r>
            <a:r>
              <a:rPr lang="en-US" sz="2000" dirty="0" smtClean="0">
                <a:latin typeface="Open Sans"/>
              </a:rPr>
              <a:t>structures and the </a:t>
            </a:r>
            <a:r>
              <a:rPr lang="en-US" sz="2000" b="1" dirty="0" smtClean="0">
                <a:latin typeface="Open Sans"/>
              </a:rPr>
              <a:t>cultural contexts </a:t>
            </a:r>
            <a:r>
              <a:rPr lang="en-US" sz="2000" dirty="0" smtClean="0">
                <a:latin typeface="Open Sans"/>
              </a:rPr>
              <a:t>within in which information is created and interpreted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Open Sans"/>
              </a:rPr>
              <a:t>Lesson Learned:  I need to be more intentional with my questions to get students to analyze these particular issues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Open Sans"/>
              </a:rPr>
              <a:t>These topics were often the focus of class discussions– not reflected in course rubric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Open Sans"/>
              </a:rPr>
              <a:t>See discussion rubric provided in handouts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Open Sans"/>
              </a:rPr>
              <a:t>Confusion around “open access”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Open Sans"/>
              </a:rPr>
              <a:t>Students often acknowledged own emotions when reading particular arguments, but stopped short of thinking about how their own position, education, etc. influenced their interpretation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Open Sans"/>
            </a:endParaRPr>
          </a:p>
          <a:p>
            <a:r>
              <a:rPr lang="en-US" sz="2000" dirty="0">
                <a:latin typeface="Open Sans"/>
              </a:rPr>
              <a:t>	</a:t>
            </a:r>
            <a:endParaRPr lang="en-US" sz="2000" dirty="0" smtClean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14307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557" y="877"/>
            <a:ext cx="9235296" cy="519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93" y="5750812"/>
            <a:ext cx="9186756" cy="11240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9864" y="454534"/>
            <a:ext cx="756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87511"/>
                </a:solidFill>
                <a:latin typeface="Georgia"/>
                <a:cs typeface="Georgia"/>
              </a:rPr>
              <a:t>Did student IL improve? </a:t>
            </a:r>
            <a:endParaRPr lang="en-US" sz="1000" b="1" dirty="0">
              <a:latin typeface="Georgia"/>
              <a:cs typeface="Georg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864" y="1049041"/>
            <a:ext cx="83159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2000" dirty="0" smtClean="0">
                <a:latin typeface="Open Sans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Open Sans"/>
              </a:rPr>
              <a:t>Some of the IL outcomes we set out to achieve were not adequately addressed in the assignments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Open Sans"/>
              </a:rPr>
              <a:t>Lesson Learned:  It is really important we constantly revisit our intended student learning outcomes and make sure that our assessments are measuring those outcomes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Open Sans"/>
            </a:endParaRPr>
          </a:p>
          <a:p>
            <a:r>
              <a:rPr lang="en-US" sz="2000" dirty="0">
                <a:latin typeface="Open Sans"/>
              </a:rPr>
              <a:t>	</a:t>
            </a:r>
            <a:endParaRPr lang="en-US" sz="2000" dirty="0" smtClean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19965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557" y="877"/>
            <a:ext cx="9235296" cy="519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93" y="5750812"/>
            <a:ext cx="9186756" cy="11240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9864" y="454534"/>
            <a:ext cx="756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87511"/>
                </a:solidFill>
                <a:latin typeface="Georgia"/>
                <a:cs typeface="Georgia"/>
              </a:rPr>
              <a:t>M</a:t>
            </a:r>
            <a:r>
              <a:rPr lang="en-US" sz="2800" b="1" dirty="0" smtClean="0">
                <a:solidFill>
                  <a:srgbClr val="E87511"/>
                </a:solidFill>
                <a:latin typeface="Georgia"/>
                <a:cs typeface="Georgia"/>
              </a:rPr>
              <a:t>oving Forward</a:t>
            </a:r>
            <a:endParaRPr lang="en-US" sz="1000" b="1" dirty="0">
              <a:latin typeface="Georgia"/>
              <a:cs typeface="Georg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863" y="1249096"/>
            <a:ext cx="831599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Open Sans"/>
              </a:rPr>
              <a:t>If we are concerned about our current information climate, we </a:t>
            </a:r>
            <a:r>
              <a:rPr lang="en-US" sz="2000" dirty="0">
                <a:latin typeface="Open Sans"/>
              </a:rPr>
              <a:t>should all be thinking about how we integrate IL outcomes into our </a:t>
            </a:r>
            <a:r>
              <a:rPr lang="en-US" sz="2000" dirty="0" smtClean="0">
                <a:latin typeface="Open Sans"/>
              </a:rPr>
              <a:t>classes.</a:t>
            </a:r>
            <a:endParaRPr lang="en-US" sz="2000" b="1" dirty="0">
              <a:latin typeface="Open Sans"/>
              <a:cs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Open Sans"/>
              </a:rPr>
              <a:t>Question assumptions about student IL learning in other classes or on their own and prioritize IL in public health coursework.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Open Sans"/>
              </a:rPr>
              <a:t>Collaboration with librarians is critical to teaching students IL, institutionalizing IL on our campuses, and sustaining enthusiasm for this work.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Open Sans"/>
            </a:endParaRPr>
          </a:p>
          <a:p>
            <a:endParaRPr lang="en-US" sz="2000" dirty="0" smtClean="0"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54661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557" y="877"/>
            <a:ext cx="9235296" cy="519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93" y="5750812"/>
            <a:ext cx="9186756" cy="11240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9864" y="454534"/>
            <a:ext cx="756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87511"/>
                </a:solidFill>
                <a:latin typeface="Georgia"/>
                <a:cs typeface="Georgia"/>
              </a:rPr>
              <a:t>References</a:t>
            </a:r>
            <a:endParaRPr lang="en-US" sz="1000" b="1" dirty="0">
              <a:latin typeface="Georgia"/>
              <a:cs typeface="Georg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2365" y="1111619"/>
            <a:ext cx="8755382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50" dirty="0"/>
              <a:t>Association of College &amp; Research Libraries. </a:t>
            </a:r>
            <a:r>
              <a:rPr lang="en-US" sz="1950" i="1" dirty="0" smtClean="0"/>
              <a:t>Framework </a:t>
            </a:r>
            <a:r>
              <a:rPr lang="en-US" sz="1950" i="1" dirty="0"/>
              <a:t>for Information Literacy for Higher Education. </a:t>
            </a:r>
            <a:r>
              <a:rPr lang="en-US" sz="1950" dirty="0" smtClean="0"/>
              <a:t>Chicago</a:t>
            </a:r>
            <a:r>
              <a:rPr lang="en-US" sz="1950" dirty="0"/>
              <a:t>: Association of College &amp; Research </a:t>
            </a:r>
            <a:r>
              <a:rPr lang="en-US" sz="1950" dirty="0" smtClean="0"/>
              <a:t>Libraries; 2015</a:t>
            </a:r>
            <a:r>
              <a:rPr lang="en-US" sz="1950" dirty="0"/>
              <a:t>. http://</a:t>
            </a:r>
            <a:r>
              <a:rPr lang="en-US" sz="1950" dirty="0" smtClean="0"/>
              <a:t>www.ala.org/acrl/standards/ilframework. Accessed October 30, 2017.</a:t>
            </a:r>
            <a:endParaRPr lang="en-US" sz="1950" dirty="0">
              <a:latin typeface="Open Sans"/>
              <a:cs typeface="Open Sans"/>
            </a:endParaRPr>
          </a:p>
          <a:p>
            <a:endParaRPr lang="en-US" sz="1950" dirty="0">
              <a:latin typeface="Open Sans"/>
              <a:cs typeface="Open Sans"/>
            </a:endParaRPr>
          </a:p>
          <a:p>
            <a:r>
              <a:rPr lang="en-US" sz="1950" dirty="0"/>
              <a:t>Association of College &amp; Research Libraries. </a:t>
            </a:r>
            <a:r>
              <a:rPr lang="en-US" sz="1950" i="1" dirty="0" smtClean="0"/>
              <a:t>Information </a:t>
            </a:r>
            <a:r>
              <a:rPr lang="en-US" sz="1950" i="1" dirty="0"/>
              <a:t>Literacy Competency Standards for Higher Education. </a:t>
            </a:r>
            <a:r>
              <a:rPr lang="en-US" sz="1950" dirty="0"/>
              <a:t>Chicago: Association of College &amp; Research Libraries; </a:t>
            </a:r>
            <a:r>
              <a:rPr lang="en-US" sz="1950" dirty="0" smtClean="0"/>
              <a:t>2000</a:t>
            </a:r>
            <a:r>
              <a:rPr lang="en-US" sz="1950" dirty="0"/>
              <a:t>. http://</a:t>
            </a:r>
            <a:r>
              <a:rPr lang="en-US" sz="1950" dirty="0" smtClean="0"/>
              <a:t>www.ala.org/acrl/sites/ala.org.acrl/files/content/standards/standards.pdf. Accessed October 30, 2017.</a:t>
            </a:r>
            <a:endParaRPr lang="en-US" sz="1950" dirty="0">
              <a:latin typeface="Open Sans"/>
              <a:cs typeface="Open Sans"/>
            </a:endParaRPr>
          </a:p>
          <a:p>
            <a:endParaRPr lang="en-US" sz="1950" dirty="0">
              <a:latin typeface="Open Sans"/>
              <a:cs typeface="Open Sans"/>
            </a:endParaRPr>
          </a:p>
          <a:p>
            <a:r>
              <a:rPr lang="en-US" sz="1950" dirty="0" err="1" smtClean="0"/>
              <a:t>Musselman</a:t>
            </a:r>
            <a:r>
              <a:rPr lang="en-US" sz="1950" dirty="0" smtClean="0"/>
              <a:t> Library, Gettysburg College. Information </a:t>
            </a:r>
            <a:r>
              <a:rPr lang="en-US" sz="1950" dirty="0"/>
              <a:t>Literacy Student Learning </a:t>
            </a:r>
            <a:r>
              <a:rPr lang="en-US" sz="1950" dirty="0" smtClean="0"/>
              <a:t>Goals. http</a:t>
            </a:r>
            <a:r>
              <a:rPr lang="en-US" sz="1950" dirty="0"/>
              <a:t>://</a:t>
            </a:r>
            <a:r>
              <a:rPr lang="en-US" sz="1950" dirty="0" smtClean="0"/>
              <a:t>www.gettysburg.edu/library/information/departments/reference/instruction/Gettysburg%20IL%20goals%20March%202017.pdf. Published March 2017. Accessed October 30, 2017.</a:t>
            </a:r>
            <a:endParaRPr lang="en-US" sz="2000" dirty="0"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01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557" y="877"/>
            <a:ext cx="9235296" cy="519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93" y="5750812"/>
            <a:ext cx="9186756" cy="11240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9864" y="454534"/>
            <a:ext cx="756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87511"/>
                </a:solidFill>
                <a:latin typeface="Georgia"/>
                <a:cs typeface="Georgia"/>
              </a:rPr>
              <a:t>P</a:t>
            </a:r>
            <a:r>
              <a:rPr lang="en-US" sz="2800" b="1" dirty="0" smtClean="0">
                <a:solidFill>
                  <a:srgbClr val="E87511"/>
                </a:solidFill>
                <a:latin typeface="Georgia"/>
                <a:cs typeface="Georgia"/>
              </a:rPr>
              <a:t>resenter Disclosures</a:t>
            </a:r>
            <a:endParaRPr lang="en-US" sz="1000" b="1" dirty="0">
              <a:latin typeface="Georgia"/>
              <a:cs typeface="Georgia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609600" y="1257842"/>
            <a:ext cx="7924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 dirty="0" smtClean="0"/>
              <a:t>Amy Dailey and Meggan Smith</a:t>
            </a:r>
            <a:endParaRPr lang="en-US" altLang="en-US" sz="2400" b="1" dirty="0"/>
          </a:p>
        </p:txBody>
      </p:sp>
      <p:sp>
        <p:nvSpPr>
          <p:cNvPr id="12" name="Rectangle 7"/>
          <p:cNvSpPr txBox="1">
            <a:spLocks noChangeArrowheads="1"/>
          </p:cNvSpPr>
          <p:nvPr/>
        </p:nvSpPr>
        <p:spPr>
          <a:xfrm>
            <a:off x="152400" y="2057400"/>
            <a:ext cx="8686800" cy="11430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b="1" dirty="0" smtClean="0">
                <a:latin typeface="Arial" charset="0"/>
              </a:rPr>
              <a:t>(1)	The following personal financial relationships with commercial interests relevant to this presentation existed during the past 12 months:</a:t>
            </a:r>
            <a:endParaRPr lang="en-US" altLang="en-US" sz="2400" dirty="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228600" y="3276600"/>
            <a:ext cx="8686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dirty="0" smtClean="0"/>
              <a:t>No </a:t>
            </a:r>
            <a:r>
              <a:rPr lang="en-US" altLang="en-US" dirty="0"/>
              <a:t>relationships to </a:t>
            </a:r>
            <a:r>
              <a:rPr lang="en-US" altLang="en-US" dirty="0" smtClean="0"/>
              <a:t>disclose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8474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557" y="877"/>
            <a:ext cx="9235296" cy="519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93" y="5750812"/>
            <a:ext cx="9186756" cy="11240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9864" y="454534"/>
            <a:ext cx="756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87511"/>
                </a:solidFill>
                <a:latin typeface="Georgia"/>
                <a:cs typeface="Georgia"/>
              </a:rPr>
              <a:t>Fake news and alternative facts</a:t>
            </a:r>
            <a:endParaRPr lang="en-US" sz="1000" b="1" dirty="0">
              <a:latin typeface="Georgia"/>
              <a:cs typeface="Georg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9864" y="1254117"/>
            <a:ext cx="845849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404040"/>
                </a:solidFill>
                <a:latin typeface="Open Sans"/>
                <a:cs typeface="Open Sans"/>
              </a:rPr>
              <a:t>Role as educators in our current climate of “fake news,” “alternative facts,” and war higher education</a:t>
            </a:r>
          </a:p>
          <a:p>
            <a:endParaRPr lang="en-US" sz="2000" dirty="0">
              <a:solidFill>
                <a:srgbClr val="404040"/>
              </a:solidFill>
              <a:latin typeface="Open Sans"/>
              <a:cs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404040"/>
                </a:solidFill>
                <a:latin typeface="Open Sans"/>
                <a:cs typeface="Open Sans"/>
              </a:rPr>
              <a:t>Teaching information literacy (IL) is essential if we expect students to become well-informed citizens prepared to navigate today’s digital landscape, political climate and 24-hour cable news cycle</a:t>
            </a:r>
          </a:p>
          <a:p>
            <a:endParaRPr lang="en-US" sz="2000" dirty="0">
              <a:solidFill>
                <a:srgbClr val="404040"/>
              </a:solidFill>
              <a:latin typeface="Open Sans"/>
              <a:cs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404040"/>
                </a:solidFill>
                <a:latin typeface="Open Sans"/>
                <a:cs typeface="Open Sans"/>
              </a:rPr>
              <a:t>One of my goals as a public health educator: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404040"/>
                </a:solidFill>
                <a:latin typeface="Open Sans"/>
                <a:cs typeface="Open Sans"/>
              </a:rPr>
              <a:t>To make IL outcomes a much more intentional focus of my courses</a:t>
            </a:r>
            <a:r>
              <a:rPr lang="en-US" sz="2000" dirty="0" smtClean="0">
                <a:solidFill>
                  <a:srgbClr val="FF0000"/>
                </a:solidFill>
                <a:latin typeface="Open Sans"/>
                <a:cs typeface="Open Sans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Open Sans"/>
                <a:cs typeface="Open Sans"/>
              </a:rPr>
            </a:br>
            <a:endParaRPr lang="en-US" sz="2000" dirty="0">
              <a:solidFill>
                <a:srgbClr val="FF0000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54661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557" y="877"/>
            <a:ext cx="9235296" cy="519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93" y="5750812"/>
            <a:ext cx="9186756" cy="11240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9864" y="454534"/>
            <a:ext cx="756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87511"/>
                </a:solidFill>
                <a:latin typeface="Georgia"/>
                <a:cs typeface="Georgia"/>
              </a:rPr>
              <a:t>Methods</a:t>
            </a:r>
            <a:endParaRPr lang="en-US" sz="1000" b="1" dirty="0">
              <a:latin typeface="Georgia"/>
              <a:cs typeface="Georg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9864" y="1254117"/>
            <a:ext cx="84584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Open Sans"/>
                <a:cs typeface="Open Sans"/>
              </a:rPr>
              <a:t>Undergraduate Epidemiology course with lab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Open Sans"/>
              <a:cs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Open Sans"/>
                <a:cs typeface="Open Sans"/>
              </a:rPr>
              <a:t>Worked with a research and instruction librarian to identify IL outcomes and develop assignments that would address those outcomes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Open Sans"/>
              <a:cs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Open Sans"/>
                <a:cs typeface="Open Sans"/>
              </a:rPr>
              <a:t>Developed and tested a rubric to assess IL outcomes at the course-level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Open Sans"/>
              <a:cs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Open Sans"/>
                <a:cs typeface="Open Sans"/>
              </a:rPr>
              <a:t>Randomly chose 5 student assignments from 6 journal/media assignments for assessment</a:t>
            </a:r>
          </a:p>
          <a:p>
            <a:endParaRPr lang="en-US" sz="2000" dirty="0" smtClean="0">
              <a:latin typeface="Open Sans"/>
              <a:cs typeface="Open Sans"/>
            </a:endParaRPr>
          </a:p>
          <a:p>
            <a:r>
              <a:rPr lang="en-US" sz="2000" dirty="0" smtClean="0">
                <a:latin typeface="Open Sans"/>
                <a:cs typeface="Open Sans"/>
              </a:rPr>
              <a:t/>
            </a:r>
            <a:br>
              <a:rPr lang="en-US" sz="2000" dirty="0" smtClean="0">
                <a:latin typeface="Open Sans"/>
                <a:cs typeface="Open Sans"/>
              </a:rPr>
            </a:br>
            <a:endParaRPr lang="en-US" sz="2000" dirty="0"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35267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557" y="877"/>
            <a:ext cx="9235296" cy="519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93" y="5750812"/>
            <a:ext cx="9186756" cy="11240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9864" y="454534"/>
            <a:ext cx="756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87511"/>
                </a:solidFill>
                <a:latin typeface="Georgia"/>
                <a:cs typeface="Georgia"/>
              </a:rPr>
              <a:t>F</a:t>
            </a:r>
            <a:r>
              <a:rPr lang="en-US" sz="2800" b="1" dirty="0" smtClean="0">
                <a:solidFill>
                  <a:srgbClr val="E87511"/>
                </a:solidFill>
                <a:latin typeface="Georgia"/>
                <a:cs typeface="Georgia"/>
              </a:rPr>
              <a:t>rom Standards to Framework</a:t>
            </a:r>
            <a:endParaRPr lang="en-US" sz="1000" b="1" dirty="0">
              <a:latin typeface="Georgia"/>
              <a:cs typeface="Georg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9864" y="1254119"/>
            <a:ext cx="8315995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404040"/>
                </a:solidFill>
                <a:latin typeface="Open Sans"/>
                <a:cs typeface="Open Sans"/>
              </a:rPr>
              <a:t>The Association of College and Research Libraries (ACRL)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Open Sans"/>
                <a:cs typeface="Open Sans"/>
              </a:rPr>
              <a:t>Information Literacy Competency Standards for Higher Education (2000)</a:t>
            </a:r>
            <a:br>
              <a:rPr lang="en-US" sz="2000" dirty="0" smtClean="0">
                <a:latin typeface="Open Sans"/>
                <a:cs typeface="Open Sans"/>
              </a:rPr>
            </a:br>
            <a:endParaRPr lang="en-US" sz="800" dirty="0">
              <a:latin typeface="Open Sans"/>
              <a:cs typeface="Open Sans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Open Sans"/>
                <a:cs typeface="Open Sans"/>
              </a:rPr>
              <a:t>Framework for Information Literacy for Higher Education (filed by ACRL 2015; adopted by ACRL 2016).</a:t>
            </a:r>
          </a:p>
          <a:p>
            <a:endParaRPr lang="en-US" sz="2000" dirty="0" smtClean="0">
              <a:latin typeface="Open Sans"/>
              <a:cs typeface="Open Sans"/>
            </a:endParaRPr>
          </a:p>
          <a:p>
            <a:r>
              <a:rPr lang="en-US" sz="2000" dirty="0" err="1" smtClean="0">
                <a:latin typeface="Open Sans"/>
                <a:cs typeface="Open Sans"/>
              </a:rPr>
              <a:t>Musselman</a:t>
            </a:r>
            <a:r>
              <a:rPr lang="en-US" sz="2000" dirty="0" smtClean="0">
                <a:latin typeface="Open Sans"/>
                <a:cs typeface="Open Sans"/>
              </a:rPr>
              <a:t> Library, Gettysburg College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Open Sans"/>
                <a:cs typeface="Open Sans"/>
              </a:rPr>
              <a:t>Information Literacy Student Learning Goals (March 2017)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Open Sans"/>
                <a:cs typeface="Open Sans"/>
              </a:rPr>
              <a:t>Scholarship as Conversation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Open Sans"/>
                <a:cs typeface="Open Sans"/>
              </a:rPr>
              <a:t>Research as Inquiry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Open Sans"/>
                <a:cs typeface="Open Sans"/>
              </a:rPr>
              <a:t>Authority is Constructed and Contextual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Open Sans"/>
                <a:cs typeface="Open Sans"/>
              </a:rPr>
              <a:t>Information Creation as a Process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Open Sans"/>
                <a:cs typeface="Open Sans"/>
              </a:rPr>
              <a:t>Information Has Value</a:t>
            </a:r>
          </a:p>
        </p:txBody>
      </p:sp>
    </p:spTree>
    <p:extLst>
      <p:ext uri="{BB962C8B-B14F-4D97-AF65-F5344CB8AC3E}">
        <p14:creationId xmlns:p14="http://schemas.microsoft.com/office/powerpoint/2010/main" val="242387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557" y="877"/>
            <a:ext cx="9235296" cy="519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93" y="5750812"/>
            <a:ext cx="9186756" cy="11240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9864" y="454534"/>
            <a:ext cx="756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87511"/>
                </a:solidFill>
                <a:latin typeface="Georgia"/>
                <a:cs typeface="Georgia"/>
              </a:rPr>
              <a:t>Student Learning Outcomes</a:t>
            </a:r>
            <a:endParaRPr lang="en-US" sz="1000" b="1" dirty="0">
              <a:latin typeface="Georgia"/>
              <a:cs typeface="Georg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864" y="1049041"/>
            <a:ext cx="831599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sz="2000" b="1" dirty="0" smtClean="0">
                <a:latin typeface="Open Sans"/>
                <a:cs typeface="Open Sans"/>
              </a:rPr>
              <a:t>Authority </a:t>
            </a:r>
            <a:r>
              <a:rPr lang="en-US" sz="2000" b="1" dirty="0">
                <a:latin typeface="Open Sans"/>
                <a:cs typeface="Open Sans"/>
              </a:rPr>
              <a:t>is Constructed and </a:t>
            </a:r>
            <a:r>
              <a:rPr lang="en-US" sz="2000" b="1" dirty="0" smtClean="0">
                <a:latin typeface="Open Sans"/>
                <a:cs typeface="Open Sans"/>
              </a:rPr>
              <a:t>Contextual</a:t>
            </a:r>
            <a:endParaRPr lang="en-US" sz="2000" b="1" dirty="0">
              <a:latin typeface="Open Sans"/>
              <a:cs typeface="Open Sans"/>
            </a:endParaRPr>
          </a:p>
          <a:p>
            <a:endParaRPr lang="en-US" sz="2000" dirty="0" smtClean="0">
              <a:latin typeface="Open Sans"/>
            </a:endParaRPr>
          </a:p>
          <a:p>
            <a:r>
              <a:rPr lang="en-US" sz="2000" dirty="0" smtClean="0">
                <a:latin typeface="Open Sans"/>
              </a:rPr>
              <a:t>Students </a:t>
            </a:r>
            <a:r>
              <a:rPr lang="en-US" sz="2000" dirty="0">
                <a:latin typeface="Open Sans"/>
              </a:rPr>
              <a:t>should be able to:   </a:t>
            </a:r>
            <a:endParaRPr lang="en-US" sz="2000" dirty="0" smtClean="0">
              <a:latin typeface="Open Sans"/>
            </a:endParaRPr>
          </a:p>
          <a:p>
            <a:pPr marL="0" lvl="2"/>
            <a:r>
              <a:rPr lang="en-US" sz="2000" dirty="0">
                <a:latin typeface="Open Sans"/>
              </a:rPr>
              <a:t>	</a:t>
            </a:r>
            <a:r>
              <a:rPr lang="en-US" sz="2000" dirty="0" smtClean="0">
                <a:latin typeface="Open Sans"/>
              </a:rPr>
              <a:t>1</a:t>
            </a:r>
            <a:r>
              <a:rPr lang="en-US" sz="2000" dirty="0">
                <a:latin typeface="Open Sans"/>
              </a:rPr>
              <a:t>) Examine and compare information from various sources in order </a:t>
            </a:r>
            <a:r>
              <a:rPr lang="en-US" sz="2000" dirty="0" smtClean="0">
                <a:latin typeface="Open Sans"/>
              </a:rPr>
              <a:t>	to </a:t>
            </a:r>
            <a:r>
              <a:rPr lang="en-US" sz="2000" dirty="0">
                <a:latin typeface="Open Sans"/>
              </a:rPr>
              <a:t>evaluate accuracy, authority, currency, and point of </a:t>
            </a:r>
            <a:r>
              <a:rPr lang="en-US" sz="2000" dirty="0" smtClean="0">
                <a:latin typeface="Open Sans"/>
              </a:rPr>
              <a:t>view; </a:t>
            </a:r>
          </a:p>
          <a:p>
            <a:pPr marL="0" lvl="2"/>
            <a:r>
              <a:rPr lang="en-US" sz="2000" dirty="0" smtClean="0">
                <a:latin typeface="Open Sans"/>
              </a:rPr>
              <a:t>	</a:t>
            </a:r>
          </a:p>
          <a:p>
            <a:r>
              <a:rPr lang="en-US" sz="2000" dirty="0">
                <a:latin typeface="Open Sans"/>
              </a:rPr>
              <a:t>	</a:t>
            </a:r>
            <a:r>
              <a:rPr lang="en-US" sz="2000" dirty="0" smtClean="0">
                <a:latin typeface="Open Sans"/>
              </a:rPr>
              <a:t>2</a:t>
            </a:r>
            <a:r>
              <a:rPr lang="en-US" sz="2000" dirty="0">
                <a:latin typeface="Open Sans"/>
              </a:rPr>
              <a:t>) Recognize the cultural, physical, or other context within which </a:t>
            </a:r>
            <a:r>
              <a:rPr lang="en-US" sz="2000" dirty="0" smtClean="0">
                <a:latin typeface="Open Sans"/>
              </a:rPr>
              <a:t>	information </a:t>
            </a:r>
            <a:r>
              <a:rPr lang="en-US" sz="2000" dirty="0">
                <a:latin typeface="Open Sans"/>
              </a:rPr>
              <a:t>is created and how that context impacts </a:t>
            </a:r>
            <a:r>
              <a:rPr lang="en-US" sz="2000" dirty="0" smtClean="0">
                <a:latin typeface="Open Sans"/>
              </a:rPr>
              <a:t>interpretation; </a:t>
            </a:r>
            <a:endParaRPr lang="en-US" sz="2000" dirty="0">
              <a:latin typeface="Open Sans"/>
            </a:endParaRPr>
          </a:p>
          <a:p>
            <a:pPr marL="0" lvl="2"/>
            <a:r>
              <a:rPr lang="en-US" sz="2000" dirty="0" smtClean="0">
                <a:latin typeface="Open Sans"/>
              </a:rPr>
              <a:t>	</a:t>
            </a:r>
            <a:endParaRPr lang="en-US" sz="2000" dirty="0">
              <a:latin typeface="Open Sans"/>
              <a:cs typeface="Open Sans"/>
            </a:endParaRPr>
          </a:p>
          <a:p>
            <a:r>
              <a:rPr lang="en-US" sz="2000" dirty="0" smtClean="0">
                <a:latin typeface="Open Sans"/>
              </a:rPr>
              <a:t>	3) </a:t>
            </a:r>
            <a:r>
              <a:rPr lang="en-US" sz="2000" dirty="0">
                <a:latin typeface="Open Sans"/>
              </a:rPr>
              <a:t>Investigate differing viewpoints encountered </a:t>
            </a:r>
            <a:r>
              <a:rPr lang="en-US" sz="2000" dirty="0" smtClean="0">
                <a:latin typeface="Open Sans"/>
              </a:rPr>
              <a:t>and determine 	whether </a:t>
            </a:r>
            <a:r>
              <a:rPr lang="en-US" sz="2000" dirty="0">
                <a:latin typeface="Open Sans"/>
              </a:rPr>
              <a:t>or not to incorporate or reject these </a:t>
            </a:r>
            <a:r>
              <a:rPr lang="en-US" sz="2000" dirty="0" smtClean="0">
                <a:latin typeface="Open Sans"/>
              </a:rPr>
              <a:t>ideas; </a:t>
            </a:r>
          </a:p>
          <a:p>
            <a:endParaRPr lang="en-US" sz="2000" dirty="0">
              <a:latin typeface="Open Sans"/>
            </a:endParaRPr>
          </a:p>
          <a:p>
            <a:r>
              <a:rPr lang="en-US" sz="2000" dirty="0" smtClean="0">
                <a:latin typeface="Open Sans"/>
              </a:rPr>
              <a:t>	4) Develop a self-awareness of personal bias and worldview and 	understand how that influences information interpretation</a:t>
            </a:r>
            <a:endParaRPr lang="en-US" sz="2000" dirty="0">
              <a:latin typeface="Open Sans"/>
            </a:endParaRPr>
          </a:p>
          <a:p>
            <a:endParaRPr lang="en-US" sz="2000" dirty="0" smtClean="0">
              <a:latin typeface="Open Sans"/>
            </a:endParaRPr>
          </a:p>
          <a:p>
            <a:endParaRPr lang="en-US" sz="2000" dirty="0" smtClean="0">
              <a:latin typeface="Open Sans"/>
            </a:endParaRPr>
          </a:p>
          <a:p>
            <a:r>
              <a:rPr lang="en-US" sz="2000" dirty="0" smtClean="0">
                <a:latin typeface="Open Sans"/>
              </a:rPr>
              <a:t> 	</a:t>
            </a:r>
          </a:p>
          <a:p>
            <a:r>
              <a:rPr lang="en-US" sz="2000" dirty="0" smtClean="0">
                <a:latin typeface="Open Sans"/>
              </a:rPr>
              <a:t>	</a:t>
            </a:r>
            <a:endParaRPr lang="en-US" sz="2000" dirty="0" smtClean="0"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47229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557" y="877"/>
            <a:ext cx="9235296" cy="519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93" y="5750812"/>
            <a:ext cx="9186756" cy="11240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9864" y="454534"/>
            <a:ext cx="756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87511"/>
                </a:solidFill>
                <a:latin typeface="Georgia"/>
                <a:cs typeface="Georgia"/>
              </a:rPr>
              <a:t>Student Learning Outcomes</a:t>
            </a:r>
            <a:endParaRPr lang="en-US" sz="1000" b="1" dirty="0">
              <a:latin typeface="Georgia"/>
              <a:cs typeface="Georg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864" y="1049041"/>
            <a:ext cx="831599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Open Sans"/>
              </a:rPr>
              <a:t>Research </a:t>
            </a:r>
            <a:r>
              <a:rPr lang="en-US" sz="2000" b="1" dirty="0">
                <a:latin typeface="Open Sans"/>
              </a:rPr>
              <a:t>as </a:t>
            </a:r>
            <a:r>
              <a:rPr lang="en-US" sz="2000" b="1" dirty="0" smtClean="0">
                <a:latin typeface="Open Sans"/>
              </a:rPr>
              <a:t>Inquiry</a:t>
            </a:r>
            <a:endParaRPr lang="en-US" sz="2000" b="1" dirty="0">
              <a:latin typeface="Open Sans"/>
            </a:endParaRPr>
          </a:p>
          <a:p>
            <a:r>
              <a:rPr lang="en-US" sz="2000" dirty="0" smtClean="0">
                <a:latin typeface="Open Sans"/>
              </a:rPr>
              <a:t>Students </a:t>
            </a:r>
            <a:r>
              <a:rPr lang="en-US" sz="2000" dirty="0">
                <a:latin typeface="Open Sans"/>
              </a:rPr>
              <a:t>should be able to:   </a:t>
            </a:r>
            <a:endParaRPr lang="en-US" sz="2000" dirty="0" smtClean="0">
              <a:latin typeface="Open Sans"/>
            </a:endParaRPr>
          </a:p>
          <a:p>
            <a:endParaRPr lang="en-US" sz="2000" dirty="0" smtClean="0">
              <a:latin typeface="Open Sans"/>
            </a:endParaRPr>
          </a:p>
          <a:p>
            <a:r>
              <a:rPr lang="en-US" sz="2000" dirty="0" smtClean="0">
                <a:latin typeface="Open Sans"/>
              </a:rPr>
              <a:t>	5) Evaluate </a:t>
            </a:r>
            <a:r>
              <a:rPr lang="en-US" sz="2000" dirty="0">
                <a:latin typeface="Open Sans"/>
              </a:rPr>
              <a:t>information and explore multiple perspectives while 	maintaining an open mind and critical </a:t>
            </a:r>
            <a:r>
              <a:rPr lang="en-US" sz="2000" dirty="0" smtClean="0">
                <a:latin typeface="Open Sans"/>
              </a:rPr>
              <a:t>stance.</a:t>
            </a:r>
            <a:endParaRPr lang="en-US" sz="2000" dirty="0">
              <a:latin typeface="Open Sans"/>
            </a:endParaRPr>
          </a:p>
          <a:p>
            <a:endParaRPr lang="en-US" sz="2000" dirty="0" smtClean="0">
              <a:latin typeface="Open Sans"/>
            </a:endParaRPr>
          </a:p>
          <a:p>
            <a:r>
              <a:rPr lang="en-US" sz="2000" b="1" dirty="0" smtClean="0">
                <a:latin typeface="Open Sans"/>
              </a:rPr>
              <a:t>Scholarship </a:t>
            </a:r>
            <a:r>
              <a:rPr lang="en-US" sz="2000" b="1" dirty="0">
                <a:latin typeface="Open Sans"/>
              </a:rPr>
              <a:t>as </a:t>
            </a:r>
            <a:r>
              <a:rPr lang="en-US" sz="2000" b="1" dirty="0" smtClean="0">
                <a:latin typeface="Open Sans"/>
              </a:rPr>
              <a:t>Conversation </a:t>
            </a:r>
            <a:endParaRPr lang="en-US" sz="2000" b="1" dirty="0">
              <a:latin typeface="Open Sans"/>
            </a:endParaRPr>
          </a:p>
          <a:p>
            <a:r>
              <a:rPr lang="en-US" sz="2000" dirty="0">
                <a:latin typeface="Open Sans"/>
              </a:rPr>
              <a:t>Students should be able to:   </a:t>
            </a:r>
          </a:p>
          <a:p>
            <a:endParaRPr lang="en-US" sz="2000" dirty="0">
              <a:latin typeface="Open Sans"/>
            </a:endParaRPr>
          </a:p>
          <a:p>
            <a:r>
              <a:rPr lang="en-US" sz="2000" dirty="0" smtClean="0">
                <a:latin typeface="Open Sans"/>
              </a:rPr>
              <a:t>	6) Recognize </a:t>
            </a:r>
            <a:r>
              <a:rPr lang="en-US" sz="2000" dirty="0">
                <a:latin typeface="Open Sans"/>
              </a:rPr>
              <a:t>that information may be perceived differently based on </a:t>
            </a:r>
            <a:r>
              <a:rPr lang="en-US" sz="2000" dirty="0" smtClean="0">
                <a:latin typeface="Open Sans"/>
              </a:rPr>
              <a:t>	the </a:t>
            </a:r>
            <a:r>
              <a:rPr lang="en-US" sz="2000" dirty="0">
                <a:latin typeface="Open Sans"/>
              </a:rPr>
              <a:t>format in which it is </a:t>
            </a:r>
            <a:r>
              <a:rPr lang="en-US" sz="2000" dirty="0" smtClean="0">
                <a:latin typeface="Open Sans"/>
              </a:rPr>
              <a:t>presented;</a:t>
            </a:r>
          </a:p>
          <a:p>
            <a:endParaRPr lang="en-US" sz="2000" dirty="0">
              <a:latin typeface="Open Sans"/>
            </a:endParaRPr>
          </a:p>
          <a:p>
            <a:r>
              <a:rPr lang="en-US" sz="2000" dirty="0" smtClean="0">
                <a:latin typeface="Open Sans"/>
              </a:rPr>
              <a:t>	7) Recognize that participation in a scholarly conversation is 	impacted by power and authority structures, prioritizing certain 	voices and perspectives.</a:t>
            </a:r>
          </a:p>
          <a:p>
            <a:endParaRPr lang="en-US" sz="2000" dirty="0">
              <a:latin typeface="Open Sans"/>
            </a:endParaRPr>
          </a:p>
          <a:p>
            <a:r>
              <a:rPr lang="en-US" sz="2000" dirty="0" smtClean="0">
                <a:latin typeface="Open Sans"/>
              </a:rPr>
              <a:t>	</a:t>
            </a:r>
            <a:endParaRPr lang="en-US" sz="2000" dirty="0" smtClean="0"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33231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557" y="877"/>
            <a:ext cx="9235296" cy="519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93" y="5750812"/>
            <a:ext cx="9186756" cy="11240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9864" y="454534"/>
            <a:ext cx="756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87511"/>
                </a:solidFill>
                <a:latin typeface="Georgia"/>
                <a:cs typeface="Georgia"/>
              </a:rPr>
              <a:t>Assignments</a:t>
            </a:r>
            <a:endParaRPr lang="en-US" sz="1000" b="1" dirty="0">
              <a:latin typeface="Georgia"/>
              <a:cs typeface="Georg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864" y="1049041"/>
            <a:ext cx="831599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latin typeface="Open Sans"/>
            </a:endParaRPr>
          </a:p>
          <a:p>
            <a:r>
              <a:rPr lang="en-US" sz="2000" dirty="0">
                <a:latin typeface="Open Sans"/>
              </a:rPr>
              <a:t> </a:t>
            </a:r>
            <a:r>
              <a:rPr lang="en-US" sz="2000" dirty="0" smtClean="0">
                <a:latin typeface="Open Sans"/>
              </a:rPr>
              <a:t>								video </a:t>
            </a:r>
            <a:r>
              <a:rPr lang="en-US" sz="2000" dirty="0">
                <a:latin typeface="Open Sans"/>
              </a:rPr>
              <a:t>diary; </a:t>
            </a:r>
            <a:r>
              <a:rPr lang="en-US" sz="2000" u="sng" dirty="0">
                <a:latin typeface="Open Sans"/>
              </a:rPr>
              <a:t>screencast-o-matic.com</a:t>
            </a:r>
            <a:endParaRPr lang="en-US" sz="2000" dirty="0">
              <a:latin typeface="Open Sans"/>
            </a:endParaRPr>
          </a:p>
          <a:p>
            <a:endParaRPr lang="en-US" sz="2000" dirty="0" smtClean="0"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Open Sans"/>
              </a:rPr>
              <a:t>Objective:  Understand how students search for science/health/political information at baseline under casual circumstances.</a:t>
            </a:r>
          </a:p>
          <a:p>
            <a:endParaRPr lang="en-US" sz="2000" dirty="0" smtClean="0"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Open Sans"/>
              </a:rPr>
              <a:t>Students audio- and video-recorded their process </a:t>
            </a:r>
            <a:r>
              <a:rPr lang="en-US" sz="2000" dirty="0">
                <a:latin typeface="Open Sans"/>
              </a:rPr>
              <a:t>for searching for reputable information on climate change and </a:t>
            </a:r>
            <a:r>
              <a:rPr lang="en-US" sz="2000" dirty="0" smtClean="0">
                <a:latin typeface="Open Sans"/>
              </a:rPr>
              <a:t>health</a:t>
            </a:r>
            <a:r>
              <a:rPr lang="en-US" sz="2000" dirty="0">
                <a:latin typeface="Open Sans"/>
              </a:rPr>
              <a:t>  </a:t>
            </a:r>
            <a:endParaRPr lang="en-US" sz="2000" dirty="0" smtClean="0">
              <a:latin typeface="Open Sans"/>
            </a:endParaRPr>
          </a:p>
          <a:p>
            <a:endParaRPr lang="en-US" sz="2000" dirty="0"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Open Sans"/>
              </a:rPr>
              <a:t>Not graded, but professor watched videos and took note of themes</a:t>
            </a:r>
            <a:endParaRPr lang="en-US" sz="2000" dirty="0">
              <a:latin typeface="Open Sans"/>
            </a:endParaRPr>
          </a:p>
          <a:p>
            <a:r>
              <a:rPr lang="en-US" sz="2000" dirty="0" smtClean="0">
                <a:latin typeface="Open Sans"/>
              </a:rPr>
              <a:t>	</a:t>
            </a:r>
            <a:endParaRPr lang="en-US" sz="2000" b="1" dirty="0" smtClean="0">
              <a:latin typeface="Open Sans"/>
              <a:cs typeface="Open Sans"/>
            </a:endParaRPr>
          </a:p>
        </p:txBody>
      </p:sp>
      <p:pic>
        <p:nvPicPr>
          <p:cNvPr id="9" name="Picture 8" descr="http://www.screencast-o-matic.com/images/logo-v2.png">
            <a:hlinkClick r:id="rId5" tooltip="Screencast-O-Matic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92" y="1223780"/>
            <a:ext cx="3038475" cy="6076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200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557" y="877"/>
            <a:ext cx="9235296" cy="519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93" y="5750812"/>
            <a:ext cx="9186756" cy="11240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9864" y="470034"/>
            <a:ext cx="756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87511"/>
                </a:solidFill>
                <a:latin typeface="Georgia"/>
                <a:cs typeface="Georgia"/>
              </a:rPr>
              <a:t>Themes</a:t>
            </a:r>
            <a:endParaRPr lang="en-US" sz="1000" b="1" dirty="0">
              <a:latin typeface="Georgia"/>
              <a:cs typeface="Georg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9865" y="1254117"/>
            <a:ext cx="38814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Open Sans"/>
                <a:cs typeface="Open Sans"/>
              </a:rPr>
              <a:t>Reliance on first few links on google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Open Sans"/>
              <a:cs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Open Sans"/>
                <a:cs typeface="Open Sans"/>
              </a:rPr>
              <a:t>Non-specific search terms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Open Sans"/>
              <a:cs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Open Sans"/>
                <a:cs typeface="Open Sans"/>
              </a:rPr>
              <a:t>Some students took a very academic approach.  Unclear if what they are learning in the classroom is translating to everyday research skills</a:t>
            </a:r>
            <a:endParaRPr lang="en-US" sz="2000" dirty="0">
              <a:latin typeface="Open Sans"/>
              <a:cs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Open Sans"/>
              <a:cs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Open Sans"/>
                <a:cs typeface="Open Sans"/>
              </a:rPr>
              <a:t>Skepticism about quality of information put out by “the government” since election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51375" y="1254117"/>
            <a:ext cx="41275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Open Sans"/>
                <a:cs typeface="Open Sans"/>
              </a:rPr>
              <a:t>Vastly different interpretations of what was relevant.  Challenged my assumptions of what they would choose.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Open Sans"/>
              <a:cs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Open Sans"/>
              </a:rPr>
              <a:t>Some students  chose very specific primary research articles– got into the weeds and didn’t know how to get out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Open Sans"/>
              </a:rPr>
              <a:t>Assumptions about everything on Google Scholar being high quality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46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870</Words>
  <Application>Microsoft Office PowerPoint</Application>
  <PresentationFormat>On-screen Show (4:3)</PresentationFormat>
  <Paragraphs>168</Paragraphs>
  <Slides>16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Gettysburg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Wass</dc:creator>
  <cp:lastModifiedBy>Information Technology</cp:lastModifiedBy>
  <cp:revision>45</cp:revision>
  <dcterms:created xsi:type="dcterms:W3CDTF">2014-05-21T20:14:11Z</dcterms:created>
  <dcterms:modified xsi:type="dcterms:W3CDTF">2017-11-02T01:07:42Z</dcterms:modified>
</cp:coreProperties>
</file>