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115" r:id="rId1"/>
  </p:sldMasterIdLst>
  <p:notesMasterIdLst>
    <p:notesMasterId r:id="rId25"/>
  </p:notesMasterIdLst>
  <p:sldIdLst>
    <p:sldId id="256" r:id="rId2"/>
    <p:sldId id="265" r:id="rId3"/>
    <p:sldId id="257" r:id="rId4"/>
    <p:sldId id="259" r:id="rId5"/>
    <p:sldId id="258" r:id="rId6"/>
    <p:sldId id="270" r:id="rId7"/>
    <p:sldId id="260" r:id="rId8"/>
    <p:sldId id="266" r:id="rId9"/>
    <p:sldId id="271" r:id="rId10"/>
    <p:sldId id="272" r:id="rId11"/>
    <p:sldId id="261" r:id="rId12"/>
    <p:sldId id="262" r:id="rId13"/>
    <p:sldId id="268" r:id="rId14"/>
    <p:sldId id="279" r:id="rId15"/>
    <p:sldId id="269" r:id="rId16"/>
    <p:sldId id="263" r:id="rId17"/>
    <p:sldId id="273" r:id="rId18"/>
    <p:sldId id="274" r:id="rId19"/>
    <p:sldId id="278" r:id="rId20"/>
    <p:sldId id="267" r:id="rId21"/>
    <p:sldId id="275" r:id="rId22"/>
    <p:sldId id="276" r:id="rId23"/>
    <p:sldId id="277" r:id="rId2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5" autoAdjust="0"/>
    <p:restoredTop sz="76100" autoAdjust="0"/>
  </p:normalViewPr>
  <p:slideViewPr>
    <p:cSldViewPr snapToGrid="0">
      <p:cViewPr varScale="1">
        <p:scale>
          <a:sx n="66" d="100"/>
          <a:sy n="66" d="100"/>
        </p:scale>
        <p:origin x="918" y="60"/>
      </p:cViewPr>
      <p:guideLst>
        <p:guide orient="horz" pos="2160"/>
        <p:guide pos="3840"/>
      </p:guideLst>
    </p:cSldViewPr>
  </p:slideViewPr>
  <p:outlineViewPr>
    <p:cViewPr>
      <p:scale>
        <a:sx n="33" d="100"/>
        <a:sy n="33" d="100"/>
      </p:scale>
      <p:origin x="0" y="-954"/>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7" d="100"/>
          <a:sy n="67" d="100"/>
        </p:scale>
        <p:origin x="2748"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075D3A9-DAA7-42C1-A75C-FF3BC694A56E}" type="datetimeFigureOut">
              <a:rPr lang="en-US" smtClean="0"/>
              <a:t>10/25/2018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5E5D5FA-BC6A-4406-92B7-1EB873559446}" type="slidenum">
              <a:rPr lang="en-US" smtClean="0"/>
              <a:t>‹#›</a:t>
            </a:fld>
            <a:endParaRPr lang="en-US"/>
          </a:p>
        </p:txBody>
      </p:sp>
    </p:spTree>
    <p:extLst>
      <p:ext uri="{BB962C8B-B14F-4D97-AF65-F5344CB8AC3E}">
        <p14:creationId xmlns:p14="http://schemas.microsoft.com/office/powerpoint/2010/main" val="3152839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Hi everyone. My name is Sarah </a:t>
            </a:r>
            <a:r>
              <a:rPr lang="en-US" dirty="0" smtClean="0"/>
              <a:t>Appedu, my pronouns</a:t>
            </a:r>
            <a:r>
              <a:rPr lang="en-US" baseline="0" dirty="0" smtClean="0"/>
              <a:t> are she/hers/her,</a:t>
            </a:r>
            <a:r>
              <a:rPr lang="en-US" dirty="0" smtClean="0"/>
              <a:t> </a:t>
            </a:r>
            <a:r>
              <a:rPr lang="en-US" dirty="0"/>
              <a:t>and I work in the Scholarly Communications department of </a:t>
            </a:r>
            <a:r>
              <a:rPr lang="en-US" dirty="0" err="1"/>
              <a:t>Musselman</a:t>
            </a:r>
            <a:r>
              <a:rPr lang="en-US" dirty="0"/>
              <a:t> Library. I also graduated from Gettysburg last year with a major in Philosophy and minors in Theatre Arts and WGS, and today I am here to talk to you about how my work in the library has intersected with my passion for WGS and social justice. </a:t>
            </a:r>
          </a:p>
          <a:p>
            <a:pPr lvl="0"/>
            <a:endParaRPr lang="en-US" dirty="0"/>
          </a:p>
          <a:p>
            <a:pPr lvl="0"/>
            <a:r>
              <a:rPr lang="en-US" dirty="0"/>
              <a:t>The title of my presentation is “Open Access, Social Justice, and the Moral Imperative: Why OA Publishing Matters to WGS”. </a:t>
            </a:r>
            <a:r>
              <a:rPr lang="en-US" dirty="0" smtClean="0"/>
              <a:t>This week is International Open Access</a:t>
            </a:r>
            <a:r>
              <a:rPr lang="en-US" baseline="0" dirty="0" smtClean="0"/>
              <a:t> Week, so the timing of this presentation is perfect.</a:t>
            </a:r>
            <a:endParaRPr lang="en-US" dirty="0"/>
          </a:p>
          <a:p>
            <a:pPr lvl="0"/>
            <a:endParaRPr lang="en-US" dirty="0"/>
          </a:p>
          <a:p>
            <a:pPr lvl="0"/>
            <a:r>
              <a:rPr lang="en-US" dirty="0"/>
              <a:t>Before we begin, I’d like to start with some questions. </a:t>
            </a:r>
          </a:p>
          <a:p>
            <a:pPr marL="232943" indent="-232943">
              <a:buAutoNum type="arabicPeriod"/>
            </a:pPr>
            <a:r>
              <a:rPr lang="en-US" dirty="0"/>
              <a:t>Who here is a WGS major or minor? </a:t>
            </a:r>
          </a:p>
          <a:p>
            <a:pPr marL="232943" indent="-232943">
              <a:buAutoNum type="arabicPeriod"/>
            </a:pPr>
            <a:r>
              <a:rPr lang="en-US" dirty="0"/>
              <a:t>Who here has heard of The Cupola? Can you tell me what you think it is? Who has work in there already? </a:t>
            </a:r>
          </a:p>
          <a:p>
            <a:pPr marL="232943" indent="-232943">
              <a:buAutoNum type="arabicPeriod"/>
            </a:pPr>
            <a:r>
              <a:rPr lang="en-US" dirty="0"/>
              <a:t>Has anyone heard of Open Access? What do you think it means? </a:t>
            </a:r>
          </a:p>
          <a:p>
            <a:pPr lvl="0"/>
            <a:endParaRPr lang="en-US" dirty="0"/>
          </a:p>
          <a:p>
            <a:pPr lvl="0"/>
            <a:r>
              <a:rPr lang="en-US" dirty="0"/>
              <a:t>If you did not know the answers to those last two questions, you will shortly. </a:t>
            </a:r>
          </a:p>
          <a:p>
            <a:endParaRPr lang="en-US" dirty="0"/>
          </a:p>
        </p:txBody>
      </p:sp>
      <p:sp>
        <p:nvSpPr>
          <p:cNvPr id="4" name="Slide Number Placeholder 3"/>
          <p:cNvSpPr>
            <a:spLocks noGrp="1"/>
          </p:cNvSpPr>
          <p:nvPr>
            <p:ph type="sldNum" sz="quarter" idx="10"/>
          </p:nvPr>
        </p:nvSpPr>
        <p:spPr/>
        <p:txBody>
          <a:bodyPr/>
          <a:lstStyle/>
          <a:p>
            <a:fld id="{C5E5D5FA-BC6A-4406-92B7-1EB873559446}" type="slidenum">
              <a:rPr lang="en-US" smtClean="0"/>
              <a:t>1</a:t>
            </a:fld>
            <a:endParaRPr lang="en-US"/>
          </a:p>
        </p:txBody>
      </p:sp>
    </p:spTree>
    <p:extLst>
      <p:ext uri="{BB962C8B-B14F-4D97-AF65-F5344CB8AC3E}">
        <p14:creationId xmlns:p14="http://schemas.microsoft.com/office/powerpoint/2010/main" val="35761406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This is what we call a “Paywall”. Have any of you ever encountered one of these before? If so, what did you do? </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This is actually a screenshot of the paywall in front of the article “I Am Your Sister: Black Women Organizing Across Sexualities” by Audre Lorde, published by Taylor &amp; Francis (one of the topic 5 academic publishers in the world), which I know is on your syllabus.</a:t>
            </a:r>
          </a:p>
          <a:p>
            <a:endParaRPr lang="en-US" baseline="0" dirty="0" smtClean="0"/>
          </a:p>
          <a:p>
            <a:r>
              <a:rPr lang="en-US" baseline="0" dirty="0" smtClean="0"/>
              <a:t>You might hit this as a university if your school does not subscribe to the journal, which is one way they make a revenue. If you do not belong to a subscribing institution, you are faced with a la carte style access, paying for the individual article you might need. You might not see these much now while you’re at Gettysburg, but once you graduate and your institutional access expires, this will become much more normal.</a:t>
            </a:r>
          </a:p>
          <a:p>
            <a:endParaRPr lang="en-US" baseline="0" dirty="0" smtClean="0"/>
          </a:p>
          <a:p>
            <a:r>
              <a:rPr lang="en-US" baseline="0" dirty="0" smtClean="0"/>
              <a:t>So…</a:t>
            </a:r>
          </a:p>
          <a:p>
            <a:endParaRPr lang="en-US" baseline="0" dirty="0" smtClean="0"/>
          </a:p>
        </p:txBody>
      </p:sp>
      <p:sp>
        <p:nvSpPr>
          <p:cNvPr id="4" name="Slide Number Placeholder 3"/>
          <p:cNvSpPr>
            <a:spLocks noGrp="1"/>
          </p:cNvSpPr>
          <p:nvPr>
            <p:ph type="sldNum" sz="quarter" idx="10"/>
          </p:nvPr>
        </p:nvSpPr>
        <p:spPr/>
        <p:txBody>
          <a:bodyPr/>
          <a:lstStyle/>
          <a:p>
            <a:fld id="{C5E5D5FA-BC6A-4406-92B7-1EB873559446}" type="slidenum">
              <a:rPr lang="en-US" smtClean="0"/>
              <a:t>10</a:t>
            </a:fld>
            <a:endParaRPr lang="en-US"/>
          </a:p>
        </p:txBody>
      </p:sp>
    </p:spTree>
    <p:extLst>
      <p:ext uri="{BB962C8B-B14F-4D97-AF65-F5344CB8AC3E}">
        <p14:creationId xmlns:p14="http://schemas.microsoft.com/office/powerpoint/2010/main" val="9565061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aseline="0" dirty="0" smtClean="0"/>
              <a:t>(Read question) They claim they need an authors copyright so that the article can have the largest impact. They claim these policies are not in the name of profits, but </a:t>
            </a:r>
            <a:r>
              <a:rPr lang="en-US" sz="1200" dirty="0" smtClean="0"/>
              <a:t>the </a:t>
            </a:r>
            <a:r>
              <a:rPr lang="en-US" sz="1200" dirty="0"/>
              <a:t>internet now allows us to disseminate work with almost no production </a:t>
            </a:r>
            <a:r>
              <a:rPr lang="en-US" sz="1200" dirty="0" smtClean="0"/>
              <a:t>cost on a platform that’s</a:t>
            </a:r>
            <a:r>
              <a:rPr lang="en-US" sz="1200" baseline="0" dirty="0" smtClean="0"/>
              <a:t> accessible around the world</a:t>
            </a:r>
            <a:r>
              <a:rPr lang="en-US" sz="1200" dirty="0" smtClean="0"/>
              <a:t>, </a:t>
            </a:r>
            <a:r>
              <a:rPr lang="en-US" sz="1200" dirty="0"/>
              <a:t>but the model for publishing did not change. In fact, profit margins for publishing companies such as Elsevier are at an all time high of around 37%.</a:t>
            </a:r>
          </a:p>
          <a:p>
            <a:endParaRPr lang="en-US" sz="1200" dirty="0"/>
          </a:p>
          <a:p>
            <a:r>
              <a:rPr lang="en-US" sz="1200" dirty="0"/>
              <a:t>In comparison, Google’s is ~13%,Walmart’s is ~25, and Amazon is ~4</a:t>
            </a:r>
            <a:r>
              <a:rPr lang="en-US" sz="1200" dirty="0" smtClean="0"/>
              <a:t>%. </a:t>
            </a:r>
            <a:r>
              <a:rPr lang="en-US" sz="1200" baseline="0" dirty="0" smtClean="0"/>
              <a:t> And these profits are a direct result of artificially restricting access to only those who can pay the toll.</a:t>
            </a:r>
            <a:endParaRPr lang="en-US" sz="1200" dirty="0"/>
          </a:p>
          <a:p>
            <a:endParaRPr lang="en-US" sz="1200" baseline="0" dirty="0" smtClean="0"/>
          </a:p>
          <a:p>
            <a:r>
              <a:rPr lang="en-US" sz="1200" baseline="0" dirty="0" smtClean="0"/>
              <a:t>There are many consequences to this antiquated system: it slows down the research process, it limits participation in the scholarly conversation to only those who can afford to do so, which reinforces the elitist division between the traditionally education and those who aren’t, can lead to life or death situations when doctors cannot afford to read the most up-to-date medical knowledge in their field, and undermines the promise of a free and equal internet.</a:t>
            </a:r>
          </a:p>
          <a:p>
            <a:endParaRPr lang="en-US" sz="1200" baseline="0" dirty="0" smtClean="0"/>
          </a:p>
          <a:p>
            <a:r>
              <a:rPr lang="en-US" sz="1200" baseline="0" dirty="0" smtClean="0"/>
              <a:t>There are also epistemic consequences. This system restricts not only who can access information, but who can create it and what “counts” as scholarship. Scholarship must recognize the value of all perspectives and voices and must encourage a diversity of mediums for articulating these perspectives, encouraging researchers to move beyond the scholarly monograph as their only source for information. I know you guys have studied epistemology in this class and how knowledge creation can be used to either enforce or undermine systems of power. Publishing in this way often makes one complicit in a system that privileges the academic elite as the only community worth reading or writing scholarship, and therefore worthy of writing our notions of truth, our worldviews, our fundamental principles- and the publishers act as if you have no other choice.</a:t>
            </a:r>
          </a:p>
          <a:p>
            <a:endParaRPr lang="en-US" sz="12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So is it really impact</a:t>
            </a:r>
            <a:r>
              <a:rPr lang="en-US" sz="1200" baseline="0" dirty="0" smtClean="0"/>
              <a:t> publishers are concerned with? How can that be true when their publishing model relies on unequal access to information, on restricting knowledge based on the amount of money in one’s bank account, and on limiting the types of perspectives that are welcomed?</a:t>
            </a:r>
          </a:p>
          <a:p>
            <a:endParaRPr lang="en-US" sz="1200" baseline="0" dirty="0" smtClean="0"/>
          </a:p>
          <a:p>
            <a:endParaRPr lang="en-US" sz="1200" dirty="0"/>
          </a:p>
        </p:txBody>
      </p:sp>
      <p:sp>
        <p:nvSpPr>
          <p:cNvPr id="4" name="Slide Number Placeholder 3"/>
          <p:cNvSpPr>
            <a:spLocks noGrp="1"/>
          </p:cNvSpPr>
          <p:nvPr>
            <p:ph type="sldNum" sz="quarter" idx="10"/>
          </p:nvPr>
        </p:nvSpPr>
        <p:spPr/>
        <p:txBody>
          <a:bodyPr/>
          <a:lstStyle/>
          <a:p>
            <a:fld id="{C5E5D5FA-BC6A-4406-92B7-1EB873559446}" type="slidenum">
              <a:rPr lang="en-US" smtClean="0"/>
              <a:t>11</a:t>
            </a:fld>
            <a:endParaRPr lang="en-US"/>
          </a:p>
        </p:txBody>
      </p:sp>
    </p:spTree>
    <p:extLst>
      <p:ext uri="{BB962C8B-B14F-4D97-AF65-F5344CB8AC3E}">
        <p14:creationId xmlns:p14="http://schemas.microsoft.com/office/powerpoint/2010/main" val="30116034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baseline="0" dirty="0" smtClean="0"/>
              <a:t>Open Access and Scholarly Communications departments in libraries are a response to this failing system in order to reorient it around the values of impact, inclusion, and equity (as opposed to profit). (read slide)</a:t>
            </a:r>
          </a:p>
          <a:p>
            <a:pPr defTabSz="931774">
              <a:defRPr/>
            </a:pPr>
            <a:endParaRPr lang="en-US" dirty="0"/>
          </a:p>
          <a:p>
            <a:pPr defTabSz="931774">
              <a:defRPr/>
            </a:pPr>
            <a:r>
              <a:rPr lang="en-US" dirty="0"/>
              <a:t>Open </a:t>
            </a:r>
            <a:r>
              <a:rPr lang="en-US" dirty="0" smtClean="0"/>
              <a:t>Access </a:t>
            </a:r>
            <a:r>
              <a:rPr lang="en-US" dirty="0"/>
              <a:t>publishers find new models for supporting their work that do not rely on </a:t>
            </a:r>
            <a:r>
              <a:rPr lang="en-US" dirty="0" smtClean="0"/>
              <a:t>reader-facing </a:t>
            </a:r>
            <a:r>
              <a:rPr lang="en-US" dirty="0"/>
              <a:t>fees, which we will take a look at in a few moments.</a:t>
            </a:r>
          </a:p>
          <a:p>
            <a:pPr defTabSz="931774">
              <a:defRPr/>
            </a:pPr>
            <a:endParaRPr lang="en-US" dirty="0"/>
          </a:p>
          <a:p>
            <a:pPr defTabSz="931774">
              <a:defRPr/>
            </a:pPr>
            <a:r>
              <a:rPr lang="en-US" dirty="0"/>
              <a:t>Also, the value of the internet is that it makes it much easier to get </a:t>
            </a:r>
            <a:r>
              <a:rPr lang="en-US" dirty="0" smtClean="0"/>
              <a:t>ones’ </a:t>
            </a:r>
            <a:r>
              <a:rPr lang="en-US" dirty="0"/>
              <a:t>voice heard and can be used as a tool to highlight </a:t>
            </a:r>
            <a:r>
              <a:rPr lang="en-US" dirty="0" smtClean="0"/>
              <a:t>historically </a:t>
            </a:r>
            <a:r>
              <a:rPr lang="en-US" dirty="0"/>
              <a:t>marginalized voices in a way traditional journals often reject because of their deviance from the status quo; i.e., from traditional frameworks of knowledge and power that privilege certain ideas of points of view over others.</a:t>
            </a: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C5E5D5FA-BC6A-4406-92B7-1EB873559446}" type="slidenum">
              <a:rPr lang="en-US" smtClean="0"/>
              <a:t>12</a:t>
            </a:fld>
            <a:endParaRPr lang="en-US"/>
          </a:p>
        </p:txBody>
      </p:sp>
    </p:spTree>
    <p:extLst>
      <p:ext uri="{BB962C8B-B14F-4D97-AF65-F5344CB8AC3E}">
        <p14:creationId xmlns:p14="http://schemas.microsoft.com/office/powerpoint/2010/main" val="14793113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is what these ideas look like in practice. Open Access journals have found</a:t>
            </a:r>
            <a:r>
              <a:rPr lang="en-US" baseline="0" dirty="0" smtClean="0"/>
              <a:t> many ways to fund their work that does not require a subscription fee, thereby defying the standard set by neoliberal capitalism that education is a commodity you must purchase rather than a public good all are entitled to.</a:t>
            </a:r>
          </a:p>
          <a:p>
            <a:pPr marL="0" indent="0">
              <a:buFont typeface="Arial" panose="020B0604020202020204" pitchFamily="34" charset="0"/>
              <a:buNone/>
            </a:pPr>
            <a:endParaRPr lang="en-US" baseline="0" dirty="0" smtClean="0"/>
          </a:p>
          <a:p>
            <a:r>
              <a:rPr lang="en-US" baseline="0" dirty="0" smtClean="0"/>
              <a:t>Made with Creative Commons is one organization spreading the word about open publishing using a CC license, which is a new way to use copyright in a way that preserves an author’s ownership of the original work, while also signaling to the world that this work is free and open to read, reuse, and build upon.</a:t>
            </a:r>
          </a:p>
          <a:p>
            <a:pPr marL="174708" indent="-174708">
              <a:buFont typeface="Arial" panose="020B0604020202020204" pitchFamily="34" charset="0"/>
              <a:buChar char="•"/>
            </a:pPr>
            <a:r>
              <a:rPr lang="en-US" baseline="0" dirty="0" smtClean="0"/>
              <a:t>Cards Against Humanity example</a:t>
            </a:r>
          </a:p>
          <a:p>
            <a:endParaRPr lang="en-US" dirty="0" smtClean="0"/>
          </a:p>
          <a:p>
            <a:r>
              <a:rPr lang="en-US" dirty="0" smtClean="0"/>
              <a:t>The</a:t>
            </a:r>
            <a:r>
              <a:rPr lang="en-US" baseline="0" dirty="0" smtClean="0"/>
              <a:t> Ebola outbreak could have been curbed sooner if an article warning of a potential epidemic had not been published closed, but the research being done at the time of the outbreak was published open which allowed a solution to be found much more easily.</a:t>
            </a:r>
          </a:p>
          <a:p>
            <a:endParaRPr lang="en-US" baseline="0" dirty="0" smtClean="0"/>
          </a:p>
          <a:p>
            <a:pPr defTabSz="931774"/>
            <a:r>
              <a:rPr lang="en-US" baseline="0" dirty="0" smtClean="0"/>
              <a:t>Finally, institutional repositories provide a free way for authors to disseminate their work, and we provide authors with resources as to how to negotiate with publishers to retain enough of their copyright to post on The Cupola without an embargo period. This is a major way that our departments increases the amount of open scholarship on the internet.</a:t>
            </a:r>
          </a:p>
          <a:p>
            <a:pPr defTabSz="931774"/>
            <a:endParaRPr lang="en-US" baseline="0" dirty="0" smtClean="0"/>
          </a:p>
          <a:p>
            <a:pPr marL="0" marR="0" indent="0" algn="l" defTabSz="931774" rtl="0" eaLnBrk="1" fontAlgn="auto" latinLnBrk="0" hangingPunct="1">
              <a:lnSpc>
                <a:spcPct val="100000"/>
              </a:lnSpc>
              <a:spcBef>
                <a:spcPts val="0"/>
              </a:spcBef>
              <a:spcAft>
                <a:spcPts val="0"/>
              </a:spcAft>
              <a:buClrTx/>
              <a:buSzTx/>
              <a:buFontTx/>
              <a:buNone/>
              <a:tabLst/>
              <a:defRPr/>
            </a:pPr>
            <a:r>
              <a:rPr lang="en-US" baseline="0" dirty="0" smtClean="0"/>
              <a:t>Clearly, there are values at stake here that are considered more important than profit- life and health being just a couple. </a:t>
            </a:r>
          </a:p>
          <a:p>
            <a:pPr defTabSz="931774"/>
            <a:endParaRPr lang="en-US" baseline="0" dirty="0" smtClean="0"/>
          </a:p>
          <a:p>
            <a:endParaRPr lang="en-US" dirty="0" smtClean="0"/>
          </a:p>
        </p:txBody>
      </p:sp>
      <p:sp>
        <p:nvSpPr>
          <p:cNvPr id="4" name="Slide Number Placeholder 3"/>
          <p:cNvSpPr>
            <a:spLocks noGrp="1"/>
          </p:cNvSpPr>
          <p:nvPr>
            <p:ph type="sldNum" sz="quarter" idx="10"/>
          </p:nvPr>
        </p:nvSpPr>
        <p:spPr/>
        <p:txBody>
          <a:bodyPr/>
          <a:lstStyle/>
          <a:p>
            <a:fld id="{C5E5D5FA-BC6A-4406-92B7-1EB873559446}" type="slidenum">
              <a:rPr lang="en-US" smtClean="0"/>
              <a:t>13</a:t>
            </a:fld>
            <a:endParaRPr lang="en-US"/>
          </a:p>
        </p:txBody>
      </p:sp>
    </p:spTree>
    <p:extLst>
      <p:ext uri="{BB962C8B-B14F-4D97-AF65-F5344CB8AC3E}">
        <p14:creationId xmlns:p14="http://schemas.microsoft.com/office/powerpoint/2010/main" val="15998786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point</a:t>
            </a:r>
            <a:r>
              <a:rPr lang="en-US" baseline="0" dirty="0" smtClean="0"/>
              <a:t> of this activity is to explore different types of access you may come across when trying to read these works without an institutional log in.</a:t>
            </a:r>
            <a:endParaRPr lang="en-US" dirty="0"/>
          </a:p>
        </p:txBody>
      </p:sp>
      <p:sp>
        <p:nvSpPr>
          <p:cNvPr id="4" name="Slide Number Placeholder 3"/>
          <p:cNvSpPr>
            <a:spLocks noGrp="1"/>
          </p:cNvSpPr>
          <p:nvPr>
            <p:ph type="sldNum" sz="quarter" idx="10"/>
          </p:nvPr>
        </p:nvSpPr>
        <p:spPr/>
        <p:txBody>
          <a:bodyPr/>
          <a:lstStyle/>
          <a:p>
            <a:fld id="{C5E5D5FA-BC6A-4406-92B7-1EB873559446}" type="slidenum">
              <a:rPr lang="en-US" smtClean="0"/>
              <a:t>15</a:t>
            </a:fld>
            <a:endParaRPr lang="en-US"/>
          </a:p>
        </p:txBody>
      </p:sp>
    </p:spTree>
    <p:extLst>
      <p:ext uri="{BB962C8B-B14F-4D97-AF65-F5344CB8AC3E}">
        <p14:creationId xmlns:p14="http://schemas.microsoft.com/office/powerpoint/2010/main" val="4228968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that you understand more about Open Access, we can return to</a:t>
            </a:r>
            <a:r>
              <a:rPr lang="en-US" baseline="0" dirty="0" smtClean="0"/>
              <a:t> the question of values. </a:t>
            </a:r>
            <a:r>
              <a:rPr lang="en-US" dirty="0" smtClean="0"/>
              <a:t>Scholarly Communications as a system is engaging in a critical analysis</a:t>
            </a:r>
            <a:r>
              <a:rPr lang="en-US" baseline="0" dirty="0" smtClean="0"/>
              <a:t> of its systems, which operates on unequal access to knowledge for the sake of profit. While librarians are not at the heart of the publishing process itself, we are in a unique positon to question the system and encourage practices that more closely align with our values. I would argue you too are in a similarly unique positions as students of WGS, a discipline that is founded on the need to critically engage with the systems around us to make a more inclusive world.</a:t>
            </a:r>
          </a:p>
          <a:p>
            <a:endParaRPr lang="en-US" dirty="0" smtClean="0"/>
          </a:p>
          <a:p>
            <a:r>
              <a:rPr lang="en-US" dirty="0" smtClean="0"/>
              <a:t>Here, April</a:t>
            </a:r>
            <a:r>
              <a:rPr lang="en-US" baseline="0" dirty="0" smtClean="0"/>
              <a:t> </a:t>
            </a:r>
            <a:r>
              <a:rPr lang="en-US" dirty="0" err="1" smtClean="0"/>
              <a:t>Hathcock</a:t>
            </a:r>
            <a:r>
              <a:rPr lang="en-US" dirty="0" smtClean="0"/>
              <a:t>, a Scholarly Communications librarian</a:t>
            </a:r>
            <a:r>
              <a:rPr lang="en-US" baseline="0" dirty="0" smtClean="0"/>
              <a:t> at NYU who is well known for her critical engagement with the movement,</a:t>
            </a:r>
            <a:r>
              <a:rPr lang="en-US" dirty="0" smtClean="0"/>
              <a:t> discusses the intersection between Scholarly Communications and democracy,</a:t>
            </a:r>
            <a:r>
              <a:rPr lang="en-US" baseline="0" dirty="0" smtClean="0"/>
              <a:t> and she highlights some of these values. (read quote)</a:t>
            </a:r>
          </a:p>
          <a:p>
            <a:pPr defTabSz="931774">
              <a:defRPr/>
            </a:pPr>
            <a:endParaRPr lang="en-US" baseline="0" dirty="0" smtClean="0"/>
          </a:p>
          <a:p>
            <a:r>
              <a:rPr lang="en-US" baseline="0" dirty="0" smtClean="0"/>
              <a:t>I’d now like to take your post its that you made throughout this lecture and put them on the board. </a:t>
            </a:r>
          </a:p>
          <a:p>
            <a:endParaRPr lang="en-US" baseline="0" dirty="0" smtClean="0"/>
          </a:p>
          <a:p>
            <a:r>
              <a:rPr lang="en-US" baseline="0" dirty="0" smtClean="0"/>
              <a:t>Let’s look at what we have. What are the similarities? What are the differences? In what ways do these fields seem to overlap?</a:t>
            </a:r>
          </a:p>
          <a:p>
            <a:endParaRPr lang="en-US" baseline="0" dirty="0" smtClean="0"/>
          </a:p>
          <a:p>
            <a:r>
              <a:rPr lang="en-US" dirty="0" smtClean="0"/>
              <a:t>This is about privilege:</a:t>
            </a:r>
            <a:r>
              <a:rPr lang="en-US" baseline="0" dirty="0" smtClean="0"/>
              <a:t> informational, racial, geographical, class, etc.</a:t>
            </a:r>
            <a:r>
              <a:rPr lang="en-US" dirty="0" smtClean="0"/>
              <a:t> Regardless</a:t>
            </a:r>
            <a:r>
              <a:rPr lang="en-US" baseline="0" dirty="0" smtClean="0"/>
              <a:t> of how we all got here, we all are privileged to be able to say that we got a Gettysburg education, where we had access to resources that many others, even just outside our little community, could not afford. Recognizing this privilege reveals the role Scholarly Communications plays in creating a more equal and just society, as well as the role each of us in this room plays with the decisions we make in regards to how we consume and share knowledge.</a:t>
            </a:r>
          </a:p>
          <a:p>
            <a:endParaRPr lang="en-US" baseline="0" dirty="0" smtClean="0"/>
          </a:p>
          <a:p>
            <a:pPr defTabSz="931774"/>
            <a:r>
              <a:rPr lang="en-US" baseline="0" dirty="0" smtClean="0"/>
              <a:t>Here is where the intersection comes to life for me personally. While learning about the Open access movement, it has become clear to me that </a:t>
            </a:r>
            <a:r>
              <a:rPr lang="en-US" dirty="0"/>
              <a:t>Scholarly communications is one avenue through which I can help others experience that same empowerment that I felt when studying WGS who may not have had the opportunities I did</a:t>
            </a:r>
            <a:r>
              <a:rPr lang="en-US" dirty="0" smtClean="0"/>
              <a:t>. I know my studies here in this discipline enlightened me to a new</a:t>
            </a:r>
            <a:r>
              <a:rPr lang="en-US" baseline="0" dirty="0" smtClean="0"/>
              <a:t> way to see the world, which made the feelings of marginalization I felt personally and the ones I heard about from others make sense, and made it clear that there was something to be done about it.</a:t>
            </a:r>
            <a:r>
              <a:rPr lang="en-US" dirty="0" smtClean="0"/>
              <a:t> </a:t>
            </a:r>
            <a:r>
              <a:rPr lang="en-US" dirty="0"/>
              <a:t>It has also made me aware of the information privilege that I have and the need to spread this </a:t>
            </a:r>
            <a:r>
              <a:rPr lang="en-US" dirty="0" smtClean="0"/>
              <a:t>awareness to students</a:t>
            </a:r>
            <a:r>
              <a:rPr lang="en-US" baseline="0" dirty="0" smtClean="0"/>
              <a:t> like you, who are posed to take up critical positions and are often interested in ways you can undermine frameworks of power</a:t>
            </a:r>
            <a:r>
              <a:rPr lang="en-US" dirty="0" smtClean="0"/>
              <a:t>. </a:t>
            </a:r>
          </a:p>
          <a:p>
            <a:pPr defTabSz="931774"/>
            <a:endParaRPr lang="en-US" dirty="0" smtClean="0"/>
          </a:p>
          <a:p>
            <a:pPr defTabSz="931774"/>
            <a:r>
              <a:rPr lang="en-US" dirty="0" smtClean="0"/>
              <a:t>As </a:t>
            </a:r>
            <a:r>
              <a:rPr lang="en-US" dirty="0"/>
              <a:t>a first generation college student, I grew up having heard my parents talk about the opportunities I would have that they never did, but I took for granted just what it meant. It wasn’t until I was in the throws of my studies, becoming aware and empowered in a way that I had never imagined, that I realized what they meant</a:t>
            </a:r>
            <a:r>
              <a:rPr lang="en-US" dirty="0" smtClean="0"/>
              <a:t>. Not only</a:t>
            </a:r>
            <a:r>
              <a:rPr lang="en-US" baseline="0" dirty="0" smtClean="0"/>
              <a:t> do I have the ability to get higher paying jobs than my parents, but I can navigate the world with an ease that they have not been afforded. I know they have felt shame at their lack of education, and when I talk to them about what I learn in school they often preface their responses with a warning that they aren’t “qualified” to have opinions.</a:t>
            </a:r>
            <a:r>
              <a:rPr lang="en-US" dirty="0" smtClean="0"/>
              <a:t> </a:t>
            </a:r>
            <a:r>
              <a:rPr lang="en-US" dirty="0"/>
              <a:t>And to be able to work in a department that ensures people like my parents, who did not have the money to invest in an education, could feel like they are equally deserving of participating in this world, makes me very proud.</a:t>
            </a:r>
            <a:endParaRPr lang="en-US" baseline="0" dirty="0" smtClean="0"/>
          </a:p>
        </p:txBody>
      </p:sp>
      <p:sp>
        <p:nvSpPr>
          <p:cNvPr id="4" name="Slide Number Placeholder 3"/>
          <p:cNvSpPr>
            <a:spLocks noGrp="1"/>
          </p:cNvSpPr>
          <p:nvPr>
            <p:ph type="sldNum" sz="quarter" idx="10"/>
          </p:nvPr>
        </p:nvSpPr>
        <p:spPr/>
        <p:txBody>
          <a:bodyPr/>
          <a:lstStyle/>
          <a:p>
            <a:fld id="{C5E5D5FA-BC6A-4406-92B7-1EB873559446}" type="slidenum">
              <a:rPr lang="en-US" smtClean="0"/>
              <a:t>16</a:t>
            </a:fld>
            <a:endParaRPr lang="en-US"/>
          </a:p>
        </p:txBody>
      </p:sp>
    </p:spTree>
    <p:extLst>
      <p:ext uri="{BB962C8B-B14F-4D97-AF65-F5344CB8AC3E}">
        <p14:creationId xmlns:p14="http://schemas.microsoft.com/office/powerpoint/2010/main" val="22217864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And</a:t>
            </a:r>
            <a:r>
              <a:rPr lang="en-US" baseline="0" dirty="0" smtClean="0"/>
              <a:t> now we’re back at the premises I started off with. I have hopefully demonstrated to you how WGS as a discipline of critical and socially engaged thinkers is well equipped to dismantle systems of power, making them strong allies to the OA movement.</a:t>
            </a:r>
            <a:r>
              <a:rPr lang="en-US" sz="1200" b="0" i="0" kern="1200" dirty="0" smtClean="0">
                <a:solidFill>
                  <a:schemeClr val="tx1"/>
                </a:solidFill>
                <a:effectLst/>
                <a:latin typeface="+mn-lt"/>
                <a:ea typeface="+mn-ea"/>
                <a:cs typeface="+mn-cs"/>
              </a:rPr>
              <a:t> Students in the discipline of Women, Gender, and Sexuality Studies are positioned to critically engage with systems of power and apply academic theory to real world practice as a field that has a clear and implicit social justice angle to its scholarship. </a:t>
            </a:r>
            <a:r>
              <a:rPr lang="en-US" baseline="0" dirty="0" smtClean="0"/>
              <a:t> </a:t>
            </a:r>
          </a:p>
          <a:p>
            <a:endParaRPr lang="en-US" baseline="0" dirty="0" smtClean="0"/>
          </a:p>
          <a:p>
            <a:r>
              <a:rPr lang="en-US" baseline="0" dirty="0" smtClean="0"/>
              <a:t>But I hope you can also see how Open Access publishing is a necessary tool to subverting and dismantling systems of power as well, and when you are writing about marginalization and power, this is one way to practice what you teach</a:t>
            </a:r>
            <a:r>
              <a:rPr lang="en-US" baseline="0" dirty="0" smtClean="0"/>
              <a:t>. This is the moral imperative.</a:t>
            </a:r>
            <a:endParaRPr lang="en-US" dirty="0"/>
          </a:p>
        </p:txBody>
      </p:sp>
      <p:sp>
        <p:nvSpPr>
          <p:cNvPr id="4" name="Slide Number Placeholder 3"/>
          <p:cNvSpPr>
            <a:spLocks noGrp="1"/>
          </p:cNvSpPr>
          <p:nvPr>
            <p:ph type="sldNum" sz="quarter" idx="10"/>
          </p:nvPr>
        </p:nvSpPr>
        <p:spPr/>
        <p:txBody>
          <a:bodyPr/>
          <a:lstStyle/>
          <a:p>
            <a:fld id="{C5E5D5FA-BC6A-4406-92B7-1EB873559446}" type="slidenum">
              <a:rPr lang="en-US" smtClean="0"/>
              <a:t>17</a:t>
            </a:fld>
            <a:endParaRPr lang="en-US"/>
          </a:p>
        </p:txBody>
      </p:sp>
    </p:spTree>
    <p:extLst>
      <p:ext uri="{BB962C8B-B14F-4D97-AF65-F5344CB8AC3E}">
        <p14:creationId xmlns:p14="http://schemas.microsoft.com/office/powerpoint/2010/main" val="11271216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E5D5FA-BC6A-4406-92B7-1EB873559446}" type="slidenum">
              <a:rPr lang="en-US" smtClean="0"/>
              <a:t>18</a:t>
            </a:fld>
            <a:endParaRPr lang="en-US"/>
          </a:p>
        </p:txBody>
      </p:sp>
    </p:spTree>
    <p:extLst>
      <p:ext uri="{BB962C8B-B14F-4D97-AF65-F5344CB8AC3E}">
        <p14:creationId xmlns:p14="http://schemas.microsoft.com/office/powerpoint/2010/main" val="34732837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a:t>
            </a:r>
            <a:r>
              <a:rPr lang="en-US" baseline="0" dirty="0" smtClean="0"/>
              <a:t> presentation is an example of how I personally am participating in this. I will be uploaded it to The Cupola, and while it is not a traditional publication and does not exist in a closed version online, I will be using a Creative Commons Attribution license, the most liberal licensing option. I am also sending the message that scholarship takes many forms beyond the traditional scholarly monograph and that these types of sources are valuable to the research process as well.</a:t>
            </a:r>
            <a:endParaRPr lang="en-US" dirty="0" smtClean="0"/>
          </a:p>
          <a:p>
            <a:endParaRPr lang="en-US" dirty="0"/>
          </a:p>
        </p:txBody>
      </p:sp>
      <p:sp>
        <p:nvSpPr>
          <p:cNvPr id="4" name="Slide Number Placeholder 3"/>
          <p:cNvSpPr>
            <a:spLocks noGrp="1"/>
          </p:cNvSpPr>
          <p:nvPr>
            <p:ph type="sldNum" sz="quarter" idx="10"/>
          </p:nvPr>
        </p:nvSpPr>
        <p:spPr/>
        <p:txBody>
          <a:bodyPr/>
          <a:lstStyle/>
          <a:p>
            <a:fld id="{C5E5D5FA-BC6A-4406-92B7-1EB873559446}" type="slidenum">
              <a:rPr lang="en-US" smtClean="0"/>
              <a:t>19</a:t>
            </a:fld>
            <a:endParaRPr lang="en-US"/>
          </a:p>
        </p:txBody>
      </p:sp>
    </p:spTree>
    <p:extLst>
      <p:ext uri="{BB962C8B-B14F-4D97-AF65-F5344CB8AC3E}">
        <p14:creationId xmlns:p14="http://schemas.microsoft.com/office/powerpoint/2010/main" val="20483863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wanted to end with this tweet by a woman named Ellen </a:t>
            </a:r>
            <a:r>
              <a:rPr lang="en-US" dirty="0" err="1" smtClean="0"/>
              <a:t>MacInnis</a:t>
            </a:r>
            <a:r>
              <a:rPr lang="en-US" dirty="0" smtClean="0"/>
              <a:t>,</a:t>
            </a:r>
            <a:r>
              <a:rPr lang="en-US" baseline="0" dirty="0" smtClean="0"/>
              <a:t> a children’s librarian for the New York Public Library. The hashtag #</a:t>
            </a:r>
            <a:r>
              <a:rPr lang="en-US" baseline="0" dirty="0" err="1" smtClean="0"/>
              <a:t>critlib</a:t>
            </a:r>
            <a:r>
              <a:rPr lang="en-US" baseline="0" dirty="0" smtClean="0"/>
              <a:t> refers to critical librarianship, which is really what I am doing with you today. It takes a critical look at library systems and practices to make them more inclusive. Here she was specifically referring to the language we write our scholarship in, which is relevant as well (think Judith Butler here). But I think the message applies to literal access as well.</a:t>
            </a:r>
          </a:p>
          <a:p>
            <a:endParaRPr lang="en-US" baseline="0" dirty="0"/>
          </a:p>
          <a:p>
            <a:r>
              <a:rPr lang="en-US" baseline="0" dirty="0" smtClean="0"/>
              <a:t>Why are we doing the work we do? What matters to us (we’ve already started to answer this)? What changes do we want to see in the world? How can do make these changes happen? </a:t>
            </a:r>
          </a:p>
        </p:txBody>
      </p:sp>
      <p:sp>
        <p:nvSpPr>
          <p:cNvPr id="4" name="Slide Number Placeholder 3"/>
          <p:cNvSpPr>
            <a:spLocks noGrp="1"/>
          </p:cNvSpPr>
          <p:nvPr>
            <p:ph type="sldNum" sz="quarter" idx="10"/>
          </p:nvPr>
        </p:nvSpPr>
        <p:spPr/>
        <p:txBody>
          <a:bodyPr/>
          <a:lstStyle/>
          <a:p>
            <a:fld id="{C5E5D5FA-BC6A-4406-92B7-1EB873559446}" type="slidenum">
              <a:rPr lang="en-US" smtClean="0"/>
              <a:t>20</a:t>
            </a:fld>
            <a:endParaRPr lang="en-US"/>
          </a:p>
        </p:txBody>
      </p:sp>
    </p:spTree>
    <p:extLst>
      <p:ext uri="{BB962C8B-B14F-4D97-AF65-F5344CB8AC3E}">
        <p14:creationId xmlns:p14="http://schemas.microsoft.com/office/powerpoint/2010/main" val="6636707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following is what I would like you to take away from this presentation. (read</a:t>
            </a:r>
            <a:r>
              <a:rPr lang="en-US" baseline="0" dirty="0" smtClean="0"/>
              <a:t> slide)</a:t>
            </a:r>
          </a:p>
          <a:p>
            <a:endParaRPr lang="en-US" baseline="0" dirty="0" smtClean="0"/>
          </a:p>
          <a:p>
            <a:r>
              <a:rPr lang="en-US" baseline="0" dirty="0" smtClean="0"/>
              <a:t>I also welcome you to stop by and ask questions throughout this presentation.</a:t>
            </a:r>
            <a:endParaRPr lang="en-US" dirty="0"/>
          </a:p>
        </p:txBody>
      </p:sp>
      <p:sp>
        <p:nvSpPr>
          <p:cNvPr id="4" name="Slide Number Placeholder 3"/>
          <p:cNvSpPr>
            <a:spLocks noGrp="1"/>
          </p:cNvSpPr>
          <p:nvPr>
            <p:ph type="sldNum" sz="quarter" idx="10"/>
          </p:nvPr>
        </p:nvSpPr>
        <p:spPr/>
        <p:txBody>
          <a:bodyPr/>
          <a:lstStyle/>
          <a:p>
            <a:fld id="{C5E5D5FA-BC6A-4406-92B7-1EB873559446}" type="slidenum">
              <a:rPr lang="en-US" smtClean="0"/>
              <a:t>2</a:t>
            </a:fld>
            <a:endParaRPr lang="en-US"/>
          </a:p>
        </p:txBody>
      </p:sp>
    </p:spTree>
    <p:extLst>
      <p:ext uri="{BB962C8B-B14F-4D97-AF65-F5344CB8AC3E}">
        <p14:creationId xmlns:p14="http://schemas.microsoft.com/office/powerpoint/2010/main" val="30675834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a:t>
            </a:r>
            <a:r>
              <a:rPr lang="en-US" baseline="0" dirty="0" smtClean="0"/>
              <a:t> are some further resources if you are interested in reading more, and I have linked them all so they are easy to access. These sources are all openly available.</a:t>
            </a:r>
            <a:endParaRPr lang="en-US" dirty="0"/>
          </a:p>
        </p:txBody>
      </p:sp>
      <p:sp>
        <p:nvSpPr>
          <p:cNvPr id="4" name="Slide Number Placeholder 3"/>
          <p:cNvSpPr>
            <a:spLocks noGrp="1"/>
          </p:cNvSpPr>
          <p:nvPr>
            <p:ph type="sldNum" sz="quarter" idx="10"/>
          </p:nvPr>
        </p:nvSpPr>
        <p:spPr/>
        <p:txBody>
          <a:bodyPr/>
          <a:lstStyle/>
          <a:p>
            <a:fld id="{C5E5D5FA-BC6A-4406-92B7-1EB873559446}" type="slidenum">
              <a:rPr lang="en-US" smtClean="0"/>
              <a:t>21</a:t>
            </a:fld>
            <a:endParaRPr lang="en-US"/>
          </a:p>
        </p:txBody>
      </p:sp>
    </p:spTree>
    <p:extLst>
      <p:ext uri="{BB962C8B-B14F-4D97-AF65-F5344CB8AC3E}">
        <p14:creationId xmlns:p14="http://schemas.microsoft.com/office/powerpoint/2010/main" val="3409244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And lastly, my bibliography, which you will note also has links to all sources, which are all openly</a:t>
            </a:r>
            <a:r>
              <a:rPr lang="en-US" baseline="0" dirty="0" smtClean="0"/>
              <a:t> available. </a:t>
            </a:r>
          </a:p>
          <a:p>
            <a:endParaRPr lang="en-US" baseline="0" dirty="0" smtClean="0"/>
          </a:p>
          <a:p>
            <a:r>
              <a:rPr lang="en-US" baseline="0" dirty="0" smtClean="0"/>
              <a:t>Thank you so much for listening and happy Open Access week!</a:t>
            </a:r>
            <a:endParaRPr lang="en-US" dirty="0"/>
          </a:p>
        </p:txBody>
      </p:sp>
      <p:sp>
        <p:nvSpPr>
          <p:cNvPr id="4" name="Slide Number Placeholder 3"/>
          <p:cNvSpPr>
            <a:spLocks noGrp="1"/>
          </p:cNvSpPr>
          <p:nvPr>
            <p:ph type="sldNum" sz="quarter" idx="10"/>
          </p:nvPr>
        </p:nvSpPr>
        <p:spPr/>
        <p:txBody>
          <a:bodyPr/>
          <a:lstStyle/>
          <a:p>
            <a:fld id="{C5E5D5FA-BC6A-4406-92B7-1EB873559446}" type="slidenum">
              <a:rPr lang="en-US" smtClean="0"/>
              <a:t>22</a:t>
            </a:fld>
            <a:endParaRPr lang="en-US"/>
          </a:p>
        </p:txBody>
      </p:sp>
    </p:spTree>
    <p:extLst>
      <p:ext uri="{BB962C8B-B14F-4D97-AF65-F5344CB8AC3E}">
        <p14:creationId xmlns:p14="http://schemas.microsoft.com/office/powerpoint/2010/main" val="38611887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E5D5FA-BC6A-4406-92B7-1EB873559446}" type="slidenum">
              <a:rPr lang="en-US" smtClean="0"/>
              <a:t>23</a:t>
            </a:fld>
            <a:endParaRPr lang="en-US"/>
          </a:p>
        </p:txBody>
      </p:sp>
    </p:spTree>
    <p:extLst>
      <p:ext uri="{BB962C8B-B14F-4D97-AF65-F5344CB8AC3E}">
        <p14:creationId xmlns:p14="http://schemas.microsoft.com/office/powerpoint/2010/main" val="28960366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 off, I’d like to introduce you to our department.</a:t>
            </a:r>
          </a:p>
          <a:p>
            <a:endParaRPr lang="en-US" dirty="0" smtClean="0"/>
          </a:p>
          <a:p>
            <a:pPr defTabSz="931774">
              <a:defRPr/>
            </a:pPr>
            <a:r>
              <a:rPr lang="en-US" dirty="0"/>
              <a:t>Some of you already mentioned that you know what the Cupola is, so you’re familiar with our department even if you have never heard of Scholarly Communications in your life.</a:t>
            </a:r>
          </a:p>
          <a:p>
            <a:endParaRPr lang="en-US" dirty="0" smtClean="0"/>
          </a:p>
          <a:p>
            <a:r>
              <a:rPr lang="en-US" dirty="0" smtClean="0"/>
              <a:t>We are made up</a:t>
            </a:r>
            <a:r>
              <a:rPr lang="en-US" baseline="0" dirty="0" smtClean="0"/>
              <a:t> of three people (names), and deal primarily with maintaining The Cupola, our open access institutional repository where we host faculty and student work, assisting faculty with contract negotiation, and are committed to furthering movements such as Open Access and Open education. Open Access will be addressed throughout this presentation, and Open Education is a separate but related movement dealing more specifically with the cost of textbooks and learning materials. </a:t>
            </a:r>
          </a:p>
          <a:p>
            <a:endParaRPr lang="en-US" baseline="0" dirty="0" smtClean="0"/>
          </a:p>
          <a:p>
            <a:r>
              <a:rPr lang="en-US" baseline="0" dirty="0" smtClean="0"/>
              <a:t>I have learned a lot about Open Access since taking this position this summer, and it has become clear to me that Open Access is a social justice movement, which I am proud to be a part of. Today, I would like to demonstrate the following: (next slide)</a:t>
            </a:r>
          </a:p>
          <a:p>
            <a:endParaRPr lang="en-US" baseline="0" dirty="0" smtClean="0"/>
          </a:p>
          <a:p>
            <a:pPr defTabSz="931774">
              <a:defRPr/>
            </a:pPr>
            <a:endParaRPr lang="en-US" dirty="0"/>
          </a:p>
        </p:txBody>
      </p:sp>
      <p:sp>
        <p:nvSpPr>
          <p:cNvPr id="4" name="Slide Number Placeholder 3"/>
          <p:cNvSpPr>
            <a:spLocks noGrp="1"/>
          </p:cNvSpPr>
          <p:nvPr>
            <p:ph type="sldNum" sz="quarter" idx="10"/>
          </p:nvPr>
        </p:nvSpPr>
        <p:spPr/>
        <p:txBody>
          <a:bodyPr/>
          <a:lstStyle/>
          <a:p>
            <a:fld id="{C5E5D5FA-BC6A-4406-92B7-1EB873559446}" type="slidenum">
              <a:rPr lang="en-US" smtClean="0"/>
              <a:t>3</a:t>
            </a:fld>
            <a:endParaRPr lang="en-US"/>
          </a:p>
        </p:txBody>
      </p:sp>
    </p:spTree>
    <p:extLst>
      <p:ext uri="{BB962C8B-B14F-4D97-AF65-F5344CB8AC3E}">
        <p14:creationId xmlns:p14="http://schemas.microsoft.com/office/powerpoint/2010/main" val="1820496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In order to prove these points, we need to ask a couple of questions:</a:t>
            </a:r>
          </a:p>
          <a:p>
            <a:endParaRPr lang="en-US" baseline="0" dirty="0" smtClean="0"/>
          </a:p>
          <a:p>
            <a:r>
              <a:rPr lang="en-US" baseline="0" dirty="0" smtClean="0"/>
              <a:t>What are the values of WGS?</a:t>
            </a:r>
          </a:p>
          <a:p>
            <a:r>
              <a:rPr lang="en-US" baseline="0" dirty="0" smtClean="0"/>
              <a:t>What is Open Access, and what are its values? </a:t>
            </a:r>
          </a:p>
          <a:p>
            <a:r>
              <a:rPr lang="en-US" baseline="0" dirty="0" smtClean="0"/>
              <a:t>And finally, what is the relationship  between the two? </a:t>
            </a:r>
          </a:p>
        </p:txBody>
      </p:sp>
      <p:sp>
        <p:nvSpPr>
          <p:cNvPr id="4" name="Slide Number Placeholder 3"/>
          <p:cNvSpPr>
            <a:spLocks noGrp="1"/>
          </p:cNvSpPr>
          <p:nvPr>
            <p:ph type="sldNum" sz="quarter" idx="10"/>
          </p:nvPr>
        </p:nvSpPr>
        <p:spPr/>
        <p:txBody>
          <a:bodyPr/>
          <a:lstStyle/>
          <a:p>
            <a:fld id="{C5E5D5FA-BC6A-4406-92B7-1EB873559446}" type="slidenum">
              <a:rPr lang="en-US" smtClean="0"/>
              <a:t>4</a:t>
            </a:fld>
            <a:endParaRPr lang="en-US"/>
          </a:p>
        </p:txBody>
      </p:sp>
    </p:spTree>
    <p:extLst>
      <p:ext uri="{BB962C8B-B14F-4D97-AF65-F5344CB8AC3E}">
        <p14:creationId xmlns:p14="http://schemas.microsoft.com/office/powerpoint/2010/main" val="19827885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first question we should ask is: What are the values of WGS?</a:t>
            </a:r>
          </a:p>
          <a:p>
            <a:endParaRPr lang="en-US" baseline="0" dirty="0" smtClean="0"/>
          </a:p>
          <a:p>
            <a:pPr defTabSz="931774"/>
            <a:r>
              <a:rPr lang="en-US" baseline="0" dirty="0" smtClean="0"/>
              <a:t>Let’s start by brainstorming some values that you feel are relevant to WGS. You will work with someone next to you and try to come up with two or three values that you feel are essential to WGS as an academic enterprise. When you are done, write them on separate post its and hand them up so we can discuss.</a:t>
            </a:r>
          </a:p>
          <a:p>
            <a:endParaRPr lang="en-US" baseline="0" dirty="0" smtClean="0"/>
          </a:p>
          <a:p>
            <a:r>
              <a:rPr lang="en-US" baseline="0" dirty="0" smtClean="0"/>
              <a:t>It may be helpful to draw on specific readings you have done this semester to find the answer. For example, the concept of intersectionality might reveal that WGS values identity. Try picking a reading that has been particularly interesting to you and using it to flesh out some potential values. What you’re really asking is what matters to yourself as a WGS major/minor and to the discipline as a whole. We’ll reconvene in about five minutes.</a:t>
            </a:r>
          </a:p>
          <a:p>
            <a:endParaRPr lang="en-US" baseline="0" dirty="0" smtClean="0"/>
          </a:p>
          <a:p>
            <a:r>
              <a:rPr lang="en-US" i="1" baseline="0" dirty="0" smtClean="0"/>
              <a:t>Once the class sends up their post its and their words are written on the board, ask for some reflections.</a:t>
            </a:r>
          </a:p>
          <a:p>
            <a:pPr marL="232943" indent="-232943">
              <a:buAutoNum type="arabicPeriod"/>
            </a:pPr>
            <a:r>
              <a:rPr lang="en-US" baseline="0" dirty="0" smtClean="0"/>
              <a:t>What words were common among you and your partner? Which were different? </a:t>
            </a:r>
          </a:p>
          <a:p>
            <a:pPr marL="232943" indent="-232943">
              <a:buAutoNum type="arabicPeriod"/>
            </a:pPr>
            <a:r>
              <a:rPr lang="en-US" baseline="0" dirty="0" smtClean="0"/>
              <a:t>Why did you pick the words they did?</a:t>
            </a:r>
          </a:p>
          <a:p>
            <a:pPr marL="232943" indent="-232943">
              <a:buAutoNum type="arabicPeriod"/>
            </a:pPr>
            <a:r>
              <a:rPr lang="en-US" baseline="0" dirty="0" smtClean="0"/>
              <a:t>What themes emerge from these words?</a:t>
            </a:r>
          </a:p>
        </p:txBody>
      </p:sp>
      <p:sp>
        <p:nvSpPr>
          <p:cNvPr id="4" name="Slide Number Placeholder 3"/>
          <p:cNvSpPr>
            <a:spLocks noGrp="1"/>
          </p:cNvSpPr>
          <p:nvPr>
            <p:ph type="sldNum" sz="quarter" idx="10"/>
          </p:nvPr>
        </p:nvSpPr>
        <p:spPr/>
        <p:txBody>
          <a:bodyPr/>
          <a:lstStyle/>
          <a:p>
            <a:fld id="{C5E5D5FA-BC6A-4406-92B7-1EB873559446}" type="slidenum">
              <a:rPr lang="en-US" smtClean="0"/>
              <a:t>5</a:t>
            </a:fld>
            <a:endParaRPr lang="en-US"/>
          </a:p>
        </p:txBody>
      </p:sp>
    </p:spTree>
    <p:extLst>
      <p:ext uri="{BB962C8B-B14F-4D97-AF65-F5344CB8AC3E}">
        <p14:creationId xmlns:p14="http://schemas.microsoft.com/office/powerpoint/2010/main" val="18410394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second</a:t>
            </a:r>
            <a:r>
              <a:rPr lang="en-US" baseline="0" dirty="0" smtClean="0"/>
              <a:t> question is, “What is Open Access?” </a:t>
            </a:r>
          </a:p>
          <a:p>
            <a:endParaRPr lang="en-US" baseline="0" dirty="0" smtClean="0"/>
          </a:p>
          <a:p>
            <a:r>
              <a:rPr lang="en-US" baseline="0" dirty="0" smtClean="0"/>
              <a:t>To start, Open Access is a response to a failing system, but we must understand the problem before we can answer the question of the solution.</a:t>
            </a:r>
          </a:p>
          <a:p>
            <a:endParaRPr lang="en-US" baseline="0" dirty="0" smtClean="0"/>
          </a:p>
          <a:p>
            <a:r>
              <a:rPr lang="en-US" baseline="0" dirty="0" smtClean="0"/>
              <a:t>I’m going to pause here to give you an assignment to do throughout the presentation. I will be discussing Scholarly Communications and Open Access, and at the beginning I claimed that these values were important to WGS as a discipline. As I’m speaking, try to pick up on potential values that reveal themselves as I explain these concepts. At the end, I’m hoping you will all have a few written down on the remainder of your post its for us to discuss at the end.</a:t>
            </a:r>
            <a:endParaRPr lang="en-US" dirty="0"/>
          </a:p>
        </p:txBody>
      </p:sp>
      <p:sp>
        <p:nvSpPr>
          <p:cNvPr id="4" name="Slide Number Placeholder 3"/>
          <p:cNvSpPr>
            <a:spLocks noGrp="1"/>
          </p:cNvSpPr>
          <p:nvPr>
            <p:ph type="sldNum" sz="quarter" idx="10"/>
          </p:nvPr>
        </p:nvSpPr>
        <p:spPr/>
        <p:txBody>
          <a:bodyPr/>
          <a:lstStyle/>
          <a:p>
            <a:fld id="{C5E5D5FA-BC6A-4406-92B7-1EB873559446}" type="slidenum">
              <a:rPr lang="en-US" smtClean="0"/>
              <a:t>6</a:t>
            </a:fld>
            <a:endParaRPr lang="en-US"/>
          </a:p>
        </p:txBody>
      </p:sp>
    </p:spTree>
    <p:extLst>
      <p:ext uri="{BB962C8B-B14F-4D97-AF65-F5344CB8AC3E}">
        <p14:creationId xmlns:p14="http://schemas.microsoft.com/office/powerpoint/2010/main" val="9932183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That broken system that I mentioned is what we call Scholarly Communications. You have already seen what it looks like as a library department, but the Scholarly Communications system has been around as long as scholars have been writing and sharing research. </a:t>
            </a:r>
          </a:p>
          <a:p>
            <a:endParaRPr lang="en-US" baseline="0" dirty="0" smtClean="0"/>
          </a:p>
          <a:p>
            <a:r>
              <a:rPr lang="en-US" baseline="0" dirty="0" smtClean="0"/>
              <a:t>Here is one definition of Scholarly Communications: (read slide) </a:t>
            </a:r>
            <a:endParaRPr lang="en-US" dirty="0" smtClean="0"/>
          </a:p>
          <a:p>
            <a:endParaRPr lang="en-US" dirty="0" smtClean="0"/>
          </a:p>
          <a:p>
            <a:r>
              <a:rPr lang="en-US" dirty="0" smtClean="0"/>
              <a:t>Ask students to summarize this definition in their own</a:t>
            </a:r>
            <a:r>
              <a:rPr lang="en-US" baseline="0" dirty="0" smtClean="0"/>
              <a:t> words.</a:t>
            </a:r>
          </a:p>
          <a:p>
            <a:endParaRPr lang="en-US" baseline="0" dirty="0" smtClean="0"/>
          </a:p>
          <a:p>
            <a:r>
              <a:rPr lang="en-US" baseline="0" dirty="0" smtClean="0"/>
              <a:t>Where do you see Scholarly Communications taking place in your own lives? You are scholars and participate in scholarship everyday, which positions you within this system.</a:t>
            </a:r>
          </a:p>
          <a:p>
            <a:endParaRPr lang="en-US" baseline="0" dirty="0" smtClean="0"/>
          </a:p>
          <a:p>
            <a:r>
              <a:rPr lang="en-US" baseline="0" dirty="0" smtClean="0"/>
              <a:t>While Scholarly Communications library departments are fairly new, this network has existed since the scholars first started formally sharing their research in the 1600s. </a:t>
            </a:r>
          </a:p>
          <a:p>
            <a:r>
              <a:rPr lang="en-US" baseline="0" dirty="0" smtClean="0"/>
              <a:t>The values of the department when seen in this way really come down to the sharing process. So what does that process look like?</a:t>
            </a:r>
            <a:endParaRPr lang="en-US" dirty="0"/>
          </a:p>
        </p:txBody>
      </p:sp>
      <p:sp>
        <p:nvSpPr>
          <p:cNvPr id="4" name="Slide Number Placeholder 3"/>
          <p:cNvSpPr>
            <a:spLocks noGrp="1"/>
          </p:cNvSpPr>
          <p:nvPr>
            <p:ph type="sldNum" sz="quarter" idx="10"/>
          </p:nvPr>
        </p:nvSpPr>
        <p:spPr/>
        <p:txBody>
          <a:bodyPr/>
          <a:lstStyle/>
          <a:p>
            <a:fld id="{C5E5D5FA-BC6A-4406-92B7-1EB873559446}" type="slidenum">
              <a:rPr lang="en-US" smtClean="0"/>
              <a:t>7</a:t>
            </a:fld>
            <a:endParaRPr lang="en-US"/>
          </a:p>
        </p:txBody>
      </p:sp>
    </p:spTree>
    <p:extLst>
      <p:ext uri="{BB962C8B-B14F-4D97-AF65-F5344CB8AC3E}">
        <p14:creationId xmlns:p14="http://schemas.microsoft.com/office/powerpoint/2010/main" val="25228832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 me tell</a:t>
            </a:r>
            <a:r>
              <a:rPr lang="en-US" baseline="0" dirty="0" smtClean="0"/>
              <a:t> you the story of an academic article from its conception to its dissemination. </a:t>
            </a:r>
          </a:p>
          <a:p>
            <a:endParaRPr lang="en-US" baseline="0" dirty="0" smtClean="0"/>
          </a:p>
          <a:p>
            <a:r>
              <a:rPr lang="en-US" baseline="0" dirty="0" smtClean="0"/>
              <a:t>It all starts with the researcher. This researcher is usually a faculty member is who paid a salary by their institution, and an output of research is considered part of the job and is necessary to securing tenure. The money for this salary comes from tax dollars if it is a publically funded institution, or tuition dollars if it is a private institution like Gettysburg. </a:t>
            </a:r>
          </a:p>
          <a:p>
            <a:endParaRPr lang="en-US" baseline="0" dirty="0" smtClean="0"/>
          </a:p>
          <a:p>
            <a:r>
              <a:rPr lang="en-US" baseline="0" dirty="0" smtClean="0"/>
              <a:t>The researcher writes up a draft of their findings. Next is peer review, which is done by an anonymous community of colleagues in the field who determine whether the topic is new, innovative, comprehensive, and suggest potential edits. </a:t>
            </a:r>
          </a:p>
          <a:p>
            <a:endParaRPr lang="en-US" baseline="0" dirty="0" smtClean="0"/>
          </a:p>
          <a:p>
            <a:r>
              <a:rPr lang="en-US" baseline="0" dirty="0" smtClean="0"/>
              <a:t>Once the author makes some changes, they submit the article to the publishing company, who will more than likely ask them to sign a contract relinquishing their copyright of the work to the publishing company with the justification that this is necessary to ensure their work has the largest </a:t>
            </a:r>
            <a:r>
              <a:rPr lang="en-US" i="1" baseline="0" dirty="0" smtClean="0"/>
              <a:t>impact. </a:t>
            </a:r>
            <a:r>
              <a:rPr lang="en-US" b="0" i="0" baseline="0" dirty="0" smtClean="0"/>
              <a:t>High impact means more citations, more attention, and more prestige.</a:t>
            </a:r>
            <a:endParaRPr lang="en-US" i="1" baseline="0" dirty="0" smtClean="0"/>
          </a:p>
          <a:p>
            <a:endParaRPr lang="en-US" baseline="0" dirty="0" smtClean="0"/>
          </a:p>
          <a:p>
            <a:r>
              <a:rPr lang="en-US" baseline="0" dirty="0" smtClean="0"/>
              <a:t>Then, the publisher does their part, formatting the content to look like a typical journal article, bundling this work up into a journal and charging libraries thousands of dollars to subscribe to those journals (because of increasing impact, right?). This dissemination used to happen primarily through print and profits were used to cover production costs. Today, these articles are primarily posted and accessed online.   (Ask questions on slide)</a:t>
            </a:r>
          </a:p>
          <a:p>
            <a:endParaRPr lang="en-US" baseline="0" dirty="0" smtClean="0"/>
          </a:p>
          <a:p>
            <a:r>
              <a:rPr lang="en-US" baseline="0" dirty="0" smtClean="0"/>
              <a:t>The answer to that last question is that the publisher will actually receive…. (next slide)</a:t>
            </a:r>
            <a:endParaRPr lang="en-US" dirty="0"/>
          </a:p>
        </p:txBody>
      </p:sp>
      <p:sp>
        <p:nvSpPr>
          <p:cNvPr id="4" name="Slide Number Placeholder 3"/>
          <p:cNvSpPr>
            <a:spLocks noGrp="1"/>
          </p:cNvSpPr>
          <p:nvPr>
            <p:ph type="sldNum" sz="quarter" idx="10"/>
          </p:nvPr>
        </p:nvSpPr>
        <p:spPr/>
        <p:txBody>
          <a:bodyPr/>
          <a:lstStyle/>
          <a:p>
            <a:fld id="{C5E5D5FA-BC6A-4406-92B7-1EB873559446}" type="slidenum">
              <a:rPr lang="en-US" smtClean="0"/>
              <a:t>8</a:t>
            </a:fld>
            <a:endParaRPr lang="en-US"/>
          </a:p>
        </p:txBody>
      </p:sp>
    </p:spTree>
    <p:extLst>
      <p:ext uri="{BB962C8B-B14F-4D97-AF65-F5344CB8AC3E}">
        <p14:creationId xmlns:p14="http://schemas.microsoft.com/office/powerpoint/2010/main" val="33246152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r>
              <a:rPr lang="en-US" dirty="0" smtClean="0"/>
              <a:t>…of the profits. The size of this font lets you know that this is a</a:t>
            </a:r>
            <a:r>
              <a:rPr lang="en-US" baseline="0" dirty="0" smtClean="0"/>
              <a:t> big deal. </a:t>
            </a:r>
            <a:r>
              <a:rPr lang="en-US" dirty="0" smtClean="0"/>
              <a:t>The fact is that neither</a:t>
            </a:r>
            <a:r>
              <a:rPr lang="en-US" baseline="0" dirty="0" smtClean="0"/>
              <a:t> the author nor reviewer will see a cent of the money made off of their work. Because they are compensated in prestige, and because they give their copyright to the publisher, the for-profit publishing companies are able to made huge amounts of profit without having to spend much money on the end product. </a:t>
            </a:r>
          </a:p>
          <a:p>
            <a:pPr defTabSz="931774"/>
            <a:endParaRPr lang="en-US" baseline="0" dirty="0" smtClean="0"/>
          </a:p>
          <a:p>
            <a:pPr defTabSz="931774"/>
            <a:r>
              <a:rPr lang="en-US" baseline="0" dirty="0" smtClean="0"/>
              <a:t>But this isn’t the only way they make a profit.</a:t>
            </a:r>
          </a:p>
          <a:p>
            <a:endParaRPr lang="en-US" dirty="0"/>
          </a:p>
        </p:txBody>
      </p:sp>
      <p:sp>
        <p:nvSpPr>
          <p:cNvPr id="4" name="Slide Number Placeholder 3"/>
          <p:cNvSpPr>
            <a:spLocks noGrp="1"/>
          </p:cNvSpPr>
          <p:nvPr>
            <p:ph type="sldNum" sz="quarter" idx="10"/>
          </p:nvPr>
        </p:nvSpPr>
        <p:spPr/>
        <p:txBody>
          <a:bodyPr/>
          <a:lstStyle/>
          <a:p>
            <a:fld id="{C5E5D5FA-BC6A-4406-92B7-1EB873559446}" type="slidenum">
              <a:rPr lang="en-US" smtClean="0"/>
              <a:t>9</a:t>
            </a:fld>
            <a:endParaRPr lang="en-US"/>
          </a:p>
        </p:txBody>
      </p:sp>
    </p:spTree>
    <p:extLst>
      <p:ext uri="{BB962C8B-B14F-4D97-AF65-F5344CB8AC3E}">
        <p14:creationId xmlns:p14="http://schemas.microsoft.com/office/powerpoint/2010/main" val="3022537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10/25/2018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64783233"/>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9B482E8-6E0E-1B4F-B1FD-C69DB9E858D9}" type="datetimeFigureOut">
              <a:rPr lang="en-US" smtClean="0"/>
              <a:pPr/>
              <a:t>10/25/2018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47628084"/>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9B482E8-6E0E-1B4F-B1FD-C69DB9E858D9}" type="datetimeFigureOut">
              <a:rPr lang="en-US" smtClean="0"/>
              <a:pPr/>
              <a:t>10/25/2018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71795231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9B482E8-6E0E-1B4F-B1FD-C69DB9E858D9}" type="datetimeFigureOut">
              <a:rPr lang="en-US" smtClean="0"/>
              <a:pPr/>
              <a:t>10/25/2018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2157014"/>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9B482E8-6E0E-1B4F-B1FD-C69DB9E858D9}" type="datetimeFigureOut">
              <a:rPr lang="en-US" smtClean="0"/>
              <a:pPr/>
              <a:t>10/25/2018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1134022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9B482E8-6E0E-1B4F-B1FD-C69DB9E858D9}" type="datetimeFigureOut">
              <a:rPr lang="en-US" smtClean="0"/>
              <a:pPr/>
              <a:t>10/25/2018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45583800"/>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10/25/2018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037202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10/25/2018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89700151"/>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1637395" y="1238502"/>
            <a:ext cx="8644328" cy="44217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10/25/2018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828120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1637395" y="1238502"/>
            <a:ext cx="8644328" cy="44217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10/25/2018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122005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10/25/2018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35659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10/25/2018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5770611"/>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10/25/2018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08869725"/>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10/25/2018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7827459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10/25/2018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4311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10/25/2018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88669729"/>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smtClean="0"/>
              <a:pPr/>
              <a:t>10/25/2018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16674622"/>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smtClean="0"/>
              <a:pPr/>
              <a:t>10/25/2018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14554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9B482E8-6E0E-1B4F-B1FD-C69DB9E858D9}" type="datetimeFigureOut">
              <a:rPr lang="en-US" smtClean="0"/>
              <a:pPr/>
              <a:t>10/25/2018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44324253"/>
      </p:ext>
    </p:extLst>
  </p:cSld>
  <p:clrMap bg1="lt1" tx1="dk1" bg2="lt2" tx2="dk2" accent1="accent1" accent2="accent2" accent3="accent3" accent4="accent4" accent5="accent5" accent6="accent6" hlink="hlink" folHlink="folHlink"/>
  <p:sldLayoutIdLst>
    <p:sldLayoutId id="2147484116" r:id="rId1"/>
    <p:sldLayoutId id="2147484117" r:id="rId2"/>
    <p:sldLayoutId id="2147484118" r:id="rId3"/>
    <p:sldLayoutId id="2147484119" r:id="rId4"/>
    <p:sldLayoutId id="2147484120" r:id="rId5"/>
    <p:sldLayoutId id="2147484121" r:id="rId6"/>
    <p:sldLayoutId id="2147484122" r:id="rId7"/>
    <p:sldLayoutId id="2147484123" r:id="rId8"/>
    <p:sldLayoutId id="2147484124" r:id="rId9"/>
    <p:sldLayoutId id="2147484125" r:id="rId10"/>
    <p:sldLayoutId id="2147484126" r:id="rId11"/>
    <p:sldLayoutId id="2147484127" r:id="rId12"/>
    <p:sldLayoutId id="2147484128" r:id="rId13"/>
    <p:sldLayoutId id="2147484129" r:id="rId14"/>
    <p:sldLayoutId id="2147484130" r:id="rId15"/>
    <p:sldLayoutId id="2147484131" r:id="rId16"/>
    <p:sldLayoutId id="2147484132" r:id="rId17"/>
    <p:sldLayoutId id="2147484133" r:id="rId18"/>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kfitz.info/giving-it-away/" TargetMode="External"/><Relationship Id="rId7" Type="http://schemas.openxmlformats.org/officeDocument/2006/relationships/hyperlink" Target="https://paywallthemovie.com/"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tararobertson.ca/2017/opencon/" TargetMode="External"/><Relationship Id="rId5" Type="http://schemas.openxmlformats.org/officeDocument/2006/relationships/hyperlink" Target="https://works.bepress.com/charlotteroh/43/" TargetMode="External"/><Relationship Id="rId4" Type="http://schemas.openxmlformats.org/officeDocument/2006/relationships/hyperlink" Target="http://www.inthelibrarywiththeleadpipe.org/2018/racing-to-the-crossroads-of-scholarly-communication-and-democracy-but-who-are-we-leaving-behind/"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macrotrends.net/stocks/charts/GOOG/alphabet/profit-margins"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www.michaeleisen.org/blog/?p=1346" TargetMode="External"/><Relationship Id="rId5" Type="http://schemas.openxmlformats.org/officeDocument/2006/relationships/hyperlink" Target="https://www.nytimes.com/2015/04/08/opinion/yes-we-were-warned-about-ebola.html?_r=0" TargetMode="External"/><Relationship Id="rId4" Type="http://schemas.openxmlformats.org/officeDocument/2006/relationships/hyperlink" Target="https://www.macrotrends.net/stocks/charts/AMZN/amazon/profit-margins"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www.inthelibrarywiththeleadpipe.org/2018/racing-to-the-crossroads-of-scholarly-communication-and-democracy-but-who-are-we-leaving-behind/" TargetMode="External"/><Relationship Id="rId7" Type="http://schemas.openxmlformats.org/officeDocument/2006/relationships/hyperlink" Target="https://ycharts.com/companies/WMT/gross_profit_margin"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creativecommons.org/wp-content/uploads/2017/04/made-with-cc.pdf" TargetMode="External"/><Relationship Id="rId5" Type="http://schemas.openxmlformats.org/officeDocument/2006/relationships/hyperlink" Target="https://legacy.earlham.edu/~peters/fos/overview.htm" TargetMode="External"/><Relationship Id="rId4" Type="http://schemas.openxmlformats.org/officeDocument/2006/relationships/hyperlink" Target="http://digitalcommons.unl.edu/scholcom/47/"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7522" y="561228"/>
            <a:ext cx="2965744" cy="2965744"/>
          </a:xfrm>
          <a:prstGeom prst="rect">
            <a:avLst/>
          </a:prstGeom>
        </p:spPr>
      </p:pic>
      <p:sp>
        <p:nvSpPr>
          <p:cNvPr id="2" name="Title 1"/>
          <p:cNvSpPr>
            <a:spLocks noGrp="1"/>
          </p:cNvSpPr>
          <p:nvPr>
            <p:ph type="ctrTitle"/>
          </p:nvPr>
        </p:nvSpPr>
        <p:spPr>
          <a:xfrm>
            <a:off x="1720823" y="2404534"/>
            <a:ext cx="7766936" cy="1646302"/>
          </a:xfrm>
        </p:spPr>
        <p:txBody>
          <a:bodyPr>
            <a:normAutofit fontScale="90000"/>
          </a:bodyPr>
          <a:lstStyle/>
          <a:p>
            <a:r>
              <a:rPr lang="en-US" dirty="0" smtClean="0"/>
              <a:t>Open Access, Social Justice, and the Moral Imperative: Why OA Publishing Matters to WGS</a:t>
            </a:r>
            <a:endParaRPr lang="en-US" dirty="0"/>
          </a:p>
        </p:txBody>
      </p:sp>
      <p:sp>
        <p:nvSpPr>
          <p:cNvPr id="3" name="Subtitle 2"/>
          <p:cNvSpPr>
            <a:spLocks noGrp="1"/>
          </p:cNvSpPr>
          <p:nvPr>
            <p:ph type="subTitle" idx="1"/>
          </p:nvPr>
        </p:nvSpPr>
        <p:spPr>
          <a:xfrm>
            <a:off x="338133" y="5716013"/>
            <a:ext cx="9357410" cy="1141987"/>
          </a:xfrm>
        </p:spPr>
        <p:txBody>
          <a:bodyPr>
            <a:noAutofit/>
          </a:bodyPr>
          <a:lstStyle/>
          <a:p>
            <a:pPr algn="l"/>
            <a:r>
              <a:rPr lang="en-US" sz="2000" b="1" dirty="0" smtClean="0"/>
              <a:t>Sarah Appedu ’18	|  She/hers/her |   Scholarly </a:t>
            </a:r>
            <a:r>
              <a:rPr lang="en-US" sz="2000" b="1" dirty="0"/>
              <a:t>Communications Assistant	</a:t>
            </a:r>
            <a:r>
              <a:rPr lang="en-US" sz="2000" b="1" dirty="0" smtClean="0"/>
              <a:t>            </a:t>
            </a:r>
          </a:p>
          <a:p>
            <a:pPr algn="l"/>
            <a:r>
              <a:rPr lang="en-US" sz="2000" b="1" dirty="0" smtClean="0"/>
              <a:t>Presented for WGS 300 |   Fall 2018</a:t>
            </a:r>
            <a:endParaRPr lang="en-US" sz="2000" b="1" dirty="0"/>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07683" y="6293922"/>
            <a:ext cx="1197623" cy="460625"/>
          </a:xfrm>
          <a:prstGeom prst="rect">
            <a:avLst/>
          </a:prstGeom>
        </p:spPr>
      </p:pic>
    </p:spTree>
    <p:extLst>
      <p:ext uri="{BB962C8B-B14F-4D97-AF65-F5344CB8AC3E}">
        <p14:creationId xmlns:p14="http://schemas.microsoft.com/office/powerpoint/2010/main" val="142179377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1883" y="385996"/>
            <a:ext cx="10213674" cy="5900677"/>
          </a:xfrm>
          <a:prstGeom prst="rect">
            <a:avLst/>
          </a:prstGeom>
        </p:spPr>
      </p:pic>
      <p:sp>
        <p:nvSpPr>
          <p:cNvPr id="4" name="TextBox 3"/>
          <p:cNvSpPr txBox="1"/>
          <p:nvPr/>
        </p:nvSpPr>
        <p:spPr>
          <a:xfrm>
            <a:off x="6015210" y="2269475"/>
            <a:ext cx="4153359" cy="2952520"/>
          </a:xfrm>
          <a:prstGeom prst="rect">
            <a:avLst/>
          </a:prstGeom>
          <a:noFill/>
          <a:ln w="76200">
            <a:solidFill>
              <a:srgbClr val="FF0000"/>
            </a:solidFill>
          </a:ln>
        </p:spPr>
        <p:txBody>
          <a:bodyPr wrap="square" rtlCol="0">
            <a:spAutoFit/>
          </a:bodyPr>
          <a:lstStyle/>
          <a:p>
            <a:endParaRPr lang="en-US" dirty="0"/>
          </a:p>
        </p:txBody>
      </p:sp>
    </p:spTree>
    <p:extLst>
      <p:ext uri="{BB962C8B-B14F-4D97-AF65-F5344CB8AC3E}">
        <p14:creationId xmlns:p14="http://schemas.microsoft.com/office/powerpoint/2010/main" val="4664621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 y="635000"/>
            <a:ext cx="9737766" cy="5019675"/>
          </a:xfrm>
        </p:spPr>
        <p:txBody>
          <a:bodyPr>
            <a:normAutofit/>
          </a:bodyPr>
          <a:lstStyle/>
          <a:p>
            <a:endParaRPr lang="en-US" sz="2600" dirty="0" smtClean="0"/>
          </a:p>
          <a:p>
            <a:r>
              <a:rPr lang="en-US" sz="4000" dirty="0"/>
              <a:t>Why are publishers charging </a:t>
            </a:r>
            <a:r>
              <a:rPr lang="en-US" sz="4000" dirty="0" smtClean="0"/>
              <a:t>$50 </a:t>
            </a:r>
            <a:r>
              <a:rPr lang="en-US" sz="4000" dirty="0"/>
              <a:t>for one-time, 24 hour use of an article that they </a:t>
            </a:r>
            <a:r>
              <a:rPr lang="en-US" sz="4000" b="1" dirty="0"/>
              <a:t>did not write, did not fund, did not hire or pay the faculty member for, and did not use any materials to print</a:t>
            </a:r>
            <a:r>
              <a:rPr lang="en-US" sz="4000" dirty="0"/>
              <a:t>? </a:t>
            </a:r>
            <a:endParaRPr lang="en-US" sz="4000" dirty="0" smtClean="0"/>
          </a:p>
        </p:txBody>
      </p:sp>
    </p:spTree>
    <p:extLst>
      <p:ext uri="{BB962C8B-B14F-4D97-AF65-F5344CB8AC3E}">
        <p14:creationId xmlns:p14="http://schemas.microsoft.com/office/powerpoint/2010/main" val="2189018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8783"/>
            <a:ext cx="1377631" cy="1377631"/>
          </a:xfrm>
          <a:prstGeom prst="rect">
            <a:avLst/>
          </a:prstGeom>
        </p:spPr>
      </p:pic>
      <p:sp>
        <p:nvSpPr>
          <p:cNvPr id="2" name="Title 1"/>
          <p:cNvSpPr>
            <a:spLocks noGrp="1"/>
          </p:cNvSpPr>
          <p:nvPr>
            <p:ph type="title"/>
          </p:nvPr>
        </p:nvSpPr>
        <p:spPr>
          <a:xfrm>
            <a:off x="1164223" y="544174"/>
            <a:ext cx="8596668" cy="1320800"/>
          </a:xfrm>
        </p:spPr>
        <p:txBody>
          <a:bodyPr/>
          <a:lstStyle/>
          <a:p>
            <a:r>
              <a:rPr lang="en-US" dirty="0" smtClean="0"/>
              <a:t>OA as a response to inequality</a:t>
            </a:r>
            <a:endParaRPr lang="en-US" dirty="0"/>
          </a:p>
        </p:txBody>
      </p:sp>
      <p:sp>
        <p:nvSpPr>
          <p:cNvPr id="3" name="Content Placeholder 2"/>
          <p:cNvSpPr>
            <a:spLocks noGrp="1"/>
          </p:cNvSpPr>
          <p:nvPr>
            <p:ph idx="1"/>
          </p:nvPr>
        </p:nvSpPr>
        <p:spPr>
          <a:xfrm>
            <a:off x="0" y="2103534"/>
            <a:ext cx="9999023" cy="4143789"/>
          </a:xfrm>
        </p:spPr>
        <p:txBody>
          <a:bodyPr>
            <a:normAutofit/>
          </a:bodyPr>
          <a:lstStyle/>
          <a:p>
            <a:r>
              <a:rPr lang="en-US" sz="2400" dirty="0" smtClean="0"/>
              <a:t>Open Access has many definitions:</a:t>
            </a:r>
          </a:p>
          <a:p>
            <a:pPr lvl="1"/>
            <a:r>
              <a:rPr lang="en-US" sz="2400" dirty="0"/>
              <a:t>“Open-access (OA) literature is digital, online, free of charge, and free of most copyright and licensing restrictions”-Peter </a:t>
            </a:r>
            <a:r>
              <a:rPr lang="en-US" sz="2400" dirty="0" err="1" smtClean="0"/>
              <a:t>Suber</a:t>
            </a:r>
            <a:r>
              <a:rPr lang="en-US" sz="2400" dirty="0" smtClean="0"/>
              <a:t>.</a:t>
            </a:r>
          </a:p>
          <a:p>
            <a:r>
              <a:rPr lang="en-US" sz="2400" dirty="0" smtClean="0"/>
              <a:t>Goal: To create equal access to read, participate in, and create scholarship regardless of where you live, what institution you are apart of, if any, and how much money you have.</a:t>
            </a:r>
            <a:endParaRPr lang="en-US" sz="2400" dirty="0"/>
          </a:p>
        </p:txBody>
      </p:sp>
    </p:spTree>
    <p:extLst>
      <p:ext uri="{BB962C8B-B14F-4D97-AF65-F5344CB8AC3E}">
        <p14:creationId xmlns:p14="http://schemas.microsoft.com/office/powerpoint/2010/main" val="1685731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60658"/>
            <a:ext cx="1377631" cy="1377631"/>
          </a:xfrm>
          <a:prstGeom prst="rect">
            <a:avLst/>
          </a:prstGeom>
        </p:spPr>
      </p:pic>
      <p:sp>
        <p:nvSpPr>
          <p:cNvPr id="2" name="Title 1"/>
          <p:cNvSpPr>
            <a:spLocks noGrp="1"/>
          </p:cNvSpPr>
          <p:nvPr>
            <p:ph type="title"/>
          </p:nvPr>
        </p:nvSpPr>
        <p:spPr>
          <a:xfrm>
            <a:off x="1187973" y="550223"/>
            <a:ext cx="8596668" cy="1320800"/>
          </a:xfrm>
        </p:spPr>
        <p:txBody>
          <a:bodyPr/>
          <a:lstStyle/>
          <a:p>
            <a:r>
              <a:rPr lang="en-US" dirty="0" smtClean="0"/>
              <a:t>Open Access in Practice</a:t>
            </a:r>
            <a:endParaRPr lang="en-US" dirty="0"/>
          </a:p>
        </p:txBody>
      </p:sp>
      <p:sp>
        <p:nvSpPr>
          <p:cNvPr id="3" name="Content Placeholder 2"/>
          <p:cNvSpPr>
            <a:spLocks noGrp="1"/>
          </p:cNvSpPr>
          <p:nvPr>
            <p:ph idx="1"/>
          </p:nvPr>
        </p:nvSpPr>
        <p:spPr>
          <a:xfrm>
            <a:off x="810000" y="2430835"/>
            <a:ext cx="10554574" cy="3636511"/>
          </a:xfrm>
        </p:spPr>
        <p:txBody>
          <a:bodyPr>
            <a:normAutofit/>
          </a:bodyPr>
          <a:lstStyle/>
          <a:p>
            <a:r>
              <a:rPr lang="en-US" sz="2800" dirty="0" smtClean="0"/>
              <a:t>Open Access journals</a:t>
            </a:r>
          </a:p>
          <a:p>
            <a:r>
              <a:rPr lang="en-US" sz="2800" dirty="0" smtClean="0"/>
              <a:t>Made with Creative Commons</a:t>
            </a:r>
          </a:p>
          <a:p>
            <a:r>
              <a:rPr lang="en-US" sz="2800" dirty="0" smtClean="0"/>
              <a:t>Ebola outbreak control</a:t>
            </a:r>
          </a:p>
          <a:p>
            <a:r>
              <a:rPr lang="en-US" sz="2800" dirty="0" smtClean="0"/>
              <a:t>Institutional </a:t>
            </a:r>
            <a:r>
              <a:rPr lang="en-US" sz="2800" dirty="0"/>
              <a:t>Repositories and author rights</a:t>
            </a:r>
          </a:p>
          <a:p>
            <a:pPr marL="0" indent="0">
              <a:buNone/>
            </a:pPr>
            <a:endParaRPr lang="en-US" sz="2800" dirty="0"/>
          </a:p>
        </p:txBody>
      </p:sp>
    </p:spTree>
    <p:extLst>
      <p:ext uri="{BB962C8B-B14F-4D97-AF65-F5344CB8AC3E}">
        <p14:creationId xmlns:p14="http://schemas.microsoft.com/office/powerpoint/2010/main" val="40136210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81199" y="0"/>
            <a:ext cx="8229601" cy="6858000"/>
          </a:xfrm>
          <a:prstGeom prst="rect">
            <a:avLst/>
          </a:prstGeom>
        </p:spPr>
      </p:pic>
      <p:sp>
        <p:nvSpPr>
          <p:cNvPr id="4" name="TextBox 3"/>
          <p:cNvSpPr txBox="1"/>
          <p:nvPr/>
        </p:nvSpPr>
        <p:spPr>
          <a:xfrm>
            <a:off x="10319657" y="6211669"/>
            <a:ext cx="1669143" cy="646331"/>
          </a:xfrm>
          <a:prstGeom prst="rect">
            <a:avLst/>
          </a:prstGeom>
          <a:noFill/>
        </p:spPr>
        <p:txBody>
          <a:bodyPr wrap="square" rtlCol="0">
            <a:spAutoFit/>
          </a:bodyPr>
          <a:lstStyle/>
          <a:p>
            <a:r>
              <a:rPr lang="en-US" b="1" dirty="0" smtClean="0"/>
              <a:t>Data as of 10/25/18</a:t>
            </a:r>
            <a:endParaRPr lang="en-US" b="1" dirty="0"/>
          </a:p>
        </p:txBody>
      </p:sp>
    </p:spTree>
    <p:extLst>
      <p:ext uri="{BB962C8B-B14F-4D97-AF65-F5344CB8AC3E}">
        <p14:creationId xmlns:p14="http://schemas.microsoft.com/office/powerpoint/2010/main" val="23322638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4720" y="219545"/>
            <a:ext cx="1377631" cy="1377631"/>
          </a:xfrm>
          <a:prstGeom prst="rect">
            <a:avLst/>
          </a:prstGeom>
        </p:spPr>
      </p:pic>
      <p:sp>
        <p:nvSpPr>
          <p:cNvPr id="2" name="Title 1"/>
          <p:cNvSpPr>
            <a:spLocks noGrp="1"/>
          </p:cNvSpPr>
          <p:nvPr>
            <p:ph type="title"/>
          </p:nvPr>
        </p:nvSpPr>
        <p:spPr>
          <a:xfrm>
            <a:off x="1403049" y="609600"/>
            <a:ext cx="8596668" cy="1320800"/>
          </a:xfrm>
        </p:spPr>
        <p:txBody>
          <a:bodyPr/>
          <a:lstStyle/>
          <a:p>
            <a:r>
              <a:rPr lang="en-US" dirty="0" smtClean="0"/>
              <a:t>Group Activity</a:t>
            </a:r>
            <a:endParaRPr lang="en-US" dirty="0"/>
          </a:p>
        </p:txBody>
      </p:sp>
      <p:sp>
        <p:nvSpPr>
          <p:cNvPr id="3" name="Content Placeholder 2"/>
          <p:cNvSpPr>
            <a:spLocks noGrp="1"/>
          </p:cNvSpPr>
          <p:nvPr>
            <p:ph idx="1"/>
          </p:nvPr>
        </p:nvSpPr>
        <p:spPr>
          <a:xfrm>
            <a:off x="249507" y="1987231"/>
            <a:ext cx="9438119" cy="4594033"/>
          </a:xfrm>
        </p:spPr>
        <p:txBody>
          <a:bodyPr>
            <a:normAutofit/>
          </a:bodyPr>
          <a:lstStyle/>
          <a:p>
            <a:pPr lvl="1"/>
            <a:r>
              <a:rPr lang="en-US" sz="2800" dirty="0" smtClean="0"/>
              <a:t>Break off into small groups of 2-3 </a:t>
            </a:r>
          </a:p>
          <a:p>
            <a:pPr lvl="1"/>
            <a:r>
              <a:rPr lang="en-US" sz="2800" dirty="0" smtClean="0"/>
              <a:t>Look at your syllabus and choose one reading </a:t>
            </a:r>
          </a:p>
          <a:p>
            <a:pPr lvl="1"/>
            <a:r>
              <a:rPr lang="en-US" sz="2800" dirty="0" smtClean="0"/>
              <a:t>Search the title of the article (in quotations)</a:t>
            </a:r>
          </a:p>
          <a:p>
            <a:pPr lvl="1"/>
            <a:r>
              <a:rPr lang="en-US" sz="2800" dirty="0" smtClean="0"/>
              <a:t>What kind of access are you experiencing? Where can these articles be read? Are there open versions posted somewhere? </a:t>
            </a:r>
          </a:p>
        </p:txBody>
      </p:sp>
    </p:spTree>
    <p:extLst>
      <p:ext uri="{BB962C8B-B14F-4D97-AF65-F5344CB8AC3E}">
        <p14:creationId xmlns:p14="http://schemas.microsoft.com/office/powerpoint/2010/main" val="13563334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493295"/>
            <a:ext cx="9470571" cy="5139869"/>
          </a:xfrm>
          <a:prstGeom prst="rect">
            <a:avLst/>
          </a:prstGeom>
          <a:noFill/>
        </p:spPr>
        <p:txBody>
          <a:bodyPr wrap="square" rtlCol="0">
            <a:spAutoFit/>
          </a:bodyPr>
          <a:lstStyle/>
          <a:p>
            <a:r>
              <a:rPr lang="en-US" sz="2800" dirty="0" smtClean="0"/>
              <a:t>“[D]</a:t>
            </a:r>
            <a:r>
              <a:rPr lang="en-US" sz="2800" dirty="0" err="1" smtClean="0"/>
              <a:t>emocracy</a:t>
            </a:r>
            <a:r>
              <a:rPr lang="en-US" sz="2800" dirty="0" smtClean="0"/>
              <a:t> </a:t>
            </a:r>
            <a:r>
              <a:rPr lang="en-US" sz="2800" dirty="0"/>
              <a:t>intersects with intellectual freedom, as people need social, political, and physical </a:t>
            </a:r>
            <a:r>
              <a:rPr lang="en-US" sz="2800" b="1" dirty="0"/>
              <a:t>agency</a:t>
            </a:r>
            <a:r>
              <a:rPr lang="en-US" sz="2800" dirty="0"/>
              <a:t> to acquire knowledge in order to be able to engage meaningfully in the democratic process. In a related way, democracy intersects with the </a:t>
            </a:r>
            <a:r>
              <a:rPr lang="en-US" sz="2800" b="1" dirty="0"/>
              <a:t>values of education and lifelong learning</a:t>
            </a:r>
            <a:r>
              <a:rPr lang="en-US" sz="2800" dirty="0"/>
              <a:t>. Individuals must have </a:t>
            </a:r>
            <a:r>
              <a:rPr lang="en-US" sz="2800" b="1" dirty="0"/>
              <a:t>access</a:t>
            </a:r>
            <a:r>
              <a:rPr lang="en-US" sz="2800" dirty="0"/>
              <a:t> (another core value) to education and educational content in order to exercise </a:t>
            </a:r>
            <a:r>
              <a:rPr lang="en-US" sz="2800" b="1" dirty="0"/>
              <a:t>intellectual freedom </a:t>
            </a:r>
            <a:r>
              <a:rPr lang="en-US" sz="2800" dirty="0"/>
              <a:t>and engage in the </a:t>
            </a:r>
            <a:r>
              <a:rPr lang="en-US" sz="2800" b="1" dirty="0"/>
              <a:t>self-determination</a:t>
            </a:r>
            <a:r>
              <a:rPr lang="en-US" sz="2800" dirty="0"/>
              <a:t> of democracy. </a:t>
            </a:r>
            <a:endParaRPr lang="en-US" sz="2800" dirty="0" smtClean="0"/>
          </a:p>
          <a:p>
            <a:endParaRPr lang="en-US" sz="2800" dirty="0"/>
          </a:p>
          <a:p>
            <a:r>
              <a:rPr lang="en-US" sz="2400" dirty="0" smtClean="0"/>
              <a:t>-April Hathcock, “Racing to the Crossroads of Scholarly Communication and Democracy: But Who Are We Leaving Behind?”</a:t>
            </a:r>
          </a:p>
        </p:txBody>
      </p:sp>
    </p:spTree>
    <p:extLst>
      <p:ext uri="{BB962C8B-B14F-4D97-AF65-F5344CB8AC3E}">
        <p14:creationId xmlns:p14="http://schemas.microsoft.com/office/powerpoint/2010/main" val="17066686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3459" y="358815"/>
            <a:ext cx="9480568" cy="6247864"/>
          </a:xfrm>
          <a:prstGeom prst="rect">
            <a:avLst/>
          </a:prstGeom>
          <a:noFill/>
        </p:spPr>
        <p:txBody>
          <a:bodyPr wrap="square" rtlCol="0">
            <a:spAutoFit/>
          </a:bodyPr>
          <a:lstStyle/>
          <a:p>
            <a:r>
              <a:rPr lang="en-US" sz="4000" dirty="0" smtClean="0"/>
              <a:t>The principles and values championed by WGS are </a:t>
            </a:r>
            <a:r>
              <a:rPr lang="en-US" sz="4000" i="1" dirty="0" smtClean="0"/>
              <a:t>compatible with and necessary to </a:t>
            </a:r>
            <a:r>
              <a:rPr lang="en-US" sz="4000" dirty="0" smtClean="0"/>
              <a:t>the success of Open Access.</a:t>
            </a:r>
          </a:p>
          <a:p>
            <a:endParaRPr lang="en-US" sz="4000" dirty="0"/>
          </a:p>
          <a:p>
            <a:r>
              <a:rPr lang="en-US" sz="4000" dirty="0" smtClean="0"/>
              <a:t>AND</a:t>
            </a:r>
          </a:p>
          <a:p>
            <a:endParaRPr lang="en-US" sz="4000" dirty="0"/>
          </a:p>
          <a:p>
            <a:r>
              <a:rPr lang="en-US" sz="4000" dirty="0" smtClean="0"/>
              <a:t>The principles and values championed by Open Access are </a:t>
            </a:r>
            <a:r>
              <a:rPr lang="en-US" sz="4000" i="1" dirty="0" smtClean="0"/>
              <a:t>compatible with and necessary to</a:t>
            </a:r>
            <a:r>
              <a:rPr lang="en-US" sz="4000" dirty="0" smtClean="0"/>
              <a:t> WGS as a discipline.</a:t>
            </a:r>
            <a:endParaRPr lang="en-US" sz="4000" dirty="0"/>
          </a:p>
        </p:txBody>
      </p:sp>
    </p:spTree>
    <p:extLst>
      <p:ext uri="{BB962C8B-B14F-4D97-AF65-F5344CB8AC3E}">
        <p14:creationId xmlns:p14="http://schemas.microsoft.com/office/powerpoint/2010/main" val="7948850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08159"/>
            <a:ext cx="1377631" cy="1377631"/>
          </a:xfrm>
          <a:prstGeom prst="rect">
            <a:avLst/>
          </a:prstGeom>
        </p:spPr>
      </p:pic>
      <p:sp>
        <p:nvSpPr>
          <p:cNvPr id="2" name="Title 1"/>
          <p:cNvSpPr>
            <a:spLocks noGrp="1"/>
          </p:cNvSpPr>
          <p:nvPr>
            <p:ph type="title"/>
          </p:nvPr>
        </p:nvSpPr>
        <p:spPr>
          <a:xfrm>
            <a:off x="1021718" y="602390"/>
            <a:ext cx="8596668" cy="1320800"/>
          </a:xfrm>
        </p:spPr>
        <p:txBody>
          <a:bodyPr/>
          <a:lstStyle/>
          <a:p>
            <a:r>
              <a:rPr lang="en-US" dirty="0" smtClean="0"/>
              <a:t>How YOU can participate now</a:t>
            </a:r>
            <a:endParaRPr lang="en-US" dirty="0"/>
          </a:p>
        </p:txBody>
      </p:sp>
      <p:sp>
        <p:nvSpPr>
          <p:cNvPr id="3" name="Content Placeholder 2"/>
          <p:cNvSpPr>
            <a:spLocks noGrp="1"/>
          </p:cNvSpPr>
          <p:nvPr>
            <p:ph idx="1"/>
          </p:nvPr>
        </p:nvSpPr>
        <p:spPr/>
        <p:txBody>
          <a:bodyPr>
            <a:normAutofit/>
          </a:bodyPr>
          <a:lstStyle/>
          <a:p>
            <a:r>
              <a:rPr lang="en-US" sz="2400" dirty="0" smtClean="0"/>
              <a:t>Take an Open Access pledge</a:t>
            </a:r>
          </a:p>
          <a:p>
            <a:r>
              <a:rPr lang="en-US" sz="2400" dirty="0" smtClean="0"/>
              <a:t>Publish in The Cupola</a:t>
            </a:r>
          </a:p>
          <a:p>
            <a:pPr lvl="1"/>
            <a:r>
              <a:rPr lang="en-US" sz="2200" dirty="0" smtClean="0"/>
              <a:t>Including our 5 Open Access undergraduate research journals </a:t>
            </a:r>
          </a:p>
          <a:p>
            <a:r>
              <a:rPr lang="en-US" sz="2400" dirty="0" smtClean="0"/>
              <a:t>Donate to organizations that support OA publishing</a:t>
            </a:r>
          </a:p>
          <a:p>
            <a:r>
              <a:rPr lang="en-US" sz="2400" dirty="0" smtClean="0"/>
              <a:t>Join student peers to advocate for the creation of a Gettysburg OA mandate</a:t>
            </a:r>
          </a:p>
          <a:p>
            <a:r>
              <a:rPr lang="en-US" sz="2400" dirty="0" smtClean="0"/>
              <a:t>Stay informed</a:t>
            </a:r>
            <a:endParaRPr lang="en-US" sz="2400" dirty="0"/>
          </a:p>
        </p:txBody>
      </p:sp>
    </p:spTree>
    <p:extLst>
      <p:ext uri="{BB962C8B-B14F-4D97-AF65-F5344CB8AC3E}">
        <p14:creationId xmlns:p14="http://schemas.microsoft.com/office/powerpoint/2010/main" val="6039308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24481" y="0"/>
            <a:ext cx="6143037" cy="6858000"/>
          </a:xfrm>
          <a:prstGeom prst="rect">
            <a:avLst/>
          </a:prstGeom>
        </p:spPr>
      </p:pic>
    </p:spTree>
    <p:extLst>
      <p:ext uri="{BB962C8B-B14F-4D97-AF65-F5344CB8AC3E}">
        <p14:creationId xmlns:p14="http://schemas.microsoft.com/office/powerpoint/2010/main" val="20517574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91287"/>
            <a:ext cx="1377631" cy="1377631"/>
          </a:xfrm>
          <a:prstGeom prst="rect">
            <a:avLst/>
          </a:prstGeom>
        </p:spPr>
      </p:pic>
      <p:sp>
        <p:nvSpPr>
          <p:cNvPr id="2" name="Title 1"/>
          <p:cNvSpPr>
            <a:spLocks noGrp="1"/>
          </p:cNvSpPr>
          <p:nvPr>
            <p:ph type="title"/>
          </p:nvPr>
        </p:nvSpPr>
        <p:spPr>
          <a:xfrm>
            <a:off x="1247349" y="692728"/>
            <a:ext cx="8596668" cy="1320800"/>
          </a:xfrm>
        </p:spPr>
        <p:txBody>
          <a:bodyPr/>
          <a:lstStyle/>
          <a:p>
            <a:r>
              <a:rPr lang="en-US" dirty="0" smtClean="0"/>
              <a:t>Learning Outcomes</a:t>
            </a:r>
            <a:endParaRPr lang="en-US" dirty="0"/>
          </a:p>
        </p:txBody>
      </p:sp>
      <p:sp>
        <p:nvSpPr>
          <p:cNvPr id="3" name="Content Placeholder 2"/>
          <p:cNvSpPr>
            <a:spLocks noGrp="1"/>
          </p:cNvSpPr>
          <p:nvPr>
            <p:ph idx="1"/>
          </p:nvPr>
        </p:nvSpPr>
        <p:spPr/>
        <p:txBody>
          <a:bodyPr>
            <a:noAutofit/>
          </a:bodyPr>
          <a:lstStyle/>
          <a:p>
            <a:pPr>
              <a:buFont typeface="+mj-lt"/>
              <a:buAutoNum type="arabicPeriod"/>
            </a:pPr>
            <a:r>
              <a:rPr lang="en-US" sz="2400" dirty="0" smtClean="0"/>
              <a:t>Define Scholarly Communications as a department and as a network </a:t>
            </a:r>
            <a:r>
              <a:rPr lang="en-US" sz="2400" i="1" dirty="0" smtClean="0"/>
              <a:t>in order to </a:t>
            </a:r>
            <a:r>
              <a:rPr lang="en-US" sz="2400" dirty="0" smtClean="0"/>
              <a:t>contextualize your work within the larger system of academic publishing.</a:t>
            </a:r>
          </a:p>
          <a:p>
            <a:pPr>
              <a:buFont typeface="+mj-lt"/>
              <a:buAutoNum type="arabicPeriod"/>
            </a:pPr>
            <a:r>
              <a:rPr lang="en-US" sz="2400" dirty="0" smtClean="0"/>
              <a:t>Articulate how Open Access is one response to the inequality implicit in traditional academic publishing </a:t>
            </a:r>
            <a:r>
              <a:rPr lang="en-US" sz="2400" i="1" dirty="0" smtClean="0"/>
              <a:t>in order to </a:t>
            </a:r>
            <a:r>
              <a:rPr lang="en-US" sz="2400" dirty="0" smtClean="0"/>
              <a:t>apply the concept of information privilege to your own lives and practices.</a:t>
            </a:r>
          </a:p>
          <a:p>
            <a:pPr>
              <a:buFont typeface="+mj-lt"/>
              <a:buAutoNum type="arabicPeriod"/>
            </a:pPr>
            <a:r>
              <a:rPr lang="en-US" sz="2400" dirty="0" smtClean="0"/>
              <a:t>Relate the values of WGS to the goals of Open Access </a:t>
            </a:r>
            <a:r>
              <a:rPr lang="en-US" sz="2400" i="1" dirty="0" smtClean="0"/>
              <a:t>in order to </a:t>
            </a:r>
            <a:r>
              <a:rPr lang="en-US" sz="2400" dirty="0" smtClean="0"/>
              <a:t>see the relationship between Open Access and other social justice movements studied and championed by WGS as a discipline.</a:t>
            </a:r>
            <a:endParaRPr lang="en-US" sz="2400" dirty="0"/>
          </a:p>
        </p:txBody>
      </p:sp>
    </p:spTree>
    <p:extLst>
      <p:ext uri="{BB962C8B-B14F-4D97-AF65-F5344CB8AC3E}">
        <p14:creationId xmlns:p14="http://schemas.microsoft.com/office/powerpoint/2010/main" val="14754152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1080027" y="1081793"/>
            <a:ext cx="7505831" cy="4397355"/>
          </a:xfrm>
          <a:prstGeom prst="rect">
            <a:avLst/>
          </a:prstGeom>
        </p:spPr>
      </p:pic>
    </p:spTree>
    <p:extLst>
      <p:ext uri="{BB962C8B-B14F-4D97-AF65-F5344CB8AC3E}">
        <p14:creationId xmlns:p14="http://schemas.microsoft.com/office/powerpoint/2010/main" val="41443515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Reading</a:t>
            </a:r>
            <a:endParaRPr lang="en-US" dirty="0"/>
          </a:p>
        </p:txBody>
      </p:sp>
      <p:sp>
        <p:nvSpPr>
          <p:cNvPr id="3" name="Content Placeholder 2"/>
          <p:cNvSpPr>
            <a:spLocks noGrp="1"/>
          </p:cNvSpPr>
          <p:nvPr>
            <p:ph idx="1"/>
          </p:nvPr>
        </p:nvSpPr>
        <p:spPr/>
        <p:txBody>
          <a:bodyPr>
            <a:normAutofit/>
          </a:bodyPr>
          <a:lstStyle/>
          <a:p>
            <a:r>
              <a:rPr lang="en-US" dirty="0" smtClean="0"/>
              <a:t>“</a:t>
            </a:r>
            <a:r>
              <a:rPr lang="en-US" dirty="0" smtClean="0">
                <a:hlinkClick r:id="rId3"/>
              </a:rPr>
              <a:t>Giving it Away</a:t>
            </a:r>
            <a:r>
              <a:rPr lang="en-US" dirty="0" smtClean="0"/>
              <a:t>”, Kathleen Fitzpatrick</a:t>
            </a:r>
          </a:p>
          <a:p>
            <a:r>
              <a:rPr lang="en-US" dirty="0" smtClean="0"/>
              <a:t>“</a:t>
            </a:r>
            <a:r>
              <a:rPr lang="en-US" dirty="0" smtClean="0">
                <a:hlinkClick r:id="rId4"/>
              </a:rPr>
              <a:t>RACING </a:t>
            </a:r>
            <a:r>
              <a:rPr lang="en-US" dirty="0">
                <a:hlinkClick r:id="rId4"/>
              </a:rPr>
              <a:t>TO THE CROSSROADS OF SCHOLARLY COMMUNICATION AND DEMOCRACY: BUT WHO ARE WE LEAVING BEHIND</a:t>
            </a:r>
            <a:r>
              <a:rPr lang="en-US" dirty="0" smtClean="0">
                <a:hlinkClick r:id="rId4"/>
              </a:rPr>
              <a:t>?”, </a:t>
            </a:r>
            <a:r>
              <a:rPr lang="en-US" dirty="0" smtClean="0"/>
              <a:t>April </a:t>
            </a:r>
            <a:r>
              <a:rPr lang="en-US" dirty="0" err="1" smtClean="0"/>
              <a:t>Hathcock</a:t>
            </a:r>
            <a:endParaRPr lang="en-US" dirty="0" smtClean="0"/>
          </a:p>
          <a:p>
            <a:r>
              <a:rPr lang="en-US" dirty="0" smtClean="0"/>
              <a:t>“</a:t>
            </a:r>
            <a:r>
              <a:rPr lang="en-US" dirty="0" smtClean="0">
                <a:hlinkClick r:id="rId5"/>
              </a:rPr>
              <a:t>Scholarly </a:t>
            </a:r>
            <a:r>
              <a:rPr lang="en-US" dirty="0">
                <a:hlinkClick r:id="rId5"/>
              </a:rPr>
              <a:t>Communication in a Time of Change: Considering the Impact of Bias, Diversity, and Traditional Publishing Structures as Scholarly Communication Moves to New Platforms and </a:t>
            </a:r>
            <a:r>
              <a:rPr lang="en-US" dirty="0" smtClean="0">
                <a:hlinkClick r:id="rId5"/>
              </a:rPr>
              <a:t>Systems</a:t>
            </a:r>
            <a:r>
              <a:rPr lang="en-US" dirty="0" smtClean="0"/>
              <a:t>”, Charlotte </a:t>
            </a:r>
            <a:r>
              <a:rPr lang="en-US" dirty="0" err="1" smtClean="0"/>
              <a:t>Roh</a:t>
            </a:r>
            <a:endParaRPr lang="en-US" dirty="0" smtClean="0"/>
          </a:p>
          <a:p>
            <a:r>
              <a:rPr lang="en-US" dirty="0" smtClean="0"/>
              <a:t>“</a:t>
            </a:r>
            <a:r>
              <a:rPr lang="en-US" dirty="0" smtClean="0">
                <a:hlinkClick r:id="rId6"/>
              </a:rPr>
              <a:t>Diversity</a:t>
            </a:r>
            <a:r>
              <a:rPr lang="en-US" dirty="0">
                <a:hlinkClick r:id="rId6"/>
              </a:rPr>
              <a:t>, Equity and Inclusion in Open Research and </a:t>
            </a:r>
            <a:r>
              <a:rPr lang="en-US" dirty="0" smtClean="0">
                <a:hlinkClick r:id="rId6"/>
              </a:rPr>
              <a:t>Education</a:t>
            </a:r>
            <a:r>
              <a:rPr lang="en-US" dirty="0" smtClean="0"/>
              <a:t>”, Tara </a:t>
            </a:r>
            <a:r>
              <a:rPr lang="en-US" dirty="0" smtClean="0"/>
              <a:t>Robertson</a:t>
            </a:r>
          </a:p>
          <a:p>
            <a:r>
              <a:rPr lang="en-US" dirty="0" smtClean="0"/>
              <a:t>“</a:t>
            </a:r>
            <a:r>
              <a:rPr lang="en-US" dirty="0" smtClean="0">
                <a:hlinkClick r:id="rId7"/>
              </a:rPr>
              <a:t>Paywall: The Business of Scholarship</a:t>
            </a:r>
            <a:r>
              <a:rPr lang="en-US" dirty="0" smtClean="0"/>
              <a:t>” (film), Jason Schmitt</a:t>
            </a:r>
            <a:endParaRPr lang="en-US" dirty="0"/>
          </a:p>
        </p:txBody>
      </p:sp>
    </p:spTree>
    <p:extLst>
      <p:ext uri="{BB962C8B-B14F-4D97-AF65-F5344CB8AC3E}">
        <p14:creationId xmlns:p14="http://schemas.microsoft.com/office/powerpoint/2010/main" val="35652425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Bibliography</a:t>
            </a:r>
            <a:endParaRPr lang="en-US" dirty="0"/>
          </a:p>
        </p:txBody>
      </p:sp>
      <p:sp>
        <p:nvSpPr>
          <p:cNvPr id="3" name="Content Placeholder 2"/>
          <p:cNvSpPr>
            <a:spLocks noGrp="1"/>
          </p:cNvSpPr>
          <p:nvPr>
            <p:ph idx="1"/>
          </p:nvPr>
        </p:nvSpPr>
        <p:spPr>
          <a:xfrm>
            <a:off x="343699" y="1930400"/>
            <a:ext cx="9382192" cy="6712737"/>
          </a:xfrm>
        </p:spPr>
        <p:txBody>
          <a:bodyPr>
            <a:normAutofit/>
          </a:bodyPr>
          <a:lstStyle/>
          <a:p>
            <a:pPr marL="0" indent="0">
              <a:buNone/>
            </a:pPr>
            <a:r>
              <a:rPr lang="en-US" dirty="0" smtClean="0"/>
              <a:t>“Alphabet Profit Margin 2006-2018.” Data complied by </a:t>
            </a:r>
            <a:r>
              <a:rPr lang="en-US" dirty="0" err="1" smtClean="0"/>
              <a:t>Macrotrends</a:t>
            </a:r>
            <a:r>
              <a:rPr lang="en-US" dirty="0" smtClean="0"/>
              <a:t> LLC. </a:t>
            </a:r>
            <a:r>
              <a:rPr lang="en-US" dirty="0"/>
              <a:t>June 30, 2018. </a:t>
            </a:r>
            <a:r>
              <a:rPr lang="en-US" dirty="0" smtClean="0"/>
              <a:t>	</a:t>
            </a:r>
            <a:r>
              <a:rPr lang="en-US" dirty="0" smtClean="0">
                <a:hlinkClick r:id="rId3"/>
              </a:rPr>
              <a:t>https</a:t>
            </a:r>
            <a:r>
              <a:rPr lang="en-US" dirty="0">
                <a:hlinkClick r:id="rId3"/>
              </a:rPr>
              <a:t>://</a:t>
            </a:r>
            <a:r>
              <a:rPr lang="en-US" dirty="0" smtClean="0">
                <a:hlinkClick r:id="rId3"/>
              </a:rPr>
              <a:t>www.macrotrends.net/stocks/charts/GOOG/alphabet/profit-margins</a:t>
            </a:r>
            <a:r>
              <a:rPr lang="en-US" dirty="0" smtClean="0"/>
              <a:t> </a:t>
            </a:r>
            <a:endParaRPr lang="en-US" dirty="0"/>
          </a:p>
          <a:p>
            <a:pPr marL="0" indent="0">
              <a:buNone/>
            </a:pPr>
            <a:r>
              <a:rPr lang="en-US" dirty="0" smtClean="0"/>
              <a:t>“Amazon Profit Margin 2006-2018.”  Data complied by </a:t>
            </a:r>
            <a:r>
              <a:rPr lang="en-US" dirty="0" err="1" smtClean="0"/>
              <a:t>Macrotrends</a:t>
            </a:r>
            <a:r>
              <a:rPr lang="en-US" dirty="0"/>
              <a:t> LLC. </a:t>
            </a:r>
            <a:r>
              <a:rPr lang="en-US" dirty="0" smtClean="0"/>
              <a:t>June 30, 2018. 	</a:t>
            </a:r>
            <a:r>
              <a:rPr lang="en-US" dirty="0" smtClean="0">
                <a:hlinkClick r:id="rId4"/>
              </a:rPr>
              <a:t>https</a:t>
            </a:r>
            <a:r>
              <a:rPr lang="en-US" dirty="0">
                <a:hlinkClick r:id="rId4"/>
              </a:rPr>
              <a:t>://</a:t>
            </a:r>
            <a:r>
              <a:rPr lang="en-US" dirty="0" smtClean="0">
                <a:hlinkClick r:id="rId4"/>
              </a:rPr>
              <a:t>www.macrotrends.net/stocks/charts/AMZN/amazon/profit-margins</a:t>
            </a:r>
            <a:r>
              <a:rPr lang="en-US" dirty="0" smtClean="0"/>
              <a:t> </a:t>
            </a:r>
          </a:p>
          <a:p>
            <a:pPr marL="0" indent="0">
              <a:buNone/>
            </a:pPr>
            <a:r>
              <a:rPr lang="en-US" dirty="0" err="1" smtClean="0"/>
              <a:t>Dahn</a:t>
            </a:r>
            <a:r>
              <a:rPr lang="en-US" dirty="0" smtClean="0"/>
              <a:t>, Bernice, Vera </a:t>
            </a:r>
            <a:r>
              <a:rPr lang="en-US" dirty="0" err="1" smtClean="0"/>
              <a:t>Mussah</a:t>
            </a:r>
            <a:r>
              <a:rPr lang="en-US" dirty="0" smtClean="0"/>
              <a:t>, and Cameron Nutt. “Yes, We Were Warned About Ebola.” 	The 	New York Times (New York, NY</a:t>
            </a:r>
            <a:r>
              <a:rPr lang="en-US" dirty="0"/>
              <a:t>), April 7, 2015. </a:t>
            </a:r>
            <a:r>
              <a:rPr lang="en-US" dirty="0" smtClean="0"/>
              <a:t>	</a:t>
            </a:r>
            <a:r>
              <a:rPr lang="en-US" dirty="0" smtClean="0">
                <a:hlinkClick r:id="rId5"/>
              </a:rPr>
              <a:t>https</a:t>
            </a:r>
            <a:r>
              <a:rPr lang="en-US" dirty="0">
                <a:hlinkClick r:id="rId5"/>
              </a:rPr>
              <a:t>://</a:t>
            </a:r>
            <a:r>
              <a:rPr lang="en-US" dirty="0" smtClean="0">
                <a:hlinkClick r:id="rId5"/>
              </a:rPr>
              <a:t>www.nytimes.com/2015/04/08/opinion/yes-we-were-warned-about-	</a:t>
            </a:r>
            <a:r>
              <a:rPr lang="en-US" dirty="0" err="1" smtClean="0">
                <a:hlinkClick r:id="rId5"/>
              </a:rPr>
              <a:t>ebola.html</a:t>
            </a:r>
            <a:r>
              <a:rPr lang="en-US" dirty="0" err="1">
                <a:hlinkClick r:id="rId5"/>
              </a:rPr>
              <a:t>?_</a:t>
            </a:r>
            <a:r>
              <a:rPr lang="en-US" dirty="0" err="1" smtClean="0">
                <a:hlinkClick r:id="rId5"/>
              </a:rPr>
              <a:t>r</a:t>
            </a:r>
            <a:r>
              <a:rPr lang="en-US" dirty="0" smtClean="0">
                <a:hlinkClick r:id="rId5"/>
              </a:rPr>
              <a:t>=0</a:t>
            </a:r>
            <a:r>
              <a:rPr lang="en-US" dirty="0" smtClean="0"/>
              <a:t>  </a:t>
            </a:r>
          </a:p>
          <a:p>
            <a:pPr marL="0" indent="0">
              <a:buNone/>
            </a:pPr>
            <a:r>
              <a:rPr lang="en-US" dirty="0" err="1" smtClean="0"/>
              <a:t>Eisen</a:t>
            </a:r>
            <a:r>
              <a:rPr lang="en-US" dirty="0" smtClean="0"/>
              <a:t>, Michael. “The Past, Present, and Future of Scholarly Publishing</a:t>
            </a:r>
            <a:r>
              <a:rPr lang="en-US" dirty="0"/>
              <a:t>.” Published March </a:t>
            </a:r>
            <a:r>
              <a:rPr lang="en-US" dirty="0" smtClean="0"/>
              <a:t>	28, 2013</a:t>
            </a:r>
            <a:r>
              <a:rPr lang="en-US" dirty="0"/>
              <a:t>. </a:t>
            </a:r>
            <a:r>
              <a:rPr lang="en-US" dirty="0">
                <a:hlinkClick r:id="rId6"/>
              </a:rPr>
              <a:t>http://www.michaeleisen.org/blog/?</a:t>
            </a:r>
            <a:r>
              <a:rPr lang="en-US" dirty="0" smtClean="0">
                <a:hlinkClick r:id="rId6"/>
              </a:rPr>
              <a:t>p=1346</a:t>
            </a:r>
            <a:r>
              <a:rPr lang="en-US" dirty="0" smtClean="0"/>
              <a:t> </a:t>
            </a:r>
          </a:p>
        </p:txBody>
      </p:sp>
    </p:spTree>
    <p:extLst>
      <p:ext uri="{BB962C8B-B14F-4D97-AF65-F5344CB8AC3E}">
        <p14:creationId xmlns:p14="http://schemas.microsoft.com/office/powerpoint/2010/main" val="35709294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Bibliography cont.</a:t>
            </a:r>
            <a:endParaRPr lang="en-US" dirty="0"/>
          </a:p>
        </p:txBody>
      </p:sp>
      <p:sp>
        <p:nvSpPr>
          <p:cNvPr id="3" name="Content Placeholder 2"/>
          <p:cNvSpPr>
            <a:spLocks noGrp="1"/>
          </p:cNvSpPr>
          <p:nvPr>
            <p:ph idx="1"/>
          </p:nvPr>
        </p:nvSpPr>
        <p:spPr>
          <a:xfrm>
            <a:off x="319949" y="1699773"/>
            <a:ext cx="9465319" cy="4420053"/>
          </a:xfrm>
        </p:spPr>
        <p:txBody>
          <a:bodyPr>
            <a:normAutofit lnSpcReduction="10000"/>
          </a:bodyPr>
          <a:lstStyle/>
          <a:p>
            <a:pPr marL="0" indent="0">
              <a:buNone/>
            </a:pPr>
            <a:r>
              <a:rPr lang="en-US" dirty="0" err="1"/>
              <a:t>Hathcock</a:t>
            </a:r>
            <a:r>
              <a:rPr lang="en-US" dirty="0"/>
              <a:t>, April. “Racing to the Crossroads of Scholarly Communication and Democracy: </a:t>
            </a:r>
            <a:r>
              <a:rPr lang="en-US" dirty="0" smtClean="0"/>
              <a:t>	But </a:t>
            </a:r>
            <a:r>
              <a:rPr lang="en-US" dirty="0"/>
              <a:t>Who </a:t>
            </a:r>
            <a:r>
              <a:rPr lang="en-US" dirty="0" smtClean="0"/>
              <a:t>Are </a:t>
            </a:r>
            <a:r>
              <a:rPr lang="en-US" dirty="0"/>
              <a:t>We Leaving Behind?” Posted August 22, 2018. </a:t>
            </a:r>
            <a:r>
              <a:rPr lang="en-US" dirty="0" smtClean="0"/>
              <a:t>	</a:t>
            </a:r>
            <a:r>
              <a:rPr lang="en-US" dirty="0" smtClean="0">
                <a:hlinkClick r:id="rId3"/>
              </a:rPr>
              <a:t>http</a:t>
            </a:r>
            <a:r>
              <a:rPr lang="en-US" dirty="0">
                <a:hlinkClick r:id="rId3"/>
              </a:rPr>
              <a:t>://</a:t>
            </a:r>
            <a:r>
              <a:rPr lang="en-US" dirty="0" smtClean="0">
                <a:hlinkClick r:id="rId3"/>
              </a:rPr>
              <a:t>www.inthelibrarywiththeleadpipe.org/2018/racing-to-the-crossroads-of-	scholarly-communication-and-democracy-but-who-are-we-leaving-behind</a:t>
            </a:r>
            <a:r>
              <a:rPr lang="en-US" dirty="0">
                <a:hlinkClick r:id="rId3"/>
              </a:rPr>
              <a:t>/</a:t>
            </a:r>
            <a:r>
              <a:rPr lang="en-US" dirty="0"/>
              <a:t> </a:t>
            </a:r>
          </a:p>
          <a:p>
            <a:pPr marL="0" indent="0">
              <a:buNone/>
            </a:pPr>
            <a:r>
              <a:rPr lang="en-US" dirty="0"/>
              <a:t>Keener, Molly, Joy Kirchner, Sarah </a:t>
            </a:r>
            <a:r>
              <a:rPr lang="en-US" dirty="0" err="1"/>
              <a:t>Shreeves</a:t>
            </a:r>
            <a:r>
              <a:rPr lang="en-US" dirty="0"/>
              <a:t>, and Lee Van </a:t>
            </a:r>
            <a:r>
              <a:rPr lang="en-US" dirty="0" err="1"/>
              <a:t>Orsdel</a:t>
            </a:r>
            <a:r>
              <a:rPr lang="en-US" dirty="0"/>
              <a:t>. “10 Things You Should </a:t>
            </a:r>
            <a:r>
              <a:rPr lang="en-US" dirty="0" smtClean="0"/>
              <a:t>	Know About</a:t>
            </a:r>
            <a:r>
              <a:rPr lang="en-US" dirty="0"/>
              <a:t>… Scholarly Communication.” Originally created for the ACRL 14th </a:t>
            </a:r>
            <a:r>
              <a:rPr lang="en-US" dirty="0" smtClean="0"/>
              <a:t>	National Conference</a:t>
            </a:r>
            <a:r>
              <a:rPr lang="en-US" dirty="0"/>
              <a:t>, Scholarly Communication 101 Workshop, 2009. 	</a:t>
            </a:r>
            <a:r>
              <a:rPr lang="en-US" dirty="0">
                <a:hlinkClick r:id="rId4"/>
              </a:rPr>
              <a:t>http://digitalcommons.unl.edu/scholcom/47/</a:t>
            </a:r>
            <a:r>
              <a:rPr lang="en-US" dirty="0"/>
              <a:t> </a:t>
            </a:r>
          </a:p>
          <a:p>
            <a:pPr marL="0" indent="0">
              <a:buNone/>
            </a:pPr>
            <a:r>
              <a:rPr lang="en-US" dirty="0" err="1"/>
              <a:t>Suber</a:t>
            </a:r>
            <a:r>
              <a:rPr lang="en-US" dirty="0"/>
              <a:t>, Peter. “Open Access Overview”  last modified December 5, 2015. 	</a:t>
            </a:r>
            <a:r>
              <a:rPr lang="en-US" dirty="0">
                <a:hlinkClick r:id="rId5"/>
              </a:rPr>
              <a:t>https://legacy.earlham.edu/~peters/fos/overview.htm</a:t>
            </a:r>
            <a:r>
              <a:rPr lang="en-US" dirty="0"/>
              <a:t> </a:t>
            </a:r>
          </a:p>
          <a:p>
            <a:pPr marL="0" indent="0">
              <a:buNone/>
            </a:pPr>
            <a:r>
              <a:rPr lang="en-US" dirty="0"/>
              <a:t>Stacey, Paul and Sarah </a:t>
            </a:r>
            <a:r>
              <a:rPr lang="en-US" dirty="0" err="1"/>
              <a:t>Hinchliff</a:t>
            </a:r>
            <a:r>
              <a:rPr lang="en-US" dirty="0"/>
              <a:t> Pearson. </a:t>
            </a:r>
            <a:r>
              <a:rPr lang="en-US" i="1" dirty="0"/>
              <a:t>Made With Creative Commons</a:t>
            </a:r>
            <a:r>
              <a:rPr lang="en-US" dirty="0"/>
              <a:t>. Copenhagen: </a:t>
            </a:r>
            <a:r>
              <a:rPr lang="en-US" dirty="0" smtClean="0"/>
              <a:t>	</a:t>
            </a:r>
            <a:r>
              <a:rPr lang="en-US" dirty="0" err="1" smtClean="0"/>
              <a:t>Crlt+Alt+Delete</a:t>
            </a:r>
            <a:r>
              <a:rPr lang="en-US" dirty="0" smtClean="0"/>
              <a:t> </a:t>
            </a:r>
            <a:r>
              <a:rPr lang="en-US" dirty="0"/>
              <a:t>Books, 2017. </a:t>
            </a:r>
            <a:r>
              <a:rPr lang="en-US" dirty="0">
                <a:hlinkClick r:id="rId6"/>
              </a:rPr>
              <a:t>https://</a:t>
            </a:r>
            <a:r>
              <a:rPr lang="en-US" dirty="0" smtClean="0">
                <a:hlinkClick r:id="rId6"/>
              </a:rPr>
              <a:t>creativecommons.org/wp-	content/uploads/2017/04/made-with-cc.pdf</a:t>
            </a:r>
            <a:r>
              <a:rPr lang="en-US" dirty="0" smtClean="0"/>
              <a:t> </a:t>
            </a:r>
            <a:endParaRPr lang="en-US" dirty="0"/>
          </a:p>
          <a:p>
            <a:pPr marL="0" indent="0">
              <a:buNone/>
            </a:pPr>
            <a:r>
              <a:rPr lang="en-US" dirty="0" smtClean="0"/>
              <a:t>“</a:t>
            </a:r>
            <a:r>
              <a:rPr lang="en-US" dirty="0"/>
              <a:t>Walmart </a:t>
            </a:r>
            <a:r>
              <a:rPr lang="en-US" dirty="0" err="1"/>
              <a:t>Inc</a:t>
            </a:r>
            <a:r>
              <a:rPr lang="en-US" dirty="0"/>
              <a:t> Gross Profit Margin (Quarterly)”. Data complied by </a:t>
            </a:r>
            <a:r>
              <a:rPr lang="en-US" dirty="0" err="1"/>
              <a:t>Ycharts</a:t>
            </a:r>
            <a:r>
              <a:rPr lang="en-US" dirty="0"/>
              <a:t>. July 31, 2018. 	</a:t>
            </a:r>
            <a:r>
              <a:rPr lang="en-US" dirty="0">
                <a:hlinkClick r:id="rId7"/>
              </a:rPr>
              <a:t>https://ycharts.com/companies/WMT/gross_profit_margin</a:t>
            </a:r>
            <a:r>
              <a:rPr lang="en-US" dirty="0"/>
              <a:t> </a:t>
            </a:r>
          </a:p>
          <a:p>
            <a:endParaRPr lang="en-US" dirty="0"/>
          </a:p>
        </p:txBody>
      </p:sp>
    </p:spTree>
    <p:extLst>
      <p:ext uri="{BB962C8B-B14F-4D97-AF65-F5344CB8AC3E}">
        <p14:creationId xmlns:p14="http://schemas.microsoft.com/office/powerpoint/2010/main" val="29475302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3" y="445893"/>
            <a:ext cx="1377631" cy="1377631"/>
          </a:xfrm>
          <a:prstGeom prst="rect">
            <a:avLst/>
          </a:prstGeom>
        </p:spPr>
      </p:pic>
      <p:sp>
        <p:nvSpPr>
          <p:cNvPr id="2" name="Title 1"/>
          <p:cNvSpPr>
            <a:spLocks noGrp="1"/>
          </p:cNvSpPr>
          <p:nvPr>
            <p:ph type="title"/>
          </p:nvPr>
        </p:nvSpPr>
        <p:spPr>
          <a:xfrm>
            <a:off x="1104846" y="585849"/>
            <a:ext cx="8596668" cy="1320800"/>
          </a:xfrm>
        </p:spPr>
        <p:txBody>
          <a:bodyPr/>
          <a:lstStyle/>
          <a:p>
            <a:r>
              <a:rPr lang="en-US" dirty="0" smtClean="0"/>
              <a:t>Introduction to Scholarly Communications at Gettysburg</a:t>
            </a:r>
            <a:endParaRPr lang="en-US" dirty="0"/>
          </a:p>
        </p:txBody>
      </p:sp>
      <p:sp>
        <p:nvSpPr>
          <p:cNvPr id="3" name="Content Placeholder 2"/>
          <p:cNvSpPr>
            <a:spLocks noGrp="1"/>
          </p:cNvSpPr>
          <p:nvPr>
            <p:ph idx="1"/>
          </p:nvPr>
        </p:nvSpPr>
        <p:spPr/>
        <p:txBody>
          <a:bodyPr>
            <a:normAutofit/>
          </a:bodyPr>
          <a:lstStyle/>
          <a:p>
            <a:r>
              <a:rPr lang="en-US" sz="2400" dirty="0" smtClean="0"/>
              <a:t>Our Team: </a:t>
            </a:r>
          </a:p>
          <a:p>
            <a:pPr lvl="1"/>
            <a:r>
              <a:rPr lang="en-US" sz="2400" dirty="0" smtClean="0"/>
              <a:t>Janelle Wertzberger, Assistant Dean and Director of Scholarly Communications</a:t>
            </a:r>
          </a:p>
          <a:p>
            <a:pPr lvl="1"/>
            <a:r>
              <a:rPr lang="en-US" sz="2400" dirty="0" smtClean="0"/>
              <a:t>Chris Barnes: Scholarly Communications Librarian </a:t>
            </a:r>
          </a:p>
          <a:p>
            <a:pPr lvl="1"/>
            <a:r>
              <a:rPr lang="en-US" sz="2400" dirty="0" smtClean="0"/>
              <a:t>Sarah Appedu: Scholarly Communications Assistant</a:t>
            </a:r>
          </a:p>
          <a:p>
            <a:r>
              <a:rPr lang="en-US" sz="2400" dirty="0" smtClean="0"/>
              <a:t>We maintain The Cupola, assist with contract negotiation, and are committed to </a:t>
            </a:r>
            <a:r>
              <a:rPr lang="en-US" sz="2400" b="1" dirty="0" smtClean="0"/>
              <a:t>Open Access </a:t>
            </a:r>
            <a:r>
              <a:rPr lang="en-US" sz="2400" dirty="0" smtClean="0"/>
              <a:t>and Open Education</a:t>
            </a:r>
            <a:endParaRPr lang="en-US" sz="2400" dirty="0"/>
          </a:p>
          <a:p>
            <a:pPr marL="457200" lvl="1" indent="0">
              <a:buNone/>
            </a:pPr>
            <a:endParaRPr lang="en-US" dirty="0" smtClean="0"/>
          </a:p>
        </p:txBody>
      </p:sp>
    </p:spTree>
    <p:extLst>
      <p:ext uri="{BB962C8B-B14F-4D97-AF65-F5344CB8AC3E}">
        <p14:creationId xmlns:p14="http://schemas.microsoft.com/office/powerpoint/2010/main" val="18752130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3459" y="358815"/>
            <a:ext cx="9136184" cy="6247864"/>
          </a:xfrm>
          <a:prstGeom prst="rect">
            <a:avLst/>
          </a:prstGeom>
          <a:noFill/>
        </p:spPr>
        <p:txBody>
          <a:bodyPr wrap="square" rtlCol="0">
            <a:spAutoFit/>
          </a:bodyPr>
          <a:lstStyle/>
          <a:p>
            <a:r>
              <a:rPr lang="en-US" sz="4000" dirty="0" smtClean="0"/>
              <a:t>The principles and values championed by WGS are </a:t>
            </a:r>
            <a:r>
              <a:rPr lang="en-US" sz="4000" i="1" dirty="0" smtClean="0"/>
              <a:t>compatible with and necessary to </a:t>
            </a:r>
            <a:r>
              <a:rPr lang="en-US" sz="4000" dirty="0" smtClean="0"/>
              <a:t>the success of Open Access.</a:t>
            </a:r>
          </a:p>
          <a:p>
            <a:endParaRPr lang="en-US" sz="4000" dirty="0"/>
          </a:p>
          <a:p>
            <a:r>
              <a:rPr lang="en-US" sz="4000" dirty="0" smtClean="0"/>
              <a:t>AND</a:t>
            </a:r>
          </a:p>
          <a:p>
            <a:endParaRPr lang="en-US" sz="4000" dirty="0"/>
          </a:p>
          <a:p>
            <a:r>
              <a:rPr lang="en-US" sz="4000" dirty="0" smtClean="0"/>
              <a:t>The principles and values championed by Open Access are </a:t>
            </a:r>
            <a:r>
              <a:rPr lang="en-US" sz="4000" i="1" dirty="0" smtClean="0"/>
              <a:t>compatible with and necessary to</a:t>
            </a:r>
            <a:r>
              <a:rPr lang="en-US" sz="4000" dirty="0" smtClean="0"/>
              <a:t> WGS as a discipline.</a:t>
            </a:r>
            <a:endParaRPr lang="en-US" sz="4000" dirty="0"/>
          </a:p>
        </p:txBody>
      </p:sp>
    </p:spTree>
    <p:extLst>
      <p:ext uri="{BB962C8B-B14F-4D97-AF65-F5344CB8AC3E}">
        <p14:creationId xmlns:p14="http://schemas.microsoft.com/office/powerpoint/2010/main" val="34725350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089476" y="1307939"/>
            <a:ext cx="7806879" cy="3213083"/>
          </a:xfrm>
        </p:spPr>
        <p:txBody>
          <a:bodyPr/>
          <a:lstStyle/>
          <a:p>
            <a:r>
              <a:rPr lang="en-US" sz="5400" dirty="0" smtClean="0">
                <a:solidFill>
                  <a:schemeClr val="tx1"/>
                </a:solidFill>
              </a:rPr>
              <a:t>What are the values of WGS as an academic enterprise?</a:t>
            </a:r>
            <a:endParaRPr lang="en-US" sz="5400" dirty="0">
              <a:solidFill>
                <a:schemeClr val="tx1"/>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6279"/>
            <a:ext cx="1377631" cy="1377631"/>
          </a:xfrm>
          <a:prstGeom prst="rect">
            <a:avLst/>
          </a:prstGeom>
        </p:spPr>
      </p:pic>
    </p:spTree>
    <p:extLst>
      <p:ext uri="{BB962C8B-B14F-4D97-AF65-F5344CB8AC3E}">
        <p14:creationId xmlns:p14="http://schemas.microsoft.com/office/powerpoint/2010/main" val="21112911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8949" y="1764632"/>
            <a:ext cx="7470810" cy="2761467"/>
          </a:xfrm>
        </p:spPr>
        <p:txBody>
          <a:bodyPr>
            <a:normAutofit fontScale="90000"/>
          </a:bodyPr>
          <a:lstStyle/>
          <a:p>
            <a:r>
              <a:rPr lang="en-US" sz="6000" dirty="0" smtClean="0">
                <a:solidFill>
                  <a:schemeClr val="tx1"/>
                </a:solidFill>
              </a:rPr>
              <a:t>What is Open Access, and what are its values?</a:t>
            </a:r>
            <a:endParaRPr lang="en-US" sz="6000" dirty="0">
              <a:solidFill>
                <a:schemeClr val="tx1"/>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8154"/>
            <a:ext cx="1377631" cy="1377631"/>
          </a:xfrm>
          <a:prstGeom prst="rect">
            <a:avLst/>
          </a:prstGeom>
        </p:spPr>
      </p:pic>
    </p:spTree>
    <p:extLst>
      <p:ext uri="{BB962C8B-B14F-4D97-AF65-F5344CB8AC3E}">
        <p14:creationId xmlns:p14="http://schemas.microsoft.com/office/powerpoint/2010/main" val="24835521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05114" y="405114"/>
            <a:ext cx="10543935" cy="5386090"/>
          </a:xfrm>
          <a:prstGeom prst="rect">
            <a:avLst/>
          </a:prstGeom>
          <a:noFill/>
        </p:spPr>
        <p:txBody>
          <a:bodyPr wrap="square" rtlCol="0">
            <a:spAutoFit/>
          </a:bodyPr>
          <a:lstStyle/>
          <a:p>
            <a:r>
              <a:rPr lang="en-US" sz="3200" dirty="0" smtClean="0"/>
              <a:t>“The </a:t>
            </a:r>
            <a:r>
              <a:rPr lang="en-US" sz="3200" dirty="0"/>
              <a:t>Scholarly Communication system incorporates and expands on the more familiar concept of scholarly publishing, and includes both </a:t>
            </a:r>
            <a:r>
              <a:rPr lang="en-US" sz="3200" b="1" dirty="0"/>
              <a:t>informal and formal networks</a:t>
            </a:r>
            <a:r>
              <a:rPr lang="en-US" sz="3200" dirty="0"/>
              <a:t> used by scholars to </a:t>
            </a:r>
            <a:r>
              <a:rPr lang="en-US" sz="3200" b="1" dirty="0"/>
              <a:t>develop ideas, exchange information, build and mine data, certify research, publish findings, disseminate </a:t>
            </a:r>
            <a:r>
              <a:rPr lang="en-US" sz="3200" b="1" dirty="0" smtClean="0"/>
              <a:t>results</a:t>
            </a:r>
            <a:r>
              <a:rPr lang="en-US" sz="3200" b="1" dirty="0"/>
              <a:t>, and preserve outputs</a:t>
            </a:r>
            <a:r>
              <a:rPr lang="en-US" sz="3200" dirty="0"/>
              <a:t>. This vast and changing system is central to the academic enterprise, which makes it central to the work of academic </a:t>
            </a:r>
            <a:r>
              <a:rPr lang="en-US" sz="3200" dirty="0" smtClean="0"/>
              <a:t>librarians.”</a:t>
            </a:r>
          </a:p>
          <a:p>
            <a:endParaRPr lang="en-US" sz="3200" dirty="0"/>
          </a:p>
          <a:p>
            <a:r>
              <a:rPr lang="en-US" sz="2400" dirty="0" smtClean="0"/>
              <a:t>-</a:t>
            </a:r>
            <a:r>
              <a:rPr lang="en-US" sz="2400" i="1" dirty="0" smtClean="0"/>
              <a:t>10 Things You Should Know About Scholarly Communications</a:t>
            </a:r>
            <a:endParaRPr lang="en-US" sz="2400" dirty="0"/>
          </a:p>
        </p:txBody>
      </p:sp>
    </p:spTree>
    <p:extLst>
      <p:ext uri="{BB962C8B-B14F-4D97-AF65-F5344CB8AC3E}">
        <p14:creationId xmlns:p14="http://schemas.microsoft.com/office/powerpoint/2010/main" val="16798402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Narrative of the Scholarly Article</a:t>
            </a:r>
            <a:endParaRPr lang="en-US" dirty="0"/>
          </a:p>
        </p:txBody>
      </p:sp>
      <p:sp>
        <p:nvSpPr>
          <p:cNvPr id="3" name="Content Placeholder 2"/>
          <p:cNvSpPr>
            <a:spLocks noGrp="1"/>
          </p:cNvSpPr>
          <p:nvPr>
            <p:ph idx="1"/>
          </p:nvPr>
        </p:nvSpPr>
        <p:spPr/>
        <p:txBody>
          <a:bodyPr>
            <a:normAutofit/>
          </a:bodyPr>
          <a:lstStyle/>
          <a:p>
            <a:r>
              <a:rPr lang="en-US" sz="3200" dirty="0" smtClean="0"/>
              <a:t>Who did the majority of the work in this process?</a:t>
            </a:r>
          </a:p>
          <a:p>
            <a:r>
              <a:rPr lang="en-US" sz="3200" dirty="0" smtClean="0"/>
              <a:t>Who owns the work? </a:t>
            </a:r>
          </a:p>
          <a:p>
            <a:r>
              <a:rPr lang="en-US" sz="3200" dirty="0" smtClean="0"/>
              <a:t>How much of the article’s revenue will each participant (author(s), reviewer(s), publisher) get paid?</a:t>
            </a:r>
            <a:endParaRPr lang="en-US" sz="3200" dirty="0"/>
          </a:p>
        </p:txBody>
      </p:sp>
    </p:spTree>
    <p:extLst>
      <p:ext uri="{BB962C8B-B14F-4D97-AF65-F5344CB8AC3E}">
        <p14:creationId xmlns:p14="http://schemas.microsoft.com/office/powerpoint/2010/main" val="16427348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707519"/>
            <a:ext cx="11726779" cy="5386090"/>
          </a:xfrm>
          <a:prstGeom prst="rect">
            <a:avLst/>
          </a:prstGeom>
          <a:noFill/>
        </p:spPr>
        <p:txBody>
          <a:bodyPr wrap="square" rtlCol="0">
            <a:spAutoFit/>
          </a:bodyPr>
          <a:lstStyle/>
          <a:p>
            <a:r>
              <a:rPr lang="en-US" sz="34400" b="1" dirty="0" smtClean="0">
                <a:ln w="22225">
                  <a:solidFill>
                    <a:schemeClr val="accent2"/>
                  </a:solidFill>
                  <a:prstDash val="solid"/>
                </a:ln>
                <a:solidFill>
                  <a:schemeClr val="accent2">
                    <a:lumMod val="40000"/>
                    <a:lumOff val="60000"/>
                  </a:schemeClr>
                </a:solidFill>
              </a:rPr>
              <a:t>100%</a:t>
            </a:r>
            <a:endParaRPr lang="en-US" sz="34400" b="1" dirty="0">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3585268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Facet">
  <a:themeElements>
    <a:clrScheme name="Yellow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1340</TotalTime>
  <Words>4236</Words>
  <Application>Microsoft Office PowerPoint</Application>
  <PresentationFormat>Widescreen</PresentationFormat>
  <Paragraphs>219</Paragraphs>
  <Slides>23</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Trebuchet MS</vt:lpstr>
      <vt:lpstr>Wingdings 3</vt:lpstr>
      <vt:lpstr>Facet</vt:lpstr>
      <vt:lpstr>Open Access, Social Justice, and the Moral Imperative: Why OA Publishing Matters to WGS</vt:lpstr>
      <vt:lpstr>Learning Outcomes</vt:lpstr>
      <vt:lpstr>Introduction to Scholarly Communications at Gettysburg</vt:lpstr>
      <vt:lpstr>PowerPoint Presentation</vt:lpstr>
      <vt:lpstr>What are the values of WGS as an academic enterprise?</vt:lpstr>
      <vt:lpstr>What is Open Access, and what are its values?</vt:lpstr>
      <vt:lpstr>PowerPoint Presentation</vt:lpstr>
      <vt:lpstr>The Narrative of the Scholarly Article</vt:lpstr>
      <vt:lpstr>PowerPoint Presentation</vt:lpstr>
      <vt:lpstr>PowerPoint Presentation</vt:lpstr>
      <vt:lpstr>PowerPoint Presentation</vt:lpstr>
      <vt:lpstr>OA as a response to inequality</vt:lpstr>
      <vt:lpstr>Open Access in Practice</vt:lpstr>
      <vt:lpstr>PowerPoint Presentation</vt:lpstr>
      <vt:lpstr>Group Activity</vt:lpstr>
      <vt:lpstr>PowerPoint Presentation</vt:lpstr>
      <vt:lpstr>PowerPoint Presentation</vt:lpstr>
      <vt:lpstr>How YOU can participate now</vt:lpstr>
      <vt:lpstr>PowerPoint Presentation</vt:lpstr>
      <vt:lpstr>PowerPoint Presentation</vt:lpstr>
      <vt:lpstr>Further Reading</vt:lpstr>
      <vt:lpstr>Bibliography</vt:lpstr>
      <vt:lpstr>Bibliography cont.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Access, Social Justice, and the Moral Imperative: Why OA Publishing Matters</dc:title>
  <dc:creator>Sarah Appedu</dc:creator>
  <cp:lastModifiedBy>Sarah Appedu</cp:lastModifiedBy>
  <cp:revision>80</cp:revision>
  <cp:lastPrinted>2018-10-24T19:21:49Z</cp:lastPrinted>
  <dcterms:created xsi:type="dcterms:W3CDTF">2018-10-02T20:00:33Z</dcterms:created>
  <dcterms:modified xsi:type="dcterms:W3CDTF">2018-10-25T17:35:03Z</dcterms:modified>
</cp:coreProperties>
</file>