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62" r:id="rId3"/>
    <p:sldId id="261" r:id="rId4"/>
    <p:sldId id="263" r:id="rId5"/>
    <p:sldId id="26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7"/>
    <a:srgbClr val="E875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1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18D71-D234-4769-B04C-A557F413630B}" type="datetimeFigureOut">
              <a:rPr lang="en-US" smtClean="0"/>
              <a:t>8/8/2019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9A0BB-CBC1-45B5-AA29-516AAB45AA25}" type="slidenum">
              <a:rPr lang="en-US" smtClean="0"/>
              <a:t>‹#›</a:t>
            </a:fld>
            <a:endParaRPr lang="en-US"/>
          </a:p>
        </p:txBody>
      </p:sp>
    </p:spTree>
    <p:extLst>
      <p:ext uri="{BB962C8B-B14F-4D97-AF65-F5344CB8AC3E}">
        <p14:creationId xmlns:p14="http://schemas.microsoft.com/office/powerpoint/2010/main" val="4015194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Gettysburg College is a residential liberal arts college with 2,600 students from more than 34 states and 38 countries. In 2016, GC conducted a campus climate survey titled “Gettysburg College Assessment of Climate for learning, living, and working which gathered feedback from campus students, staff, faculty and administrators. The assessment established baseline data on diversity and inclusion and directed the GC community toward opportunities to build on its strengths and develop a deeper awareness of challenges ahead. </a:t>
            </a:r>
          </a:p>
          <a:p>
            <a:r>
              <a:rPr lang="en-US" sz="1200" kern="1200" dirty="0" smtClean="0">
                <a:solidFill>
                  <a:schemeClr val="tx1"/>
                </a:solidFill>
                <a:effectLst/>
                <a:latin typeface="+mn-lt"/>
                <a:ea typeface="+mn-ea"/>
                <a:cs typeface="+mn-cs"/>
              </a:rPr>
              <a:t>Musselman Library employees participated in the campus climate survey and committed to exploring avenues to become a campus leader in issues relating to diversity and inclusion. In 2016, Musselman Library established the Diversity and Inclusion Committee which leads the library in promotion of educational and growth opportunities and ensures that the library’s work aligns with the campus commitment to diversity and inclusion in order to enrich the library climate for users and employees. I and my co-presenter are also co-chairs of the Diversity and Inclusion Committee. Please note that throughout this presentation, when we refer to library employees, we mean staff and professional librarians. </a:t>
            </a:r>
          </a:p>
          <a:p>
            <a:endParaRPr lang="en-US" dirty="0"/>
          </a:p>
        </p:txBody>
      </p:sp>
      <p:sp>
        <p:nvSpPr>
          <p:cNvPr id="4" name="Slide Number Placeholder 3"/>
          <p:cNvSpPr>
            <a:spLocks noGrp="1"/>
          </p:cNvSpPr>
          <p:nvPr>
            <p:ph type="sldNum" sz="quarter" idx="10"/>
          </p:nvPr>
        </p:nvSpPr>
        <p:spPr/>
        <p:txBody>
          <a:bodyPr/>
          <a:lstStyle/>
          <a:p>
            <a:fld id="{E689A0BB-CBC1-45B5-AA29-516AAB45AA25}" type="slidenum">
              <a:rPr lang="en-US" smtClean="0"/>
              <a:t>1</a:t>
            </a:fld>
            <a:endParaRPr lang="en-US"/>
          </a:p>
        </p:txBody>
      </p:sp>
    </p:spTree>
    <p:extLst>
      <p:ext uri="{BB962C8B-B14F-4D97-AF65-F5344CB8AC3E}">
        <p14:creationId xmlns:p14="http://schemas.microsoft.com/office/powerpoint/2010/main" val="378980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Also in 2016 the College started encouraging departments and groups on campus to participate in the Intercultural Development Inventory (IDI).</a:t>
            </a:r>
          </a:p>
          <a:p>
            <a:pPr lvl="0"/>
            <a:r>
              <a:rPr lang="en-US" sz="1200" kern="1200" dirty="0" smtClean="0">
                <a:solidFill>
                  <a:schemeClr val="tx1"/>
                </a:solidFill>
                <a:effectLst/>
                <a:latin typeface="+mn-lt"/>
                <a:ea typeface="+mn-ea"/>
                <a:cs typeface="+mn-cs"/>
              </a:rPr>
              <a:t>The IDI is a confidential survey that is designed to provide feedback on both perceived and actual levels of intercultural competence.</a:t>
            </a:r>
          </a:p>
          <a:p>
            <a:pPr lvl="0"/>
            <a:r>
              <a:rPr lang="en-US" sz="1200" kern="1200" dirty="0" smtClean="0">
                <a:solidFill>
                  <a:schemeClr val="tx1"/>
                </a:solidFill>
                <a:effectLst/>
                <a:latin typeface="+mn-lt"/>
                <a:ea typeface="+mn-ea"/>
                <a:cs typeface="+mn-cs"/>
              </a:rPr>
              <a:t>Participants receive an individual link to their IDI survey. After they complete the survey, the results are reviewed by a “Qualified Administrator” on campus.</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Qualified Administrator meets with the individual privately to discuss their results and to offer suggestions for growth. The idea is that you develop a “plan” to further your intercultural competence.</a:t>
            </a:r>
          </a:p>
          <a:p>
            <a:pPr lvl="0"/>
            <a:r>
              <a:rPr lang="en-US" sz="1200" kern="1200" dirty="0" smtClean="0">
                <a:solidFill>
                  <a:schemeClr val="tx1"/>
                </a:solidFill>
                <a:effectLst/>
                <a:latin typeface="+mn-lt"/>
                <a:ea typeface="+mn-ea"/>
                <a:cs typeface="+mn-cs"/>
              </a:rPr>
              <a:t>The IDI does cost money, but our Library Dean reached out to the Provost Office and received funding for library employees to take the IDI. Participation was optional, but highly encouraged – and we had approximately 70% of the library staff elect to participate during the first time it was offered.</a:t>
            </a:r>
          </a:p>
          <a:p>
            <a:pPr lvl="0"/>
            <a:r>
              <a:rPr lang="en-US" sz="1200" kern="1200" dirty="0" smtClean="0">
                <a:solidFill>
                  <a:schemeClr val="tx1"/>
                </a:solidFill>
                <a:effectLst/>
                <a:latin typeface="+mn-lt"/>
                <a:ea typeface="+mn-ea"/>
                <a:cs typeface="+mn-cs"/>
              </a:rPr>
              <a:t>We continue to offer the IDI on a rotating basis as new employees join the library. This summer individuals from the first cohort had the opportunity to retake the IDI to see their growth over the past three years.</a:t>
            </a:r>
          </a:p>
        </p:txBody>
      </p:sp>
      <p:sp>
        <p:nvSpPr>
          <p:cNvPr id="4" name="Slide Number Placeholder 3"/>
          <p:cNvSpPr>
            <a:spLocks noGrp="1"/>
          </p:cNvSpPr>
          <p:nvPr>
            <p:ph type="sldNum" sz="quarter" idx="10"/>
          </p:nvPr>
        </p:nvSpPr>
        <p:spPr/>
        <p:txBody>
          <a:bodyPr/>
          <a:lstStyle/>
          <a:p>
            <a:fld id="{E689A0BB-CBC1-45B5-AA29-516AAB45AA25}" type="slidenum">
              <a:rPr lang="en-US" smtClean="0"/>
              <a:t>2</a:t>
            </a:fld>
            <a:endParaRPr lang="en-US"/>
          </a:p>
        </p:txBody>
      </p:sp>
    </p:spTree>
    <p:extLst>
      <p:ext uri="{BB962C8B-B14F-4D97-AF65-F5344CB8AC3E}">
        <p14:creationId xmlns:p14="http://schemas.microsoft.com/office/powerpoint/2010/main" val="121590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Diversity and Inclusion Committee created, we got to work on creating opportunities within the library for employees to work on their IDI plans as well as connecting employees with opportunities and resources from outside the library. It should be noted that the committee is intended to serve as a resource and to take lead on a few initiatives each semester and coordinate with other groups to avoid overextension and burn out.  </a:t>
            </a:r>
          </a:p>
          <a:p>
            <a:r>
              <a:rPr lang="en-US" sz="1200" kern="1200" dirty="0" smtClean="0">
                <a:solidFill>
                  <a:schemeClr val="tx1"/>
                </a:solidFill>
                <a:effectLst/>
                <a:latin typeface="+mn-lt"/>
                <a:ea typeface="+mn-ea"/>
                <a:cs typeface="+mn-cs"/>
              </a:rPr>
              <a:t>Because we recognize that all individuals learn in different ways, the committee has committed to providing a variety of types of opportunities for employee engagement and professional development including film screenings, shared readings, and invited guest speakers. Town crier messages are sent to all library employees provide a comprehensive list of programing and events occurring on campus that individuals can participate in. The committee has also created a Mindset List infographic that features data about incoming first-year students and is presented to all staff at the beginning of the academic year. Collaboration with other campus departments has been extremely helpful in generating growth opportunities and expanding the library’s engagement with campus. We invite guests from elsewhere on campus to the library for training opportunities and also seek out opportunities to partner with campus initiatives such as the Human Library that we have hosted the past two years as part of the campus-wide ‘Stop Bias at the Burg’ event.</a:t>
            </a:r>
          </a:p>
          <a:p>
            <a:endParaRPr lang="en-US" dirty="0"/>
          </a:p>
        </p:txBody>
      </p:sp>
      <p:sp>
        <p:nvSpPr>
          <p:cNvPr id="4" name="Slide Number Placeholder 3"/>
          <p:cNvSpPr>
            <a:spLocks noGrp="1"/>
          </p:cNvSpPr>
          <p:nvPr>
            <p:ph type="sldNum" sz="quarter" idx="10"/>
          </p:nvPr>
        </p:nvSpPr>
        <p:spPr/>
        <p:txBody>
          <a:bodyPr/>
          <a:lstStyle/>
          <a:p>
            <a:fld id="{E689A0BB-CBC1-45B5-AA29-516AAB45AA25}" type="slidenum">
              <a:rPr lang="en-US" smtClean="0"/>
              <a:t>3</a:t>
            </a:fld>
            <a:endParaRPr lang="en-US"/>
          </a:p>
        </p:txBody>
      </p:sp>
    </p:spTree>
    <p:extLst>
      <p:ext uri="{BB962C8B-B14F-4D97-AF65-F5344CB8AC3E}">
        <p14:creationId xmlns:p14="http://schemas.microsoft.com/office/powerpoint/2010/main" val="295008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These learning opportunities have led to changes in our library, including developing an official library statement on diversity and inclusion, which is included on our website as well as on posters throughout</a:t>
            </a:r>
            <a:r>
              <a:rPr lang="en-US" sz="1200" kern="1200" baseline="0" dirty="0" smtClean="0">
                <a:solidFill>
                  <a:schemeClr val="tx1"/>
                </a:solidFill>
                <a:effectLst/>
                <a:latin typeface="+mn-lt"/>
                <a:ea typeface="+mn-ea"/>
                <a:cs typeface="+mn-cs"/>
              </a:rPr>
              <a:t> the library</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With the help of our partners in academic advising and students with learning differences, our Users Services department acquired a resource box filled with a weighted blanket, fidget spinners, noise cancelling headphones, and more, that students can check out.</a:t>
            </a:r>
          </a:p>
          <a:p>
            <a:pPr lvl="0"/>
            <a:r>
              <a:rPr lang="en-US" sz="1200" kern="1200" dirty="0" smtClean="0">
                <a:solidFill>
                  <a:schemeClr val="tx1"/>
                </a:solidFill>
                <a:effectLst/>
                <a:latin typeface="+mn-lt"/>
                <a:ea typeface="+mn-ea"/>
                <a:cs typeface="+mn-cs"/>
              </a:rPr>
              <a:t>We revised our collection development policy.</a:t>
            </a:r>
          </a:p>
          <a:p>
            <a:pPr lvl="0"/>
            <a:r>
              <a:rPr lang="en-US" sz="1200" kern="1200" dirty="0" smtClean="0">
                <a:solidFill>
                  <a:schemeClr val="tx1"/>
                </a:solidFill>
                <a:effectLst/>
                <a:latin typeface="+mn-lt"/>
                <a:ea typeface="+mn-ea"/>
                <a:cs typeface="+mn-cs"/>
              </a:rPr>
              <a:t>We also revised our recruiting process for staff and student positions in order to get a more diverse candidate pool.</a:t>
            </a:r>
          </a:p>
          <a:p>
            <a:pPr lvl="0"/>
            <a:r>
              <a:rPr lang="en-US" sz="1200" kern="1200" dirty="0" smtClean="0">
                <a:solidFill>
                  <a:schemeClr val="tx1"/>
                </a:solidFill>
                <a:effectLst/>
                <a:latin typeface="+mn-lt"/>
                <a:ea typeface="+mn-ea"/>
                <a:cs typeface="+mn-cs"/>
              </a:rPr>
              <a:t>During a staff-led discussion on body positivity in the library, it was decided that we should move away from lunchtime meetings and events whenever possible, so this is an ongoing change.</a:t>
            </a:r>
          </a:p>
          <a:p>
            <a:pPr lvl="0"/>
            <a:r>
              <a:rPr lang="en-US" sz="1200" kern="1200" dirty="0" smtClean="0">
                <a:solidFill>
                  <a:schemeClr val="tx1"/>
                </a:solidFill>
                <a:effectLst/>
                <a:latin typeface="+mn-lt"/>
                <a:ea typeface="+mn-ea"/>
                <a:cs typeface="+mn-cs"/>
              </a:rPr>
              <a:t>We are in the midst of improving our signage, making it more accessible, and investigating having signage available in multiple languages.</a:t>
            </a:r>
          </a:p>
          <a:p>
            <a:pPr lvl="0"/>
            <a:r>
              <a:rPr lang="en-US" sz="1200" kern="1200" dirty="0" smtClean="0">
                <a:solidFill>
                  <a:schemeClr val="tx1"/>
                </a:solidFill>
                <a:effectLst/>
                <a:latin typeface="+mn-lt"/>
                <a:ea typeface="+mn-ea"/>
                <a:cs typeface="+mn-cs"/>
              </a:rPr>
              <a:t>We’re continually marking library initiatives related to diversity and inclusion and increasing the library engagement throughout campus.</a:t>
            </a:r>
          </a:p>
        </p:txBody>
      </p:sp>
      <p:sp>
        <p:nvSpPr>
          <p:cNvPr id="4" name="Slide Number Placeholder 3"/>
          <p:cNvSpPr>
            <a:spLocks noGrp="1"/>
          </p:cNvSpPr>
          <p:nvPr>
            <p:ph type="sldNum" sz="quarter" idx="10"/>
          </p:nvPr>
        </p:nvSpPr>
        <p:spPr/>
        <p:txBody>
          <a:bodyPr/>
          <a:lstStyle/>
          <a:p>
            <a:fld id="{E689A0BB-CBC1-45B5-AA29-516AAB45AA25}" type="slidenum">
              <a:rPr lang="en-US" smtClean="0"/>
              <a:t>4</a:t>
            </a:fld>
            <a:endParaRPr lang="en-US"/>
          </a:p>
        </p:txBody>
      </p:sp>
    </p:spTree>
    <p:extLst>
      <p:ext uri="{BB962C8B-B14F-4D97-AF65-F5344CB8AC3E}">
        <p14:creationId xmlns:p14="http://schemas.microsoft.com/office/powerpoint/2010/main" val="2405374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past, we have offered some programming and training opportunities for student workers in the library that mirror what is offered for staff, we plan to expand our student effort in the coming year. In addition to training sessions, the committee has committed to organizing brief readings for student workers to review during their weekly shifts in the library. Also, although our library employees come from a variety of backgrounds and countries, we recognize that student employees are more homogenous in the higher level positions, therefore we are continuing to revamp our recruitment procedures for these high impact work experiences. We also continue to pursue new partnerships by taking advantage of contacts on campus and being present at other events on campus. Finally, we continue to create opportunities to share-out lessons learned at conferences, such as the staff we have currently attending the IDEA Conference in Ohio and webinars like this today.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welcome questions to our email addresses listed there. Also, this presentation and our speaking notes are available via our institutional repository. The address is also listed there. </a:t>
            </a:r>
          </a:p>
          <a:p>
            <a:endParaRPr lang="en-US" dirty="0"/>
          </a:p>
        </p:txBody>
      </p:sp>
      <p:sp>
        <p:nvSpPr>
          <p:cNvPr id="4" name="Slide Number Placeholder 3"/>
          <p:cNvSpPr>
            <a:spLocks noGrp="1"/>
          </p:cNvSpPr>
          <p:nvPr>
            <p:ph type="sldNum" sz="quarter" idx="10"/>
          </p:nvPr>
        </p:nvSpPr>
        <p:spPr/>
        <p:txBody>
          <a:bodyPr/>
          <a:lstStyle/>
          <a:p>
            <a:fld id="{E689A0BB-CBC1-45B5-AA29-516AAB45AA25}" type="slidenum">
              <a:rPr lang="en-US" smtClean="0"/>
              <a:t>5</a:t>
            </a:fld>
            <a:endParaRPr lang="en-US"/>
          </a:p>
        </p:txBody>
      </p:sp>
    </p:spTree>
    <p:extLst>
      <p:ext uri="{BB962C8B-B14F-4D97-AF65-F5344CB8AC3E}">
        <p14:creationId xmlns:p14="http://schemas.microsoft.com/office/powerpoint/2010/main" val="216795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F15F2-14FF-954C-A6E6-9C40F3C75D51}"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202424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F15F2-14FF-954C-A6E6-9C40F3C75D51}"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414466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F15F2-14FF-954C-A6E6-9C40F3C75D51}"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143411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F15F2-14FF-954C-A6E6-9C40F3C75D51}"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67683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F15F2-14FF-954C-A6E6-9C40F3C75D51}"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341990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F15F2-14FF-954C-A6E6-9C40F3C75D51}"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260608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F15F2-14FF-954C-A6E6-9C40F3C75D51}"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97385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F15F2-14FF-954C-A6E6-9C40F3C75D51}"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33010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F15F2-14FF-954C-A6E6-9C40F3C75D51}"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179011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F15F2-14FF-954C-A6E6-9C40F3C75D51}"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10410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F15F2-14FF-954C-A6E6-9C40F3C75D51}"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FCA3A-97AB-AC40-A889-85947985C489}" type="slidenum">
              <a:rPr lang="en-US" smtClean="0"/>
              <a:t>‹#›</a:t>
            </a:fld>
            <a:endParaRPr lang="en-US"/>
          </a:p>
        </p:txBody>
      </p:sp>
    </p:spTree>
    <p:extLst>
      <p:ext uri="{BB962C8B-B14F-4D97-AF65-F5344CB8AC3E}">
        <p14:creationId xmlns:p14="http://schemas.microsoft.com/office/powerpoint/2010/main" val="401875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F15F2-14FF-954C-A6E6-9C40F3C75D51}" type="datetimeFigureOut">
              <a:rPr lang="en-US" smtClean="0"/>
              <a:t>8/8/2019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FCA3A-97AB-AC40-A889-85947985C489}" type="slidenum">
              <a:rPr lang="en-US" smtClean="0"/>
              <a:t>‹#›</a:t>
            </a:fld>
            <a:endParaRPr lang="en-US"/>
          </a:p>
        </p:txBody>
      </p:sp>
    </p:spTree>
    <p:extLst>
      <p:ext uri="{BB962C8B-B14F-4D97-AF65-F5344CB8AC3E}">
        <p14:creationId xmlns:p14="http://schemas.microsoft.com/office/powerpoint/2010/main" val="52870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cupola.gettysburg.edu/librarypubs/12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mailto:mdsmith@gettysburg.edu" TargetMode="External"/><Relationship Id="rId5" Type="http://schemas.openxmlformats.org/officeDocument/2006/relationships/hyperlink" Target="mailto:mwisor@gettysburg.edu"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827072942_c0bde0da52_o.jpg"/>
          <p:cNvPicPr>
            <a:picLocks noChangeAspect="1"/>
          </p:cNvPicPr>
          <p:nvPr/>
        </p:nvPicPr>
        <p:blipFill rotWithShape="1">
          <a:blip r:embed="rId3">
            <a:extLst>
              <a:ext uri="{28A0092B-C50C-407E-A947-70E740481C1C}">
                <a14:useLocalDpi xmlns:a14="http://schemas.microsoft.com/office/drawing/2010/main" val="0"/>
              </a:ext>
            </a:extLst>
          </a:blip>
          <a:srcRect l="1511" t="4709" r="24831" b="24278"/>
          <a:stretch/>
        </p:blipFill>
        <p:spPr>
          <a:xfrm>
            <a:off x="-31753" y="0"/>
            <a:ext cx="9199564" cy="59372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7" y="877"/>
            <a:ext cx="9235296" cy="519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47982"/>
            <a:ext cx="9209894" cy="1126871"/>
          </a:xfrm>
          <a:prstGeom prst="rect">
            <a:avLst/>
          </a:prstGeom>
        </p:spPr>
      </p:pic>
      <p:sp>
        <p:nvSpPr>
          <p:cNvPr id="8" name="Rectangle 7"/>
          <p:cNvSpPr/>
          <p:nvPr/>
        </p:nvSpPr>
        <p:spPr>
          <a:xfrm>
            <a:off x="103187" y="401307"/>
            <a:ext cx="5559059" cy="1862049"/>
          </a:xfrm>
          <a:prstGeom prst="rect">
            <a:avLst/>
          </a:prstGeom>
          <a:solidFill>
            <a:schemeClr val="bg1">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03187" y="401308"/>
            <a:ext cx="5559059" cy="1862048"/>
          </a:xfrm>
          <a:prstGeom prst="rect">
            <a:avLst/>
          </a:prstGeom>
          <a:noFill/>
        </p:spPr>
        <p:txBody>
          <a:bodyPr wrap="square" rtlCol="0">
            <a:spAutoFit/>
          </a:bodyPr>
          <a:lstStyle/>
          <a:p>
            <a:pPr>
              <a:spcAft>
                <a:spcPts val="600"/>
              </a:spcAft>
            </a:pPr>
            <a:r>
              <a:rPr lang="en-US" sz="3200" b="1" dirty="0" smtClean="0">
                <a:solidFill>
                  <a:srgbClr val="003F87"/>
                </a:solidFill>
                <a:latin typeface="+mj-lt"/>
                <a:cs typeface="Georgia"/>
              </a:rPr>
              <a:t>Planning &amp; Partnerships:</a:t>
            </a:r>
          </a:p>
          <a:p>
            <a:pPr>
              <a:spcAft>
                <a:spcPts val="600"/>
              </a:spcAft>
            </a:pPr>
            <a:r>
              <a:rPr lang="en-US" sz="2600" b="1" dirty="0" smtClean="0">
                <a:solidFill>
                  <a:srgbClr val="003F87"/>
                </a:solidFill>
                <a:latin typeface="+mj-lt"/>
                <a:cs typeface="Georgia"/>
              </a:rPr>
              <a:t>Obtainable opportunities for increasing the intercultural competencies of all library employees</a:t>
            </a:r>
            <a:endParaRPr lang="en-US" sz="2600" b="1" dirty="0">
              <a:solidFill>
                <a:srgbClr val="FF0000"/>
              </a:solidFill>
              <a:latin typeface="+mj-lt"/>
              <a:cs typeface="Georgia"/>
            </a:endParaRPr>
          </a:p>
        </p:txBody>
      </p:sp>
      <p:sp>
        <p:nvSpPr>
          <p:cNvPr id="2" name="TextBox 1"/>
          <p:cNvSpPr txBox="1"/>
          <p:nvPr/>
        </p:nvSpPr>
        <p:spPr>
          <a:xfrm>
            <a:off x="277801" y="5865141"/>
            <a:ext cx="4444459" cy="892552"/>
          </a:xfrm>
          <a:prstGeom prst="rect">
            <a:avLst/>
          </a:prstGeom>
          <a:noFill/>
        </p:spPr>
        <p:txBody>
          <a:bodyPr wrap="square" rtlCol="0">
            <a:spAutoFit/>
          </a:bodyPr>
          <a:lstStyle>
            <a:defPPr>
              <a:defRPr lang="en-US"/>
            </a:defPPr>
            <a:lvl1pPr>
              <a:defRPr>
                <a:latin typeface="Georgia" panose="02040502050405020303" pitchFamily="18" charset="0"/>
              </a:defRPr>
            </a:lvl1pPr>
          </a:lstStyle>
          <a:p>
            <a:r>
              <a:rPr lang="en-US" sz="1600" b="1" dirty="0" smtClean="0">
                <a:solidFill>
                  <a:srgbClr val="003F87"/>
                </a:solidFill>
                <a:latin typeface="+mn-lt"/>
                <a:cs typeface="Georgia"/>
              </a:rPr>
              <a:t>Miranda </a:t>
            </a:r>
            <a:r>
              <a:rPr lang="en-US" sz="1600" b="1" dirty="0" err="1" smtClean="0">
                <a:solidFill>
                  <a:srgbClr val="003F87"/>
                </a:solidFill>
                <a:latin typeface="+mn-lt"/>
                <a:cs typeface="Georgia"/>
              </a:rPr>
              <a:t>Wisor</a:t>
            </a:r>
            <a:r>
              <a:rPr lang="en-US" sz="1600" b="1" dirty="0" smtClean="0">
                <a:solidFill>
                  <a:srgbClr val="003F87"/>
                </a:solidFill>
                <a:latin typeface="+mn-lt"/>
                <a:cs typeface="Georgia"/>
              </a:rPr>
              <a:t> &amp; </a:t>
            </a:r>
            <a:r>
              <a:rPr lang="en-US" sz="1600" b="1" dirty="0">
                <a:solidFill>
                  <a:srgbClr val="003F87"/>
                </a:solidFill>
                <a:latin typeface="+mn-lt"/>
                <a:cs typeface="Georgia"/>
              </a:rPr>
              <a:t>Meggan </a:t>
            </a:r>
            <a:r>
              <a:rPr lang="en-US" sz="1600" b="1" dirty="0" smtClean="0">
                <a:solidFill>
                  <a:srgbClr val="003F87"/>
                </a:solidFill>
                <a:latin typeface="+mn-lt"/>
                <a:cs typeface="Georgia"/>
              </a:rPr>
              <a:t>Smith</a:t>
            </a:r>
            <a:br>
              <a:rPr lang="en-US" sz="1600" b="1" dirty="0" smtClean="0">
                <a:solidFill>
                  <a:srgbClr val="003F87"/>
                </a:solidFill>
                <a:latin typeface="+mn-lt"/>
                <a:cs typeface="Georgia"/>
              </a:rPr>
            </a:br>
            <a:endParaRPr lang="en-US" sz="200" b="1" dirty="0">
              <a:solidFill>
                <a:srgbClr val="003F87"/>
              </a:solidFill>
              <a:latin typeface="+mn-lt"/>
              <a:cs typeface="Georgia"/>
            </a:endParaRPr>
          </a:p>
          <a:p>
            <a:r>
              <a:rPr lang="en-US" sz="1600" dirty="0" smtClean="0">
                <a:solidFill>
                  <a:srgbClr val="003F87"/>
                </a:solidFill>
                <a:latin typeface="+mn-lt"/>
                <a:cs typeface="Georgia"/>
              </a:rPr>
              <a:t>Diversity &amp; Inclusion Committee Co-Chairs</a:t>
            </a:r>
            <a:br>
              <a:rPr lang="en-US" sz="1600" dirty="0" smtClean="0">
                <a:solidFill>
                  <a:srgbClr val="003F87"/>
                </a:solidFill>
                <a:latin typeface="+mn-lt"/>
                <a:cs typeface="Georgia"/>
              </a:rPr>
            </a:br>
            <a:endParaRPr lang="en-US" sz="200" dirty="0">
              <a:solidFill>
                <a:srgbClr val="003F87"/>
              </a:solidFill>
              <a:latin typeface="+mn-lt"/>
              <a:cs typeface="Georgia"/>
            </a:endParaRPr>
          </a:p>
          <a:p>
            <a:r>
              <a:rPr lang="en-US" sz="1600" dirty="0" err="1">
                <a:solidFill>
                  <a:srgbClr val="003F87"/>
                </a:solidFill>
                <a:latin typeface="+mn-lt"/>
                <a:cs typeface="Georgia"/>
              </a:rPr>
              <a:t>Musselman</a:t>
            </a:r>
            <a:r>
              <a:rPr lang="en-US" sz="1600" dirty="0">
                <a:solidFill>
                  <a:srgbClr val="003F87"/>
                </a:solidFill>
                <a:latin typeface="+mn-lt"/>
                <a:cs typeface="Georgia"/>
              </a:rPr>
              <a:t> Library, Gettysburg College</a:t>
            </a:r>
          </a:p>
        </p:txBody>
      </p:sp>
    </p:spTree>
    <p:extLst>
      <p:ext uri="{BB962C8B-B14F-4D97-AF65-F5344CB8AC3E}">
        <p14:creationId xmlns:p14="http://schemas.microsoft.com/office/powerpoint/2010/main" val="1714621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 y="877"/>
            <a:ext cx="9235296" cy="51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3" y="5750812"/>
            <a:ext cx="9186756" cy="1124041"/>
          </a:xfrm>
          <a:prstGeom prst="rect">
            <a:avLst/>
          </a:prstGeom>
        </p:spPr>
      </p:pic>
      <p:sp>
        <p:nvSpPr>
          <p:cNvPr id="10" name="TextBox 9"/>
          <p:cNvSpPr txBox="1"/>
          <p:nvPr/>
        </p:nvSpPr>
        <p:spPr>
          <a:xfrm>
            <a:off x="158262" y="346953"/>
            <a:ext cx="8881829" cy="569387"/>
          </a:xfrm>
          <a:prstGeom prst="rect">
            <a:avLst/>
          </a:prstGeom>
          <a:noFill/>
        </p:spPr>
        <p:txBody>
          <a:bodyPr wrap="square" rtlCol="0">
            <a:spAutoFit/>
          </a:bodyPr>
          <a:lstStyle/>
          <a:p>
            <a:pPr algn="ctr"/>
            <a:r>
              <a:rPr lang="en-US" sz="3100" b="1" dirty="0" smtClean="0">
                <a:solidFill>
                  <a:srgbClr val="E87511"/>
                </a:solidFill>
                <a:latin typeface="+mj-lt"/>
                <a:cs typeface="Georgia"/>
              </a:rPr>
              <a:t>Intercultural Development Inventory (IDI)</a:t>
            </a:r>
            <a:endParaRPr lang="en-US" sz="3100" b="1" dirty="0">
              <a:solidFill>
                <a:srgbClr val="E87511"/>
              </a:solidFill>
              <a:latin typeface="+mj-lt"/>
              <a:cs typeface="Georgia"/>
            </a:endParaRPr>
          </a:p>
        </p:txBody>
      </p:sp>
      <p:sp>
        <p:nvSpPr>
          <p:cNvPr id="11" name="TextBox 10"/>
          <p:cNvSpPr txBox="1"/>
          <p:nvPr/>
        </p:nvSpPr>
        <p:spPr>
          <a:xfrm>
            <a:off x="376518" y="932318"/>
            <a:ext cx="8480611" cy="5001369"/>
          </a:xfrm>
          <a:prstGeom prst="rect">
            <a:avLst/>
          </a:prstGeom>
          <a:noFill/>
        </p:spPr>
        <p:txBody>
          <a:bodyPr wrap="square" rtlCol="0">
            <a:spAutoFit/>
          </a:bodyPr>
          <a:lstStyle/>
          <a:p>
            <a:pPr>
              <a:spcAft>
                <a:spcPts val="600"/>
              </a:spcAft>
            </a:pPr>
            <a:r>
              <a:rPr lang="en-US" b="1" dirty="0">
                <a:cs typeface="Open Sans"/>
              </a:rPr>
              <a:t>Motivation</a:t>
            </a:r>
          </a:p>
          <a:p>
            <a:pPr marL="285750" indent="-285750">
              <a:spcAft>
                <a:spcPts val="600"/>
              </a:spcAft>
              <a:buFont typeface="Arial" panose="020B0604020202020204" pitchFamily="34" charset="0"/>
              <a:buChar char="•"/>
            </a:pPr>
            <a:r>
              <a:rPr lang="en-US" dirty="0">
                <a:cs typeface="Open Sans"/>
              </a:rPr>
              <a:t>Around the same time the results from the Climate Study came out, the College started encouraging departments and groups on campus to participate in the IDI as part of </a:t>
            </a:r>
            <a:r>
              <a:rPr lang="en-US" dirty="0" smtClean="0">
                <a:cs typeface="Open Sans"/>
              </a:rPr>
              <a:t>their Inclusion </a:t>
            </a:r>
            <a:r>
              <a:rPr lang="en-US" dirty="0">
                <a:cs typeface="Open Sans"/>
              </a:rPr>
              <a:t>Action </a:t>
            </a:r>
            <a:r>
              <a:rPr lang="en-US" dirty="0" smtClean="0">
                <a:cs typeface="Open Sans"/>
              </a:rPr>
              <a:t>Plans.</a:t>
            </a:r>
            <a:br>
              <a:rPr lang="en-US" dirty="0" smtClean="0">
                <a:cs typeface="Open Sans"/>
              </a:rPr>
            </a:br>
            <a:endParaRPr lang="en-US" sz="1200" b="1" dirty="0" smtClean="0">
              <a:cs typeface="Open Sans"/>
            </a:endParaRPr>
          </a:p>
          <a:p>
            <a:pPr>
              <a:spcAft>
                <a:spcPts val="600"/>
              </a:spcAft>
            </a:pPr>
            <a:r>
              <a:rPr lang="en-US" b="1" dirty="0" smtClean="0">
                <a:cs typeface="Open Sans"/>
              </a:rPr>
              <a:t>What is it?</a:t>
            </a:r>
            <a:endParaRPr lang="en-US" b="1" dirty="0">
              <a:cs typeface="Open Sans"/>
            </a:endParaRPr>
          </a:p>
          <a:p>
            <a:pPr marL="285750" indent="-285750">
              <a:spcAft>
                <a:spcPts val="600"/>
              </a:spcAft>
              <a:buFont typeface="Arial" panose="020B0604020202020204" pitchFamily="34" charset="0"/>
              <a:buChar char="•"/>
            </a:pPr>
            <a:r>
              <a:rPr lang="en-US" dirty="0" smtClean="0"/>
              <a:t>A confidential </a:t>
            </a:r>
            <a:r>
              <a:rPr lang="en-US" dirty="0"/>
              <a:t>survey that </a:t>
            </a:r>
            <a:r>
              <a:rPr lang="en-US" dirty="0" smtClean="0"/>
              <a:t>is designed </a:t>
            </a:r>
            <a:r>
              <a:rPr lang="en-US" dirty="0"/>
              <a:t>to provide feedback on both perceived and actual levels of intercultural competence. </a:t>
            </a:r>
            <a:endParaRPr lang="en-US" dirty="0" smtClean="0"/>
          </a:p>
          <a:p>
            <a:pPr marL="285750" indent="-285750">
              <a:spcAft>
                <a:spcPts val="600"/>
              </a:spcAft>
              <a:buFont typeface="Arial" panose="020B0604020202020204" pitchFamily="34" charset="0"/>
              <a:buChar char="•"/>
            </a:pPr>
            <a:r>
              <a:rPr lang="en-US" dirty="0">
                <a:cs typeface="Open Sans"/>
              </a:rPr>
              <a:t>Participants receive an individual link to the survey, and after it is completed, the results are reviewed by a “Qualified Administrator” on campus. The QA meets with the individual privately to discuss the results and </a:t>
            </a:r>
            <a:r>
              <a:rPr lang="en-US" dirty="0" smtClean="0">
                <a:cs typeface="Open Sans"/>
              </a:rPr>
              <a:t>opportunities for </a:t>
            </a:r>
            <a:r>
              <a:rPr lang="en-US" dirty="0">
                <a:cs typeface="Open Sans"/>
              </a:rPr>
              <a:t>growth.</a:t>
            </a:r>
            <a:r>
              <a:rPr lang="en-US" dirty="0" smtClean="0">
                <a:cs typeface="Open Sans"/>
              </a:rPr>
              <a:t/>
            </a:r>
            <a:br>
              <a:rPr lang="en-US" dirty="0" smtClean="0">
                <a:cs typeface="Open Sans"/>
              </a:rPr>
            </a:br>
            <a:endParaRPr lang="en-US" sz="1200" dirty="0" smtClean="0">
              <a:cs typeface="Open Sans"/>
            </a:endParaRPr>
          </a:p>
          <a:p>
            <a:pPr>
              <a:spcAft>
                <a:spcPts val="600"/>
              </a:spcAft>
            </a:pPr>
            <a:r>
              <a:rPr lang="en-US" b="1" dirty="0" smtClean="0">
                <a:cs typeface="Open Sans"/>
              </a:rPr>
              <a:t>Participation</a:t>
            </a:r>
          </a:p>
          <a:p>
            <a:pPr marL="285750" indent="-285750">
              <a:spcAft>
                <a:spcPts val="600"/>
              </a:spcAft>
              <a:buFont typeface="Arial" panose="020B0604020202020204" pitchFamily="34" charset="0"/>
              <a:buChar char="•"/>
            </a:pPr>
            <a:r>
              <a:rPr lang="en-US" dirty="0" smtClean="0">
                <a:cs typeface="Open Sans"/>
              </a:rPr>
              <a:t>Approximately 70% of library staff chose to take the IDI the first time it was offered.</a:t>
            </a:r>
          </a:p>
          <a:p>
            <a:pPr marL="285750" indent="-285750">
              <a:spcAft>
                <a:spcPts val="600"/>
              </a:spcAft>
              <a:buFont typeface="Arial" panose="020B0604020202020204" pitchFamily="34" charset="0"/>
              <a:buChar char="•"/>
            </a:pPr>
            <a:r>
              <a:rPr lang="en-US" dirty="0" smtClean="0">
                <a:cs typeface="Open Sans"/>
              </a:rPr>
              <a:t>It is offered to new employees on a rotating basis, and this summer individuals from  the first cohort had the opportunity to retake the IDI to see their growth.</a:t>
            </a:r>
            <a:r>
              <a:rPr lang="en-US" dirty="0" smtClean="0">
                <a:solidFill>
                  <a:srgbClr val="404040"/>
                </a:solidFill>
                <a:latin typeface="Open Sans"/>
                <a:cs typeface="Open Sans"/>
              </a:rPr>
              <a:t/>
            </a:r>
            <a:br>
              <a:rPr lang="en-US" dirty="0" smtClean="0">
                <a:solidFill>
                  <a:srgbClr val="404040"/>
                </a:solidFill>
                <a:latin typeface="Open Sans"/>
                <a:cs typeface="Open Sans"/>
              </a:rPr>
            </a:br>
            <a:endParaRPr lang="en-US" sz="800" dirty="0">
              <a:solidFill>
                <a:srgbClr val="404040"/>
              </a:solidFill>
              <a:latin typeface="Open Sans"/>
              <a:cs typeface="Open Sans"/>
            </a:endParaRPr>
          </a:p>
        </p:txBody>
      </p:sp>
    </p:spTree>
    <p:extLst>
      <p:ext uri="{BB962C8B-B14F-4D97-AF65-F5344CB8AC3E}">
        <p14:creationId xmlns:p14="http://schemas.microsoft.com/office/powerpoint/2010/main" val="243510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 y="877"/>
            <a:ext cx="9235296" cy="51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33959"/>
            <a:ext cx="9186756" cy="1124041"/>
          </a:xfrm>
          <a:prstGeom prst="rect">
            <a:avLst/>
          </a:prstGeom>
        </p:spPr>
      </p:pic>
      <p:sp>
        <p:nvSpPr>
          <p:cNvPr id="2" name="Title 1"/>
          <p:cNvSpPr>
            <a:spLocks noGrp="1"/>
          </p:cNvSpPr>
          <p:nvPr>
            <p:ph type="title"/>
          </p:nvPr>
        </p:nvSpPr>
        <p:spPr>
          <a:xfrm>
            <a:off x="381000" y="188777"/>
            <a:ext cx="8229600" cy="1143000"/>
          </a:xfrm>
        </p:spPr>
        <p:txBody>
          <a:bodyPr>
            <a:normAutofit/>
          </a:bodyPr>
          <a:lstStyle/>
          <a:p>
            <a:r>
              <a:rPr lang="en-US" sz="4800" b="1" dirty="0" smtClean="0">
                <a:solidFill>
                  <a:srgbClr val="E87511"/>
                </a:solidFill>
                <a:latin typeface="+mn-lt"/>
                <a:cs typeface="Georgia"/>
              </a:rPr>
              <a:t>Programming</a:t>
            </a:r>
            <a:endParaRPr lang="en-US" sz="4800" dirty="0">
              <a:latin typeface="+mn-lt"/>
            </a:endParaRPr>
          </a:p>
        </p:txBody>
      </p:sp>
      <p:sp>
        <p:nvSpPr>
          <p:cNvPr id="4" name="Content Placeholder 3"/>
          <p:cNvSpPr>
            <a:spLocks noGrp="1"/>
          </p:cNvSpPr>
          <p:nvPr>
            <p:ph sz="half" idx="1"/>
          </p:nvPr>
        </p:nvSpPr>
        <p:spPr>
          <a:xfrm>
            <a:off x="457200" y="1249814"/>
            <a:ext cx="3899647" cy="4500997"/>
          </a:xfrm>
        </p:spPr>
        <p:txBody>
          <a:bodyPr>
            <a:normAutofit lnSpcReduction="10000"/>
          </a:bodyPr>
          <a:lstStyle/>
          <a:p>
            <a:pPr marL="0" indent="0">
              <a:spcAft>
                <a:spcPts val="600"/>
              </a:spcAft>
              <a:buNone/>
            </a:pPr>
            <a:r>
              <a:rPr lang="en-US" sz="2400" b="1" dirty="0">
                <a:solidFill>
                  <a:schemeClr val="tx1">
                    <a:lumMod val="75000"/>
                    <a:lumOff val="25000"/>
                  </a:schemeClr>
                </a:solidFill>
                <a:cs typeface="Open Sans"/>
              </a:rPr>
              <a:t>Internal</a:t>
            </a:r>
          </a:p>
          <a:p>
            <a:pPr marL="285750" indent="-285750">
              <a:spcAft>
                <a:spcPts val="600"/>
              </a:spcAft>
              <a:buFont typeface="Arial" panose="020B0604020202020204" pitchFamily="34" charset="0"/>
              <a:buChar char="•"/>
            </a:pPr>
            <a:r>
              <a:rPr lang="en-US" sz="1800" dirty="0">
                <a:cs typeface="Open Sans"/>
              </a:rPr>
              <a:t>“Town Crier” emails </a:t>
            </a:r>
            <a:r>
              <a:rPr lang="en-US" sz="1800" dirty="0" smtClean="0">
                <a:cs typeface="Open Sans"/>
              </a:rPr>
              <a:t>highlight </a:t>
            </a:r>
            <a:br>
              <a:rPr lang="en-US" sz="1800" dirty="0" smtClean="0">
                <a:cs typeface="Open Sans"/>
              </a:rPr>
            </a:br>
            <a:r>
              <a:rPr lang="en-US" sz="1800" dirty="0" smtClean="0">
                <a:cs typeface="Open Sans"/>
              </a:rPr>
              <a:t>events and opportunities to </a:t>
            </a:r>
            <a:br>
              <a:rPr lang="en-US" sz="1800" dirty="0" smtClean="0">
                <a:cs typeface="Open Sans"/>
              </a:rPr>
            </a:br>
            <a:r>
              <a:rPr lang="en-US" sz="1800" dirty="0" smtClean="0">
                <a:cs typeface="Open Sans"/>
              </a:rPr>
              <a:t>library </a:t>
            </a:r>
            <a:r>
              <a:rPr lang="en-US" sz="1800" dirty="0">
                <a:cs typeface="Open Sans"/>
              </a:rPr>
              <a:t>employees </a:t>
            </a:r>
          </a:p>
          <a:p>
            <a:pPr marL="285750" indent="-285750">
              <a:spcAft>
                <a:spcPts val="600"/>
              </a:spcAft>
              <a:buFont typeface="Arial" panose="020B0604020202020204" pitchFamily="34" charset="0"/>
              <a:buChar char="•"/>
            </a:pPr>
            <a:r>
              <a:rPr lang="en-US" sz="1800" dirty="0">
                <a:cs typeface="Open Sans"/>
              </a:rPr>
              <a:t>Film and </a:t>
            </a:r>
            <a:r>
              <a:rPr lang="en-US" sz="1800" dirty="0" smtClean="0">
                <a:cs typeface="Open Sans"/>
              </a:rPr>
              <a:t>discussion </a:t>
            </a:r>
            <a:r>
              <a:rPr lang="en-US" sz="1800" dirty="0">
                <a:cs typeface="Open Sans"/>
              </a:rPr>
              <a:t>series </a:t>
            </a:r>
          </a:p>
          <a:p>
            <a:pPr marL="285750" indent="-285750">
              <a:spcAft>
                <a:spcPts val="600"/>
              </a:spcAft>
              <a:buFont typeface="Arial" panose="020B0604020202020204" pitchFamily="34" charset="0"/>
              <a:buChar char="•"/>
            </a:pPr>
            <a:r>
              <a:rPr lang="en-US" sz="1800" dirty="0">
                <a:cs typeface="Open Sans"/>
              </a:rPr>
              <a:t>Recommended readings and </a:t>
            </a:r>
            <a:r>
              <a:rPr lang="en-US" sz="1800" dirty="0" smtClean="0">
                <a:cs typeface="Open Sans"/>
              </a:rPr>
              <a:t>discussions</a:t>
            </a:r>
            <a:endParaRPr lang="en-US" sz="1800" dirty="0">
              <a:cs typeface="Open Sans"/>
            </a:endParaRPr>
          </a:p>
          <a:p>
            <a:pPr marL="285750" indent="-285750">
              <a:spcAft>
                <a:spcPts val="600"/>
              </a:spcAft>
              <a:buFont typeface="Arial" panose="020B0604020202020204" pitchFamily="34" charset="0"/>
              <a:buChar char="•"/>
            </a:pPr>
            <a:r>
              <a:rPr lang="en-US" sz="1800" dirty="0">
                <a:cs typeface="Open Sans"/>
              </a:rPr>
              <a:t>Workshops on topics related to diversity and inclusion</a:t>
            </a:r>
          </a:p>
          <a:p>
            <a:pPr marL="285750" indent="-285750">
              <a:spcAft>
                <a:spcPts val="600"/>
              </a:spcAft>
              <a:buFont typeface="Arial" panose="020B0604020202020204" pitchFamily="34" charset="0"/>
              <a:buChar char="•"/>
            </a:pPr>
            <a:r>
              <a:rPr lang="en-US" sz="1800" dirty="0" smtClean="0">
                <a:cs typeface="Open Sans"/>
              </a:rPr>
              <a:t>Reporting </a:t>
            </a:r>
            <a:r>
              <a:rPr lang="en-US" sz="1800" dirty="0">
                <a:cs typeface="Open Sans"/>
              </a:rPr>
              <a:t>out from conferences</a:t>
            </a:r>
          </a:p>
          <a:p>
            <a:pPr marL="285750" indent="-285750">
              <a:spcAft>
                <a:spcPts val="600"/>
              </a:spcAft>
              <a:buFont typeface="Arial" panose="020B0604020202020204" pitchFamily="34" charset="0"/>
              <a:buChar char="•"/>
            </a:pPr>
            <a:r>
              <a:rPr lang="en-US" sz="1800" dirty="0" smtClean="0">
                <a:cs typeface="Open Sans"/>
              </a:rPr>
              <a:t>Created “mindset list” using demographic data about incoming first-year students</a:t>
            </a:r>
            <a:endParaRPr lang="en-US" sz="1800" dirty="0">
              <a:cs typeface="Open Sans"/>
            </a:endParaRPr>
          </a:p>
        </p:txBody>
      </p:sp>
      <p:sp>
        <p:nvSpPr>
          <p:cNvPr id="5" name="Content Placeholder 4"/>
          <p:cNvSpPr>
            <a:spLocks noGrp="1"/>
          </p:cNvSpPr>
          <p:nvPr>
            <p:ph sz="half" idx="2"/>
          </p:nvPr>
        </p:nvSpPr>
        <p:spPr>
          <a:xfrm>
            <a:off x="4648200" y="1241268"/>
            <a:ext cx="4153968" cy="4525963"/>
          </a:xfrm>
        </p:spPr>
        <p:txBody>
          <a:bodyPr>
            <a:noAutofit/>
          </a:bodyPr>
          <a:lstStyle/>
          <a:p>
            <a:pPr marL="0" indent="0">
              <a:spcAft>
                <a:spcPts val="600"/>
              </a:spcAft>
              <a:buNone/>
            </a:pPr>
            <a:r>
              <a:rPr lang="en-US" sz="2400" b="1" dirty="0" smtClean="0">
                <a:solidFill>
                  <a:srgbClr val="404040"/>
                </a:solidFill>
                <a:cs typeface="Open Sans"/>
              </a:rPr>
              <a:t>Partnerships</a:t>
            </a:r>
            <a:endParaRPr lang="en-US" sz="2400" b="1" dirty="0">
              <a:solidFill>
                <a:srgbClr val="404040"/>
              </a:solidFill>
              <a:cs typeface="Open Sans"/>
            </a:endParaRPr>
          </a:p>
          <a:p>
            <a:pPr marL="171450" indent="-171450">
              <a:spcAft>
                <a:spcPts val="600"/>
              </a:spcAft>
            </a:pPr>
            <a:r>
              <a:rPr lang="en-US" sz="1800" dirty="0" smtClean="0">
                <a:cs typeface="Open Sans"/>
              </a:rPr>
              <a:t>Campus reading </a:t>
            </a:r>
            <a:r>
              <a:rPr lang="en-US" sz="1800" dirty="0">
                <a:cs typeface="Open Sans"/>
              </a:rPr>
              <a:t>&amp; </a:t>
            </a:r>
            <a:r>
              <a:rPr lang="en-US" sz="1800" dirty="0" smtClean="0">
                <a:cs typeface="Open Sans"/>
              </a:rPr>
              <a:t>discussion </a:t>
            </a:r>
            <a:r>
              <a:rPr lang="en-US" sz="1800" dirty="0">
                <a:cs typeface="Open Sans"/>
              </a:rPr>
              <a:t>s</a:t>
            </a:r>
            <a:r>
              <a:rPr lang="en-US" sz="1800" dirty="0" smtClean="0">
                <a:cs typeface="Open Sans"/>
              </a:rPr>
              <a:t>eries</a:t>
            </a:r>
            <a:endParaRPr lang="en-US" sz="1800" dirty="0">
              <a:cs typeface="Open Sans"/>
            </a:endParaRPr>
          </a:p>
          <a:p>
            <a:pPr marL="171450" indent="-171450">
              <a:spcAft>
                <a:spcPts val="600"/>
              </a:spcAft>
            </a:pPr>
            <a:r>
              <a:rPr lang="en-US" sz="1800" dirty="0" smtClean="0">
                <a:cs typeface="Open Sans"/>
              </a:rPr>
              <a:t>Book displays</a:t>
            </a:r>
          </a:p>
          <a:p>
            <a:pPr marL="171450" indent="-171450">
              <a:spcAft>
                <a:spcPts val="600"/>
              </a:spcAft>
            </a:pPr>
            <a:r>
              <a:rPr lang="en-US" sz="1800" dirty="0" smtClean="0">
                <a:cs typeface="Open Sans"/>
              </a:rPr>
              <a:t>Human Library, “Stop Bias at the Burg”</a:t>
            </a:r>
            <a:endParaRPr lang="en-US" sz="1800" dirty="0">
              <a:cs typeface="Open Sans"/>
            </a:endParaRPr>
          </a:p>
          <a:p>
            <a:pPr marL="171450" indent="-171450">
              <a:spcAft>
                <a:spcPts val="600"/>
              </a:spcAft>
            </a:pPr>
            <a:r>
              <a:rPr lang="en-US" sz="1800" dirty="0">
                <a:cs typeface="Open Sans"/>
              </a:rPr>
              <a:t>Invited experts on campus to present to library staff and student </a:t>
            </a:r>
            <a:r>
              <a:rPr lang="en-US" sz="1800" dirty="0" smtClean="0">
                <a:cs typeface="Open Sans"/>
              </a:rPr>
              <a:t>employees</a:t>
            </a:r>
          </a:p>
          <a:p>
            <a:pPr marL="628650" lvl="1" indent="-171450">
              <a:spcAft>
                <a:spcPts val="600"/>
              </a:spcAft>
              <a:buFont typeface="Arial"/>
              <a:buChar char="•"/>
            </a:pPr>
            <a:r>
              <a:rPr lang="en-US" sz="1800" dirty="0" smtClean="0">
                <a:cs typeface="Open Sans"/>
              </a:rPr>
              <a:t>Safe Zone Training</a:t>
            </a:r>
          </a:p>
          <a:p>
            <a:pPr marL="628650" lvl="1" indent="-171450">
              <a:spcAft>
                <a:spcPts val="600"/>
              </a:spcAft>
              <a:buFont typeface="Arial"/>
              <a:buChar char="•"/>
            </a:pPr>
            <a:r>
              <a:rPr lang="en-US" sz="1800" dirty="0" smtClean="0">
                <a:cs typeface="Open Sans"/>
              </a:rPr>
              <a:t>Interrupting </a:t>
            </a:r>
            <a:r>
              <a:rPr lang="en-US" sz="1800" dirty="0">
                <a:cs typeface="Open Sans"/>
              </a:rPr>
              <a:t>Bias</a:t>
            </a:r>
          </a:p>
          <a:p>
            <a:pPr marL="628650" lvl="1" indent="-171450">
              <a:spcAft>
                <a:spcPts val="600"/>
              </a:spcAft>
              <a:buFont typeface="Arial"/>
              <a:buChar char="•"/>
            </a:pPr>
            <a:r>
              <a:rPr lang="en-US" sz="1800" dirty="0">
                <a:cs typeface="Open Sans"/>
              </a:rPr>
              <a:t>Working with international </a:t>
            </a:r>
            <a:r>
              <a:rPr lang="en-US" sz="1800" dirty="0" smtClean="0">
                <a:cs typeface="Open Sans"/>
              </a:rPr>
              <a:t>students</a:t>
            </a:r>
          </a:p>
          <a:p>
            <a:pPr marL="628650" lvl="1" indent="-171450">
              <a:spcAft>
                <a:spcPts val="600"/>
              </a:spcAft>
              <a:buFont typeface="Arial"/>
              <a:buChar char="•"/>
            </a:pPr>
            <a:r>
              <a:rPr lang="en-US" sz="1800" dirty="0" err="1" smtClean="0"/>
              <a:t>Neurodiversity</a:t>
            </a:r>
            <a:r>
              <a:rPr lang="en-US" sz="1800" dirty="0" smtClean="0"/>
              <a:t>*</a:t>
            </a:r>
            <a:endParaRPr lang="en-US" sz="1800" dirty="0"/>
          </a:p>
        </p:txBody>
      </p:sp>
    </p:spTree>
    <p:extLst>
      <p:ext uri="{BB962C8B-B14F-4D97-AF65-F5344CB8AC3E}">
        <p14:creationId xmlns:p14="http://schemas.microsoft.com/office/powerpoint/2010/main" val="243510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 y="877"/>
            <a:ext cx="9235296" cy="51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3" y="5750812"/>
            <a:ext cx="9186756" cy="1124041"/>
          </a:xfrm>
          <a:prstGeom prst="rect">
            <a:avLst/>
          </a:prstGeom>
        </p:spPr>
      </p:pic>
      <p:sp>
        <p:nvSpPr>
          <p:cNvPr id="2" name="Title 1"/>
          <p:cNvSpPr>
            <a:spLocks noGrp="1"/>
          </p:cNvSpPr>
          <p:nvPr>
            <p:ph type="title"/>
          </p:nvPr>
        </p:nvSpPr>
        <p:spPr>
          <a:xfrm>
            <a:off x="457200" y="52442"/>
            <a:ext cx="8229600" cy="1143000"/>
          </a:xfrm>
        </p:spPr>
        <p:txBody>
          <a:bodyPr>
            <a:normAutofit/>
          </a:bodyPr>
          <a:lstStyle/>
          <a:p>
            <a:r>
              <a:rPr lang="en-US" sz="4800" b="1" dirty="0" smtClean="0">
                <a:solidFill>
                  <a:srgbClr val="E87511"/>
                </a:solidFill>
                <a:latin typeface="+mn-lt"/>
                <a:cs typeface="Georgia"/>
              </a:rPr>
              <a:t>Changes</a:t>
            </a:r>
            <a:endParaRPr lang="en-US" sz="4800" dirty="0">
              <a:latin typeface="+mn-lt"/>
            </a:endParaRPr>
          </a:p>
        </p:txBody>
      </p:sp>
      <p:sp>
        <p:nvSpPr>
          <p:cNvPr id="3" name="Content Placeholder 2"/>
          <p:cNvSpPr>
            <a:spLocks noGrp="1"/>
          </p:cNvSpPr>
          <p:nvPr>
            <p:ph sz="half" idx="1"/>
          </p:nvPr>
        </p:nvSpPr>
        <p:spPr>
          <a:xfrm>
            <a:off x="457200" y="1301090"/>
            <a:ext cx="4216638" cy="4525963"/>
          </a:xfrm>
        </p:spPr>
        <p:txBody>
          <a:bodyPr>
            <a:normAutofit fontScale="77500" lnSpcReduction="20000"/>
          </a:bodyPr>
          <a:lstStyle/>
          <a:p>
            <a:pPr marL="0" indent="0" algn="ctr">
              <a:buNone/>
            </a:pPr>
            <a:r>
              <a:rPr lang="en-US" b="1" dirty="0">
                <a:cs typeface="Open Sans"/>
              </a:rPr>
              <a:t>Achieved</a:t>
            </a:r>
            <a:r>
              <a:rPr lang="en-US" dirty="0">
                <a:cs typeface="Open Sans"/>
              </a:rPr>
              <a:t/>
            </a:r>
            <a:br>
              <a:rPr lang="en-US" dirty="0">
                <a:cs typeface="Open Sans"/>
              </a:rPr>
            </a:br>
            <a:endParaRPr lang="en-US" sz="1050" dirty="0">
              <a:cs typeface="Open Sans"/>
            </a:endParaRPr>
          </a:p>
          <a:p>
            <a:pPr marL="285750" indent="-285750">
              <a:spcAft>
                <a:spcPts val="1200"/>
              </a:spcAft>
              <a:buFont typeface="Arial" panose="020B0604020202020204" pitchFamily="34" charset="0"/>
              <a:buChar char="•"/>
            </a:pPr>
            <a:r>
              <a:rPr lang="en-US" dirty="0">
                <a:cs typeface="Open Sans"/>
              </a:rPr>
              <a:t>Library statement on </a:t>
            </a:r>
            <a:r>
              <a:rPr lang="en-US" dirty="0" smtClean="0">
                <a:cs typeface="Open Sans"/>
              </a:rPr>
              <a:t/>
            </a:r>
            <a:br>
              <a:rPr lang="en-US" dirty="0" smtClean="0">
                <a:cs typeface="Open Sans"/>
              </a:rPr>
            </a:br>
            <a:r>
              <a:rPr lang="en-US" dirty="0" smtClean="0">
                <a:cs typeface="Open Sans"/>
              </a:rPr>
              <a:t>diversity </a:t>
            </a:r>
            <a:r>
              <a:rPr lang="en-US" dirty="0">
                <a:cs typeface="Open Sans"/>
              </a:rPr>
              <a:t>&amp; inclusion</a:t>
            </a:r>
          </a:p>
          <a:p>
            <a:pPr marL="285750" indent="-285750">
              <a:spcAft>
                <a:spcPts val="1200"/>
              </a:spcAft>
              <a:buFont typeface="Arial" panose="020B0604020202020204" pitchFamily="34" charset="0"/>
              <a:buChar char="•"/>
            </a:pPr>
            <a:r>
              <a:rPr lang="en-US" dirty="0" smtClean="0">
                <a:cs typeface="Open Sans"/>
              </a:rPr>
              <a:t>Resource box for </a:t>
            </a:r>
            <a:r>
              <a:rPr lang="en-US" dirty="0" err="1">
                <a:cs typeface="Open Sans"/>
              </a:rPr>
              <a:t>neurodiverse</a:t>
            </a:r>
            <a:r>
              <a:rPr lang="en-US" dirty="0">
                <a:cs typeface="Open Sans"/>
              </a:rPr>
              <a:t> </a:t>
            </a:r>
            <a:r>
              <a:rPr lang="en-US" dirty="0" smtClean="0">
                <a:cs typeface="Open Sans"/>
              </a:rPr>
              <a:t>students available for check out </a:t>
            </a:r>
          </a:p>
          <a:p>
            <a:pPr marL="285750" indent="-285750">
              <a:spcAft>
                <a:spcPts val="1200"/>
              </a:spcAft>
              <a:buFont typeface="Arial" panose="020B0604020202020204" pitchFamily="34" charset="0"/>
              <a:buChar char="•"/>
            </a:pPr>
            <a:r>
              <a:rPr lang="en-US" dirty="0" smtClean="0">
                <a:cs typeface="Open Sans"/>
              </a:rPr>
              <a:t>More </a:t>
            </a:r>
            <a:r>
              <a:rPr lang="en-US" dirty="0">
                <a:cs typeface="Open Sans"/>
              </a:rPr>
              <a:t>accessible furniture</a:t>
            </a:r>
          </a:p>
          <a:p>
            <a:pPr marL="285750" indent="-285750">
              <a:spcAft>
                <a:spcPts val="1200"/>
              </a:spcAft>
              <a:buFont typeface="Arial" panose="020B0604020202020204" pitchFamily="34" charset="0"/>
              <a:buChar char="•"/>
            </a:pPr>
            <a:r>
              <a:rPr lang="en-US" dirty="0" smtClean="0">
                <a:cs typeface="Open Sans"/>
              </a:rPr>
              <a:t>Revised collection development policy</a:t>
            </a:r>
          </a:p>
          <a:p>
            <a:pPr marL="285750" indent="-285750">
              <a:spcAft>
                <a:spcPts val="1200"/>
              </a:spcAft>
              <a:buFont typeface="Arial" panose="020B0604020202020204" pitchFamily="34" charset="0"/>
              <a:buChar char="•"/>
            </a:pPr>
            <a:r>
              <a:rPr lang="en-US" dirty="0" smtClean="0">
                <a:cs typeface="Open Sans"/>
              </a:rPr>
              <a:t>Revised recruiting </a:t>
            </a:r>
            <a:r>
              <a:rPr lang="en-US" dirty="0">
                <a:cs typeface="Open Sans"/>
              </a:rPr>
              <a:t>process for </a:t>
            </a:r>
            <a:r>
              <a:rPr lang="en-US" dirty="0" smtClean="0">
                <a:cs typeface="Open Sans"/>
              </a:rPr>
              <a:t>staff </a:t>
            </a:r>
            <a:r>
              <a:rPr lang="en-US" dirty="0">
                <a:cs typeface="Open Sans"/>
              </a:rPr>
              <a:t>and student positions</a:t>
            </a:r>
          </a:p>
          <a:p>
            <a:endParaRPr lang="en-US" dirty="0"/>
          </a:p>
        </p:txBody>
      </p:sp>
      <p:sp>
        <p:nvSpPr>
          <p:cNvPr id="4" name="Content Placeholder 3"/>
          <p:cNvSpPr>
            <a:spLocks noGrp="1"/>
          </p:cNvSpPr>
          <p:nvPr>
            <p:ph sz="half" idx="2"/>
          </p:nvPr>
        </p:nvSpPr>
        <p:spPr>
          <a:xfrm>
            <a:off x="4725114" y="1337788"/>
            <a:ext cx="4038600" cy="4525963"/>
          </a:xfrm>
        </p:spPr>
        <p:txBody>
          <a:bodyPr>
            <a:normAutofit fontScale="77500" lnSpcReduction="20000"/>
          </a:bodyPr>
          <a:lstStyle/>
          <a:p>
            <a:pPr marL="0" indent="0" algn="ctr">
              <a:buNone/>
            </a:pPr>
            <a:r>
              <a:rPr lang="en-US" b="1" dirty="0">
                <a:cs typeface="Open Sans"/>
              </a:rPr>
              <a:t>Ongoing</a:t>
            </a:r>
            <a:r>
              <a:rPr lang="en-US" dirty="0">
                <a:cs typeface="Open Sans"/>
              </a:rPr>
              <a:t/>
            </a:r>
            <a:br>
              <a:rPr lang="en-US" dirty="0">
                <a:cs typeface="Open Sans"/>
              </a:rPr>
            </a:br>
            <a:endParaRPr lang="en-US" sz="1050" dirty="0">
              <a:cs typeface="Open Sans"/>
            </a:endParaRPr>
          </a:p>
          <a:p>
            <a:pPr marL="285750" indent="-285750">
              <a:spcAft>
                <a:spcPts val="1200"/>
              </a:spcAft>
              <a:buFont typeface="Arial" panose="020B0604020202020204" pitchFamily="34" charset="0"/>
              <a:buChar char="•"/>
            </a:pPr>
            <a:r>
              <a:rPr lang="en-US" dirty="0">
                <a:cs typeface="Open Sans"/>
              </a:rPr>
              <a:t>Move away from lunchtime meetings and events</a:t>
            </a:r>
          </a:p>
          <a:p>
            <a:pPr marL="285750" indent="-285750">
              <a:spcAft>
                <a:spcPts val="1200"/>
              </a:spcAft>
              <a:buFont typeface="Arial" panose="020B0604020202020204" pitchFamily="34" charset="0"/>
              <a:buChar char="•"/>
            </a:pPr>
            <a:r>
              <a:rPr lang="en-US" dirty="0">
                <a:cs typeface="Open Sans"/>
              </a:rPr>
              <a:t>Improve signage</a:t>
            </a:r>
          </a:p>
          <a:p>
            <a:pPr marL="285750" indent="-285750">
              <a:spcAft>
                <a:spcPts val="1200"/>
              </a:spcAft>
              <a:buFont typeface="Arial" panose="020B0604020202020204" pitchFamily="34" charset="0"/>
              <a:buChar char="•"/>
            </a:pPr>
            <a:r>
              <a:rPr lang="en-US" dirty="0">
                <a:cs typeface="Open Sans"/>
              </a:rPr>
              <a:t>Marketing of library initiatives related to diversity &amp; inclusion</a:t>
            </a:r>
          </a:p>
          <a:p>
            <a:pPr marL="285750" indent="-285750">
              <a:spcAft>
                <a:spcPts val="1200"/>
              </a:spcAft>
              <a:buFont typeface="Arial" panose="020B0604020202020204" pitchFamily="34" charset="0"/>
              <a:buChar char="•"/>
            </a:pPr>
            <a:r>
              <a:rPr lang="en-US" dirty="0" smtClean="0">
                <a:cs typeface="Open Sans"/>
              </a:rPr>
              <a:t>Increase </a:t>
            </a:r>
            <a:r>
              <a:rPr lang="en-US" dirty="0">
                <a:cs typeface="Open Sans"/>
              </a:rPr>
              <a:t>library engagement in campus initiatives</a:t>
            </a:r>
          </a:p>
          <a:p>
            <a:endParaRPr lang="en-US" dirty="0"/>
          </a:p>
        </p:txBody>
      </p:sp>
    </p:spTree>
    <p:extLst>
      <p:ext uri="{BB962C8B-B14F-4D97-AF65-F5344CB8AC3E}">
        <p14:creationId xmlns:p14="http://schemas.microsoft.com/office/powerpoint/2010/main" val="2171911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7" y="877"/>
            <a:ext cx="9235296" cy="519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3" y="5750812"/>
            <a:ext cx="9186756" cy="1124041"/>
          </a:xfrm>
          <a:prstGeom prst="rect">
            <a:avLst/>
          </a:prstGeom>
        </p:spPr>
      </p:pic>
      <p:sp>
        <p:nvSpPr>
          <p:cNvPr id="10" name="TextBox 9"/>
          <p:cNvSpPr txBox="1"/>
          <p:nvPr/>
        </p:nvSpPr>
        <p:spPr>
          <a:xfrm>
            <a:off x="269865" y="225048"/>
            <a:ext cx="8655926" cy="707886"/>
          </a:xfrm>
          <a:prstGeom prst="rect">
            <a:avLst/>
          </a:prstGeom>
          <a:noFill/>
        </p:spPr>
        <p:txBody>
          <a:bodyPr wrap="square" rtlCol="0">
            <a:spAutoFit/>
          </a:bodyPr>
          <a:lstStyle/>
          <a:p>
            <a:pPr algn="ctr"/>
            <a:r>
              <a:rPr lang="en-US" sz="4000" b="1" dirty="0" smtClean="0">
                <a:solidFill>
                  <a:srgbClr val="E87511"/>
                </a:solidFill>
                <a:cs typeface="Georgia"/>
              </a:rPr>
              <a:t>Future Plans</a:t>
            </a:r>
            <a:endParaRPr lang="en-US" sz="4000" b="1" dirty="0">
              <a:cs typeface="Georgia"/>
            </a:endParaRPr>
          </a:p>
        </p:txBody>
      </p:sp>
      <p:sp>
        <p:nvSpPr>
          <p:cNvPr id="8" name="TextBox 7"/>
          <p:cNvSpPr txBox="1"/>
          <p:nvPr/>
        </p:nvSpPr>
        <p:spPr>
          <a:xfrm>
            <a:off x="269865" y="1181393"/>
            <a:ext cx="5233628" cy="4801314"/>
          </a:xfrm>
          <a:prstGeom prst="rect">
            <a:avLst/>
          </a:prstGeom>
          <a:noFill/>
        </p:spPr>
        <p:txBody>
          <a:bodyPr wrap="square" rtlCol="0">
            <a:spAutoFit/>
          </a:bodyPr>
          <a:lstStyle/>
          <a:p>
            <a:pPr>
              <a:spcAft>
                <a:spcPts val="600"/>
              </a:spcAft>
            </a:pPr>
            <a:r>
              <a:rPr lang="en-US" b="1" dirty="0" smtClean="0">
                <a:cs typeface="Open Sans"/>
              </a:rPr>
              <a:t>More emphasis on student employees</a:t>
            </a:r>
          </a:p>
          <a:p>
            <a:pPr marL="285750" indent="-285750">
              <a:spcAft>
                <a:spcPts val="600"/>
              </a:spcAft>
              <a:buFont typeface="Arial" panose="020B0604020202020204" pitchFamily="34" charset="0"/>
              <a:buChar char="•"/>
            </a:pPr>
            <a:r>
              <a:rPr lang="en-US" dirty="0" smtClean="0">
                <a:cs typeface="Open Sans"/>
              </a:rPr>
              <a:t>Programming</a:t>
            </a:r>
          </a:p>
          <a:p>
            <a:pPr marL="742950" lvl="1" indent="-285750">
              <a:spcAft>
                <a:spcPts val="600"/>
              </a:spcAft>
              <a:buFont typeface="Arial" panose="020B0604020202020204" pitchFamily="34" charset="0"/>
              <a:buChar char="•"/>
            </a:pPr>
            <a:r>
              <a:rPr lang="en-US" dirty="0" smtClean="0">
                <a:cs typeface="Open Sans"/>
              </a:rPr>
              <a:t>Optional (paid) workshops</a:t>
            </a:r>
          </a:p>
          <a:p>
            <a:pPr marL="742950" lvl="1" indent="-285750">
              <a:spcAft>
                <a:spcPts val="600"/>
              </a:spcAft>
              <a:buFont typeface="Arial" panose="020B0604020202020204" pitchFamily="34" charset="0"/>
              <a:buChar char="•"/>
            </a:pPr>
            <a:r>
              <a:rPr lang="en-US" dirty="0" smtClean="0">
                <a:cs typeface="Open Sans"/>
              </a:rPr>
              <a:t>Weekly readings</a:t>
            </a:r>
            <a:br>
              <a:rPr lang="en-US" dirty="0" smtClean="0">
                <a:cs typeface="Open Sans"/>
              </a:rPr>
            </a:br>
            <a:endParaRPr lang="en-US" sz="800" dirty="0" smtClean="0">
              <a:cs typeface="Open Sans"/>
            </a:endParaRPr>
          </a:p>
          <a:p>
            <a:pPr marL="285750" indent="-285750">
              <a:spcAft>
                <a:spcPts val="600"/>
              </a:spcAft>
              <a:buFont typeface="Arial" panose="020B0604020202020204" pitchFamily="34" charset="0"/>
              <a:buChar char="•"/>
            </a:pPr>
            <a:r>
              <a:rPr lang="en-US" dirty="0" smtClean="0">
                <a:cs typeface="Open Sans"/>
              </a:rPr>
              <a:t>Recruiting students for more high impact </a:t>
            </a:r>
            <a:br>
              <a:rPr lang="en-US" dirty="0" smtClean="0">
                <a:cs typeface="Open Sans"/>
              </a:rPr>
            </a:br>
            <a:r>
              <a:rPr lang="en-US" dirty="0" smtClean="0">
                <a:cs typeface="Open Sans"/>
              </a:rPr>
              <a:t>work and learning opportunities</a:t>
            </a:r>
            <a:br>
              <a:rPr lang="en-US" dirty="0" smtClean="0">
                <a:cs typeface="Open Sans"/>
              </a:rPr>
            </a:br>
            <a:endParaRPr lang="en-US" sz="1200" dirty="0">
              <a:cs typeface="Open Sans"/>
            </a:endParaRPr>
          </a:p>
          <a:p>
            <a:pPr>
              <a:spcAft>
                <a:spcPts val="600"/>
              </a:spcAft>
            </a:pPr>
            <a:r>
              <a:rPr lang="en-US" b="1" dirty="0" smtClean="0">
                <a:cs typeface="Open Sans"/>
              </a:rPr>
              <a:t>Committee development</a:t>
            </a:r>
          </a:p>
          <a:p>
            <a:pPr marL="285750" indent="-285750">
              <a:spcAft>
                <a:spcPts val="600"/>
              </a:spcAft>
              <a:buFont typeface="Arial" pitchFamily="34" charset="0"/>
              <a:buChar char="•"/>
            </a:pPr>
            <a:r>
              <a:rPr lang="en-US" dirty="0" smtClean="0">
                <a:cs typeface="Open Sans"/>
              </a:rPr>
              <a:t>Reevaluate our diversity and inclusion statement</a:t>
            </a:r>
          </a:p>
          <a:p>
            <a:pPr marL="285750" indent="-285750">
              <a:spcAft>
                <a:spcPts val="600"/>
              </a:spcAft>
              <a:buFont typeface="Arial" pitchFamily="34" charset="0"/>
              <a:buChar char="•"/>
            </a:pPr>
            <a:r>
              <a:rPr lang="en-US" dirty="0" smtClean="0">
                <a:cs typeface="Open Sans"/>
              </a:rPr>
              <a:t>Pursue new partnerships around campus</a:t>
            </a:r>
          </a:p>
          <a:p>
            <a:pPr marL="285750" indent="-285750">
              <a:spcAft>
                <a:spcPts val="600"/>
              </a:spcAft>
              <a:buFont typeface="Arial" pitchFamily="34" charset="0"/>
              <a:buChar char="•"/>
            </a:pPr>
            <a:r>
              <a:rPr lang="en-US" dirty="0" smtClean="0">
                <a:cs typeface="Open Sans"/>
              </a:rPr>
              <a:t>Seek more professional development opportunities specific to diversity and inclusion</a:t>
            </a:r>
          </a:p>
          <a:p>
            <a:pPr>
              <a:spcAft>
                <a:spcPts val="600"/>
              </a:spcAft>
            </a:pPr>
            <a:endParaRPr lang="en-US" sz="1200" dirty="0">
              <a:solidFill>
                <a:schemeClr val="tx1">
                  <a:lumMod val="75000"/>
                  <a:lumOff val="25000"/>
                </a:schemeClr>
              </a:solidFill>
              <a:cs typeface="Open Sans"/>
            </a:endParaRPr>
          </a:p>
          <a:p>
            <a:pPr>
              <a:spcAft>
                <a:spcPts val="600"/>
              </a:spcAft>
            </a:pPr>
            <a:r>
              <a:rPr lang="en-US" dirty="0" smtClean="0">
                <a:solidFill>
                  <a:schemeClr val="tx1">
                    <a:lumMod val="75000"/>
                    <a:lumOff val="25000"/>
                  </a:schemeClr>
                </a:solidFill>
                <a:latin typeface="Open Sans"/>
                <a:cs typeface="Open Sans"/>
              </a:rPr>
              <a:t/>
            </a:r>
            <a:br>
              <a:rPr lang="en-US" dirty="0" smtClean="0">
                <a:solidFill>
                  <a:schemeClr val="tx1">
                    <a:lumMod val="75000"/>
                    <a:lumOff val="25000"/>
                  </a:schemeClr>
                </a:solidFill>
                <a:latin typeface="Open Sans"/>
                <a:cs typeface="Open Sans"/>
              </a:rPr>
            </a:br>
            <a:endParaRPr lang="en-US" sz="800" dirty="0" smtClean="0">
              <a:solidFill>
                <a:schemeClr val="tx1">
                  <a:lumMod val="75000"/>
                  <a:lumOff val="25000"/>
                </a:schemeClr>
              </a:solidFill>
              <a:latin typeface="Open Sans"/>
              <a:cs typeface="Open Sans"/>
            </a:endParaRPr>
          </a:p>
        </p:txBody>
      </p:sp>
      <p:sp>
        <p:nvSpPr>
          <p:cNvPr id="2" name="TextBox 1"/>
          <p:cNvSpPr txBox="1"/>
          <p:nvPr/>
        </p:nvSpPr>
        <p:spPr>
          <a:xfrm>
            <a:off x="5734226" y="1199030"/>
            <a:ext cx="3063377" cy="3000821"/>
          </a:xfrm>
          <a:prstGeom prst="rect">
            <a:avLst/>
          </a:prstGeom>
          <a:noFill/>
        </p:spPr>
        <p:txBody>
          <a:bodyPr wrap="square" rtlCol="0">
            <a:spAutoFit/>
          </a:bodyPr>
          <a:lstStyle/>
          <a:p>
            <a:pPr>
              <a:spcAft>
                <a:spcPts val="600"/>
              </a:spcAft>
            </a:pPr>
            <a:r>
              <a:rPr lang="en-US" b="1" dirty="0">
                <a:solidFill>
                  <a:schemeClr val="tx1">
                    <a:lumMod val="75000"/>
                    <a:lumOff val="25000"/>
                  </a:schemeClr>
                </a:solidFill>
                <a:cs typeface="Open Sans"/>
              </a:rPr>
              <a:t>Questions? Contact us!</a:t>
            </a:r>
          </a:p>
          <a:p>
            <a:pPr>
              <a:spcAft>
                <a:spcPts val="600"/>
              </a:spcAft>
            </a:pPr>
            <a:r>
              <a:rPr lang="en-US" dirty="0">
                <a:cs typeface="Open Sans"/>
              </a:rPr>
              <a:t>Miranda </a:t>
            </a:r>
            <a:r>
              <a:rPr lang="en-US" dirty="0" err="1">
                <a:cs typeface="Open Sans"/>
              </a:rPr>
              <a:t>Wisor</a:t>
            </a:r>
            <a:r>
              <a:rPr lang="en-US" dirty="0">
                <a:cs typeface="Open Sans"/>
              </a:rPr>
              <a:t>, </a:t>
            </a:r>
            <a:r>
              <a:rPr lang="en-US" dirty="0">
                <a:solidFill>
                  <a:schemeClr val="tx1">
                    <a:lumMod val="75000"/>
                    <a:lumOff val="25000"/>
                  </a:schemeClr>
                </a:solidFill>
                <a:cs typeface="Open Sans"/>
                <a:hlinkClick r:id="rId5"/>
              </a:rPr>
              <a:t>mwisor@gettysburg.edu</a:t>
            </a:r>
            <a:endParaRPr lang="en-US" dirty="0">
              <a:solidFill>
                <a:schemeClr val="tx1">
                  <a:lumMod val="75000"/>
                  <a:lumOff val="25000"/>
                </a:schemeClr>
              </a:solidFill>
              <a:cs typeface="Open Sans"/>
            </a:endParaRPr>
          </a:p>
          <a:p>
            <a:pPr>
              <a:spcAft>
                <a:spcPts val="600"/>
              </a:spcAft>
            </a:pPr>
            <a:r>
              <a:rPr lang="en-US" dirty="0" err="1">
                <a:cs typeface="Open Sans"/>
              </a:rPr>
              <a:t>Meggan</a:t>
            </a:r>
            <a:r>
              <a:rPr lang="en-US" dirty="0">
                <a:cs typeface="Open Sans"/>
              </a:rPr>
              <a:t> Smith, </a:t>
            </a:r>
            <a:r>
              <a:rPr lang="en-US" dirty="0">
                <a:solidFill>
                  <a:schemeClr val="tx1">
                    <a:lumMod val="75000"/>
                    <a:lumOff val="25000"/>
                  </a:schemeClr>
                </a:solidFill>
                <a:cs typeface="Open Sans"/>
                <a:hlinkClick r:id="rId6"/>
              </a:rPr>
              <a:t>mdsmith@gettysburg.edu</a:t>
            </a:r>
            <a:r>
              <a:rPr lang="en-US" dirty="0">
                <a:solidFill>
                  <a:schemeClr val="tx1">
                    <a:lumMod val="75000"/>
                    <a:lumOff val="25000"/>
                  </a:schemeClr>
                </a:solidFill>
                <a:cs typeface="Open Sans"/>
              </a:rPr>
              <a:t> </a:t>
            </a:r>
            <a:br>
              <a:rPr lang="en-US" dirty="0">
                <a:solidFill>
                  <a:schemeClr val="tx1">
                    <a:lumMod val="75000"/>
                    <a:lumOff val="25000"/>
                  </a:schemeClr>
                </a:solidFill>
                <a:cs typeface="Open Sans"/>
              </a:rPr>
            </a:br>
            <a:endParaRPr lang="en-US" sz="1200" dirty="0">
              <a:solidFill>
                <a:schemeClr val="tx1">
                  <a:lumMod val="75000"/>
                  <a:lumOff val="25000"/>
                </a:schemeClr>
              </a:solidFill>
              <a:cs typeface="Open Sans"/>
            </a:endParaRPr>
          </a:p>
          <a:p>
            <a:pPr>
              <a:spcAft>
                <a:spcPts val="600"/>
              </a:spcAft>
            </a:pPr>
            <a:r>
              <a:rPr lang="en-US" dirty="0">
                <a:cs typeface="Open Sans"/>
              </a:rPr>
              <a:t>Presentation available in our institutional repository: </a:t>
            </a:r>
            <a:r>
              <a:rPr lang="en-US" dirty="0">
                <a:solidFill>
                  <a:schemeClr val="tx1">
                    <a:lumMod val="75000"/>
                    <a:lumOff val="25000"/>
                  </a:schemeClr>
                </a:solidFill>
                <a:cs typeface="Open Sans"/>
                <a:hlinkClick r:id="rId7"/>
              </a:rPr>
              <a:t>https://cupola.gettysburg.edu/librarypubs/120/</a:t>
            </a:r>
            <a:r>
              <a:rPr lang="en-US" dirty="0">
                <a:solidFill>
                  <a:schemeClr val="tx1">
                    <a:lumMod val="75000"/>
                    <a:lumOff val="25000"/>
                  </a:schemeClr>
                </a:solidFill>
                <a:cs typeface="Open Sans"/>
              </a:rPr>
              <a:t> </a:t>
            </a:r>
          </a:p>
        </p:txBody>
      </p:sp>
    </p:spTree>
    <p:extLst>
      <p:ext uri="{BB962C8B-B14F-4D97-AF65-F5344CB8AC3E}">
        <p14:creationId xmlns:p14="http://schemas.microsoft.com/office/powerpoint/2010/main" val="93562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1177</Words>
  <Application>Microsoft Office PowerPoint</Application>
  <PresentationFormat>On-screen Show (4:3)</PresentationFormat>
  <Paragraphs>83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Georgia</vt:lpstr>
      <vt:lpstr>Open Sans</vt:lpstr>
      <vt:lpstr>Office Theme</vt:lpstr>
      <vt:lpstr>PowerPoint Presentation</vt:lpstr>
      <vt:lpstr>PowerPoint Presentation</vt:lpstr>
      <vt:lpstr>Programming</vt:lpstr>
      <vt:lpstr>Changes</vt:lpstr>
      <vt:lpstr>PowerPoint Presentation</vt:lpstr>
    </vt:vector>
  </TitlesOfParts>
  <Company>Gettysburg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Wass</dc:creator>
  <cp:lastModifiedBy>Build</cp:lastModifiedBy>
  <cp:revision>88</cp:revision>
  <dcterms:created xsi:type="dcterms:W3CDTF">2014-05-21T20:14:11Z</dcterms:created>
  <dcterms:modified xsi:type="dcterms:W3CDTF">2019-08-08T13:19:15Z</dcterms:modified>
</cp:coreProperties>
</file>