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69" r:id="rId3"/>
    <p:sldId id="257" r:id="rId4"/>
    <p:sldId id="258" r:id="rId5"/>
    <p:sldId id="275" r:id="rId6"/>
    <p:sldId id="276" r:id="rId7"/>
    <p:sldId id="277" r:id="rId8"/>
    <p:sldId id="278" r:id="rId9"/>
    <p:sldId id="259" r:id="rId10"/>
    <p:sldId id="261" r:id="rId11"/>
    <p:sldId id="273" r:id="rId12"/>
    <p:sldId id="265" r:id="rId13"/>
    <p:sldId id="268" r:id="rId14"/>
    <p:sldId id="267" r:id="rId15"/>
    <p:sldId id="263" r:id="rId16"/>
    <p:sldId id="264" r:id="rId17"/>
    <p:sldId id="270" r:id="rId18"/>
    <p:sldId id="271"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2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AFB15A-DD9B-ABD4-DD81-52033FB11F33}" v="8" dt="2020-06-12T13:54:58.690"/>
    <p1510:client id="{56C6C834-1CF7-CDB0-AA2C-CD69D9E33839}" v="1" dt="2020-06-12T14:04:14.187"/>
    <p1510:client id="{DAFD8440-1F8D-65B4-DEEC-DA582D410A9E}" v="1" dt="2020-06-12T16:09:08.352"/>
    <p1510:client id="{DF8AA72C-F0AD-4141-9C3F-44EE5AD6F4EE}" v="7292" dt="2020-06-11T19:08:10.971"/>
    <p1510:client id="{F9C61D2E-E03C-CA21-2764-A764B5175E4E}" v="180" dt="2020-06-11T18:30:31.6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67028" autoAdjust="0"/>
  </p:normalViewPr>
  <p:slideViewPr>
    <p:cSldViewPr snapToGrid="0">
      <p:cViewPr varScale="1">
        <p:scale>
          <a:sx n="53" d="100"/>
          <a:sy n="53" d="100"/>
        </p:scale>
        <p:origin x="1819" y="53"/>
      </p:cViewPr>
      <p:guideLst/>
    </p:cSldViewPr>
  </p:slideViewPr>
  <p:notesTextViewPr>
    <p:cViewPr>
      <p:scale>
        <a:sx n="1" d="1"/>
        <a:sy n="1" d="1"/>
      </p:scale>
      <p:origin x="0" y="0"/>
    </p:cViewPr>
  </p:notesTextViewPr>
  <p:notesViewPr>
    <p:cSldViewPr snapToGrid="0">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2851F5-7CEE-DD42-96C7-C3BD4DEFA15D}" type="datetimeFigureOut">
              <a:rPr lang="en-US" smtClean="0"/>
              <a:t>6/17/2020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2A838E-726F-424E-91FC-5DCE216AEE19}" type="slidenum">
              <a:rPr lang="en-US" smtClean="0"/>
              <a:t>‹#›</a:t>
            </a:fld>
            <a:endParaRPr lang="en-US"/>
          </a:p>
        </p:txBody>
      </p:sp>
    </p:spTree>
    <p:extLst>
      <p:ext uri="{BB962C8B-B14F-4D97-AF65-F5344CB8AC3E}">
        <p14:creationId xmlns:p14="http://schemas.microsoft.com/office/powerpoint/2010/main" val="3677608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972A838E-726F-424E-91FC-5DCE216AEE19}" type="slidenum">
              <a:rPr lang="en-US" smtClean="0"/>
              <a:t>1</a:t>
            </a:fld>
            <a:endParaRPr lang="en-US"/>
          </a:p>
        </p:txBody>
      </p:sp>
    </p:spTree>
    <p:extLst>
      <p:ext uri="{BB962C8B-B14F-4D97-AF65-F5344CB8AC3E}">
        <p14:creationId xmlns:p14="http://schemas.microsoft.com/office/powerpoint/2010/main" val="18423394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a:solidFill>
                  <a:schemeClr val="tx1"/>
                </a:solidFill>
                <a:effectLst/>
                <a:latin typeface="+mn-lt"/>
                <a:ea typeface="+mn-ea"/>
                <a:cs typeface="+mn-cs"/>
              </a:rPr>
              <a:t>So, what are OER?</a:t>
            </a:r>
          </a:p>
          <a:p>
            <a:pPr marL="171450" lvl="0" indent="-171450" rtl="0" fontAlgn="base">
              <a:buFont typeface="Arial" panose="020B0604020202020204" pitchFamily="34" charset="0"/>
              <a:buChar char="•"/>
            </a:pPr>
            <a:r>
              <a:rPr lang="en-US" sz="1200" b="0" i="0" u="none" strike="noStrike" kern="1200">
                <a:solidFill>
                  <a:schemeClr val="tx1"/>
                </a:solidFill>
                <a:effectLst/>
                <a:latin typeface="+mn-lt"/>
                <a:ea typeface="+mn-ea"/>
                <a:cs typeface="+mn-cs"/>
              </a:rPr>
              <a:t>First, you might ask, what does “open” mean in this context?</a:t>
            </a:r>
          </a:p>
          <a:p>
            <a:pPr marL="628650" lvl="1" indent="-171450" rtl="0" fontAlgn="base">
              <a:buFont typeface="Arial" panose="020B0604020202020204" pitchFamily="34" charset="0"/>
              <a:buChar char="•"/>
            </a:pPr>
            <a:r>
              <a:rPr lang="en-US" sz="1200" b="0" i="0" u="none" strike="noStrike" kern="1200">
                <a:solidFill>
                  <a:schemeClr val="tx1"/>
                </a:solidFill>
                <a:effectLst/>
                <a:latin typeface="+mn-lt"/>
                <a:ea typeface="+mn-ea"/>
                <a:cs typeface="+mn-cs"/>
              </a:rPr>
              <a:t>When we say “open” we mean that OER are free</a:t>
            </a:r>
          </a:p>
          <a:p>
            <a:pPr marL="1085850" lvl="2" indent="-171450" rtl="0" fontAlgn="base">
              <a:buFont typeface="Arial" panose="020B0604020202020204" pitchFamily="34" charset="0"/>
              <a:buChar char="•"/>
            </a:pPr>
            <a:r>
              <a:rPr lang="en-US" sz="1200" b="0" i="0" u="none" strike="noStrike" kern="1200">
                <a:solidFill>
                  <a:schemeClr val="tx1"/>
                </a:solidFill>
                <a:effectLst/>
                <a:latin typeface="+mn-lt"/>
                <a:ea typeface="+mn-ea"/>
                <a:cs typeface="+mn-cs"/>
              </a:rPr>
              <a:t>They are free of cost for users</a:t>
            </a:r>
          </a:p>
          <a:p>
            <a:pPr marL="1085850" lvl="2" indent="-171450" rtl="0" fontAlgn="base">
              <a:buFont typeface="Arial" panose="020B0604020202020204" pitchFamily="34" charset="0"/>
              <a:buChar char="•"/>
            </a:pPr>
            <a:r>
              <a:rPr lang="en-US" sz="1200" b="0" i="0" u="none" strike="noStrike" kern="1200">
                <a:solidFill>
                  <a:schemeClr val="tx1"/>
                </a:solidFill>
                <a:effectLst/>
                <a:latin typeface="+mn-lt"/>
                <a:ea typeface="+mn-ea"/>
                <a:cs typeface="+mn-cs"/>
              </a:rPr>
              <a:t>and accessible online for download, use, and redistribution (although many are also available to purchase in low-cost printed versions)</a:t>
            </a:r>
          </a:p>
          <a:p>
            <a:pPr marL="1085850" lvl="2" indent="-171450" rtl="0" fontAlgn="base">
              <a:buFont typeface="Arial" panose="020B0604020202020204" pitchFamily="34" charset="0"/>
              <a:buChar char="•"/>
            </a:pPr>
            <a:r>
              <a:rPr lang="en-US" sz="1200" b="0" i="0" u="none" strike="noStrike" kern="1200">
                <a:solidFill>
                  <a:schemeClr val="tx1"/>
                </a:solidFill>
                <a:effectLst/>
                <a:latin typeface="+mn-lt"/>
                <a:ea typeface="+mn-ea"/>
                <a:cs typeface="+mn-cs"/>
              </a:rPr>
              <a:t>They are also free of copyright restrictions, meaning they can be freely adapted to your courses’ needs</a:t>
            </a:r>
          </a:p>
          <a:p>
            <a:pPr marL="171450" lvl="0" indent="-171450" rtl="0" fontAlgn="base">
              <a:buFont typeface="Arial" panose="020B0604020202020204" pitchFamily="34" charset="0"/>
              <a:buChar char="•"/>
            </a:pPr>
            <a:r>
              <a:rPr lang="en-US" sz="1200" b="0" i="0" u="none" strike="noStrike" kern="1200">
                <a:solidFill>
                  <a:schemeClr val="tx1"/>
                </a:solidFill>
                <a:effectLst/>
                <a:latin typeface="+mn-lt"/>
                <a:ea typeface="+mn-ea"/>
                <a:cs typeface="+mn-cs"/>
              </a:rPr>
              <a:t>Well, “that’s great”, you say, “but what kinds of materials can be OER?”</a:t>
            </a:r>
          </a:p>
          <a:p>
            <a:pPr marL="628650" lvl="1" indent="-171450" rtl="0" fontAlgn="base">
              <a:buFont typeface="Arial" panose="020B0604020202020204" pitchFamily="34" charset="0"/>
              <a:buChar char="•"/>
            </a:pPr>
            <a:r>
              <a:rPr lang="en-US" sz="1200" b="0" i="0" u="none" strike="noStrike" kern="1200">
                <a:solidFill>
                  <a:schemeClr val="tx1"/>
                </a:solidFill>
                <a:effectLst/>
                <a:latin typeface="+mn-lt"/>
                <a:ea typeface="+mn-ea"/>
                <a:cs typeface="+mn-cs"/>
              </a:rPr>
              <a:t>OER can take the form of all kinds of teaching and learning materials—from textbooks, to digital labs, to slide decks and lecture notes, to test banks, and even homework software. </a:t>
            </a:r>
          </a:p>
        </p:txBody>
      </p:sp>
      <p:sp>
        <p:nvSpPr>
          <p:cNvPr id="4" name="Slide Number Placeholder 3"/>
          <p:cNvSpPr>
            <a:spLocks noGrp="1"/>
          </p:cNvSpPr>
          <p:nvPr>
            <p:ph type="sldNum" sz="quarter" idx="5"/>
          </p:nvPr>
        </p:nvSpPr>
        <p:spPr/>
        <p:txBody>
          <a:bodyPr/>
          <a:lstStyle/>
          <a:p>
            <a:fld id="{972A838E-726F-424E-91FC-5DCE216AEE19}" type="slidenum">
              <a:rPr lang="en-US" smtClean="0"/>
              <a:t>11</a:t>
            </a:fld>
            <a:endParaRPr lang="en-US"/>
          </a:p>
        </p:txBody>
      </p:sp>
    </p:spTree>
    <p:extLst>
      <p:ext uri="{BB962C8B-B14F-4D97-AF65-F5344CB8AC3E}">
        <p14:creationId xmlns:p14="http://schemas.microsoft.com/office/powerpoint/2010/main" val="1860291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OER benefit students in several ways, some of which you may have started to guess…</a:t>
            </a:r>
          </a:p>
          <a:p>
            <a:pPr marL="171450" lvl="0" indent="-171450" rtl="0" fontAlgn="base">
              <a:buFont typeface="Arial" panose="020B0604020202020204" pitchFamily="34" charset="0"/>
              <a:buChar char="•"/>
            </a:pPr>
            <a:r>
              <a:rPr lang="en-US" sz="1200" b="0" i="0" u="none" strike="noStrike" kern="1200" dirty="0">
                <a:solidFill>
                  <a:schemeClr val="tx1"/>
                </a:solidFill>
                <a:effectLst/>
                <a:latin typeface="+mn-lt"/>
                <a:ea typeface="+mn-ea"/>
                <a:cs typeface="+mn-cs"/>
              </a:rPr>
              <a:t>Perhaps most obviously, OER are affordable for students. There’s really no better cost option for </a:t>
            </a:r>
            <a:r>
              <a:rPr lang="en-US" sz="1200" b="0" i="1" u="none" strike="noStrike" kern="1200" dirty="0">
                <a:solidFill>
                  <a:schemeClr val="tx1"/>
                </a:solidFill>
                <a:effectLst/>
                <a:latin typeface="+mn-lt"/>
                <a:ea typeface="+mn-ea"/>
                <a:cs typeface="+mn-cs"/>
              </a:rPr>
              <a:t>all</a:t>
            </a:r>
            <a:r>
              <a:rPr lang="en-US" sz="1200" b="0" i="0" u="none" strike="noStrike" kern="1200" dirty="0">
                <a:solidFill>
                  <a:schemeClr val="tx1"/>
                </a:solidFill>
                <a:effectLst/>
                <a:latin typeface="+mn-lt"/>
                <a:ea typeface="+mn-ea"/>
                <a:cs typeface="+mn-cs"/>
              </a:rPr>
              <a:t> of our students than ”free”</a:t>
            </a:r>
          </a:p>
          <a:p>
            <a:pPr marL="171450" lvl="0" indent="-171450" rtl="0" fontAlgn="base">
              <a:buFont typeface="Arial" panose="020B0604020202020204" pitchFamily="34" charset="0"/>
              <a:buChar char="•"/>
            </a:pPr>
            <a:r>
              <a:rPr lang="en-US" sz="1200" b="0" i="0" u="none" strike="noStrike" kern="1200" dirty="0">
                <a:solidFill>
                  <a:schemeClr val="tx1"/>
                </a:solidFill>
                <a:effectLst/>
                <a:latin typeface="+mn-lt"/>
                <a:ea typeface="+mn-ea"/>
                <a:cs typeface="+mn-cs"/>
              </a:rPr>
              <a:t>Secondly, because they’re accessible online, in most cases, students don’t have to worry about not having the book with them. They also know that access to their textbooks won’t be lost at the end of the semester. I want to mention that for right now, I’m talking about students having digital access—which isn’t quite the same thing as digital accessibility. While I’d love to be able to say that OER are all perfectly created with accessibility in mind, like most digital media, not all OER are there yet. But..</a:t>
            </a:r>
          </a:p>
          <a:p>
            <a:pPr marL="171450" lvl="0" indent="-171450" rtl="0" fontAlgn="base">
              <a:buFont typeface="Arial" panose="020B0604020202020204" pitchFamily="34" charset="0"/>
              <a:buChar char="•"/>
            </a:pPr>
            <a:r>
              <a:rPr lang="en-US" sz="1200" b="0" i="0" u="none" strike="noStrike" kern="1200" dirty="0">
                <a:solidFill>
                  <a:schemeClr val="tx1"/>
                </a:solidFill>
                <a:effectLst/>
                <a:latin typeface="+mn-lt"/>
                <a:ea typeface="+mn-ea"/>
                <a:cs typeface="+mn-cs"/>
              </a:rPr>
              <a:t>Since OER are adaptable, there is always the opportunity for users to edit them to add further accessibility, and there are communities dedicated to just that. The adaptability of OER also provides a unique opportunity to reflect the lives, identities, and issues facing students right now. This can mean anything from updating a portion of a textbook to reflect the recent changes in the US social landscape resulting from the murders of George Floyd, Breonna Taylor, and countless Black Americans, to simply changing the names </a:t>
            </a:r>
            <a:r>
              <a:rPr lang="en-US" sz="1200" b="0" i="0" u="none" strike="noStrike" kern="1200">
                <a:solidFill>
                  <a:schemeClr val="tx1"/>
                </a:solidFill>
                <a:effectLst/>
                <a:latin typeface="+mn-lt"/>
                <a:ea typeface="+mn-ea"/>
                <a:cs typeface="+mn-cs"/>
              </a:rPr>
              <a:t>and pronouns </a:t>
            </a:r>
            <a:r>
              <a:rPr lang="en-US" sz="1200" b="0" i="0" u="none" strike="noStrike" kern="1200" dirty="0">
                <a:solidFill>
                  <a:schemeClr val="tx1"/>
                </a:solidFill>
                <a:effectLst/>
                <a:latin typeface="+mn-lt"/>
                <a:ea typeface="+mn-ea"/>
                <a:cs typeface="+mn-cs"/>
              </a:rPr>
              <a:t>used in example word problems to be more representative of the students in your classroom. Students can also participate in these kinds of adaptation—allowing them to raise their own voices in the scholarly conversation. </a:t>
            </a:r>
            <a:endParaRPr lang="en-US" dirty="0"/>
          </a:p>
        </p:txBody>
      </p:sp>
      <p:sp>
        <p:nvSpPr>
          <p:cNvPr id="4" name="Slide Number Placeholder 3"/>
          <p:cNvSpPr>
            <a:spLocks noGrp="1"/>
          </p:cNvSpPr>
          <p:nvPr>
            <p:ph type="sldNum" sz="quarter" idx="5"/>
          </p:nvPr>
        </p:nvSpPr>
        <p:spPr/>
        <p:txBody>
          <a:bodyPr/>
          <a:lstStyle/>
          <a:p>
            <a:fld id="{972A838E-726F-424E-91FC-5DCE216AEE19}" type="slidenum">
              <a:rPr lang="en-US" smtClean="0"/>
              <a:t>12</a:t>
            </a:fld>
            <a:endParaRPr lang="en-US"/>
          </a:p>
        </p:txBody>
      </p:sp>
    </p:spTree>
    <p:extLst>
      <p:ext uri="{BB962C8B-B14F-4D97-AF65-F5344CB8AC3E}">
        <p14:creationId xmlns:p14="http://schemas.microsoft.com/office/powerpoint/2010/main" val="2703910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 a lot of the benefits to students extend to faculty as well, but I want to point out some unique advantages for teachers:</a:t>
            </a:r>
          </a:p>
          <a:p>
            <a:pPr marL="171450" indent="-171450">
              <a:buFont typeface="Arial" panose="020B0604020202020204" pitchFamily="34" charset="0"/>
              <a:buChar char="•"/>
            </a:pPr>
            <a:r>
              <a:rPr lang="en-US"/>
              <a:t>Adaptability means you can completely reorder or remove chapters of a book to suit the structure of your course. Or you can mix and match chapters from different open textbooks. Just a few weeks ago, our department hosted a session dealing with how to adapt open textbooks, and we’ll have a link to the recording from that session available with our additional resources, if you’re curious about that process.</a:t>
            </a:r>
          </a:p>
          <a:p>
            <a:pPr marL="171450" indent="-171450">
              <a:buFont typeface="Arial" panose="020B0604020202020204" pitchFamily="34" charset="0"/>
              <a:buChar char="•"/>
            </a:pPr>
            <a:r>
              <a:rPr lang="en-US"/>
              <a:t>And you’ll know that students have access their textbook, before class starts, during the semester, and after the final exam—regardless of their financial situation.</a:t>
            </a:r>
          </a:p>
        </p:txBody>
      </p:sp>
      <p:sp>
        <p:nvSpPr>
          <p:cNvPr id="4" name="Slide Number Placeholder 3"/>
          <p:cNvSpPr>
            <a:spLocks noGrp="1"/>
          </p:cNvSpPr>
          <p:nvPr>
            <p:ph type="sldNum" sz="quarter" idx="5"/>
          </p:nvPr>
        </p:nvSpPr>
        <p:spPr/>
        <p:txBody>
          <a:bodyPr/>
          <a:lstStyle/>
          <a:p>
            <a:fld id="{972A838E-726F-424E-91FC-5DCE216AEE19}" type="slidenum">
              <a:rPr lang="en-US" smtClean="0"/>
              <a:t>13</a:t>
            </a:fld>
            <a:endParaRPr lang="en-US"/>
          </a:p>
        </p:txBody>
      </p:sp>
    </p:spTree>
    <p:extLst>
      <p:ext uri="{BB962C8B-B14F-4D97-AF65-F5344CB8AC3E}">
        <p14:creationId xmlns:p14="http://schemas.microsoft.com/office/powerpoint/2010/main" val="3258557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Finally, I want to take just a moment to touch on how you can go about finding OER for your classes. </a:t>
            </a:r>
          </a:p>
          <a:p>
            <a:pPr marL="171450" indent="-171450">
              <a:buFont typeface="Arial" panose="020B0604020202020204" pitchFamily="34" charset="0"/>
              <a:buChar char="•"/>
            </a:pPr>
            <a:r>
              <a:rPr lang="en-US"/>
              <a:t>There are some great resources out there if you want to go searching yourself. We highly recommend the Open Textbook Library, which focuses on collecting complete textbooks that are either in use at multiple higher-ed institutions or written by folks affiliated with a college or university, scholarly society, or professional organization. Many of the books in this library also have reviews written by faculty (including some from Gettysburg College.) If you’re looking for ancillary or other open materials, OER Commons and OASIS both have intuitive searches and large libraries.</a:t>
            </a:r>
          </a:p>
          <a:p>
            <a:pPr marL="171450" indent="-171450">
              <a:buFont typeface="Arial" panose="020B0604020202020204" pitchFamily="34" charset="0"/>
              <a:buChar char="•"/>
            </a:pPr>
            <a:r>
              <a:rPr lang="en-US"/>
              <a:t>But, probably the easiest way for you to find OER will be to ask your friendly librarian! You can contact your department’s liaison or let one of us know what you’re looking for, and we’ll do our best to find you some likely options. We would rather you be able to focus on evaluating OER and designing your courses, not finding possible resources!</a:t>
            </a:r>
          </a:p>
          <a:p>
            <a:pPr marL="171450" indent="-171450">
              <a:buFont typeface="Arial" panose="020B0604020202020204" pitchFamily="34" charset="0"/>
              <a:buChar char="•"/>
            </a:pPr>
            <a:endParaRPr lang="en-US"/>
          </a:p>
          <a:p>
            <a:pPr marL="0" indent="0">
              <a:buFont typeface="Arial" panose="020B0604020202020204" pitchFamily="34" charset="0"/>
              <a:buNone/>
            </a:pPr>
            <a:r>
              <a:rPr lang="en-US"/>
              <a:t>Now, we’ll admit that OER is a growing area—and that as of now, there’s not a perfect open textbook out there for every class. To that point, I’m going to hand it back over to Janelle to talk a little about low-cost options you can use.</a:t>
            </a:r>
          </a:p>
        </p:txBody>
      </p:sp>
      <p:sp>
        <p:nvSpPr>
          <p:cNvPr id="4" name="Slide Number Placeholder 3"/>
          <p:cNvSpPr>
            <a:spLocks noGrp="1"/>
          </p:cNvSpPr>
          <p:nvPr>
            <p:ph type="sldNum" sz="quarter" idx="5"/>
          </p:nvPr>
        </p:nvSpPr>
        <p:spPr/>
        <p:txBody>
          <a:bodyPr/>
          <a:lstStyle/>
          <a:p>
            <a:fld id="{972A838E-726F-424E-91FC-5DCE216AEE19}" type="slidenum">
              <a:rPr lang="en-US" smtClean="0"/>
              <a:t>14</a:t>
            </a:fld>
            <a:endParaRPr lang="en-US"/>
          </a:p>
        </p:txBody>
      </p:sp>
    </p:spTree>
    <p:extLst>
      <p:ext uri="{BB962C8B-B14F-4D97-AF65-F5344CB8AC3E}">
        <p14:creationId xmlns:p14="http://schemas.microsoft.com/office/powerpoint/2010/main" val="52867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Coronavirus has not suspended copyright - whatever rules became more elastic in March and April have tightened up again now. </a:t>
            </a:r>
          </a:p>
          <a:p>
            <a:endParaRPr lang="en-US"/>
          </a:p>
          <a:p>
            <a:r>
              <a:rPr lang="en-US"/>
              <a:t>Ex: Internet Archive opened up and created a “National Emergency Library” - and publishers and authors are now suing them for theft. So the doors are CLOSING.</a:t>
            </a:r>
            <a:endParaRPr lang="en-US">
              <a:cs typeface="Calibri"/>
            </a:endParaRPr>
          </a:p>
          <a:p>
            <a:endParaRPr lang="en-US">
              <a:cs typeface="Calibri"/>
            </a:endParaRPr>
          </a:p>
          <a:p>
            <a:r>
              <a:rPr lang="en-US">
                <a:cs typeface="Calibri"/>
              </a:rPr>
              <a:t>That said, there are a some strategies you can use if you want to lower course costs while teaching with commercial materials. There are two strategies I want to highlight, as well as a quick list of other recommendations.</a:t>
            </a:r>
          </a:p>
          <a:p>
            <a:endParaRPr lang="en-US">
              <a:cs typeface="Calibri"/>
            </a:endParaRPr>
          </a:p>
        </p:txBody>
      </p:sp>
      <p:sp>
        <p:nvSpPr>
          <p:cNvPr id="4" name="Slide Number Placeholder 3"/>
          <p:cNvSpPr>
            <a:spLocks noGrp="1"/>
          </p:cNvSpPr>
          <p:nvPr>
            <p:ph type="sldNum" sz="quarter" idx="5"/>
          </p:nvPr>
        </p:nvSpPr>
        <p:spPr/>
        <p:txBody>
          <a:bodyPr/>
          <a:lstStyle/>
          <a:p>
            <a:fld id="{972A838E-726F-424E-91FC-5DCE216AEE19}" type="slidenum">
              <a:rPr lang="en-US" smtClean="0"/>
              <a:t>15</a:t>
            </a:fld>
            <a:endParaRPr lang="en-US"/>
          </a:p>
        </p:txBody>
      </p:sp>
    </p:spTree>
    <p:extLst>
      <p:ext uri="{BB962C8B-B14F-4D97-AF65-F5344CB8AC3E}">
        <p14:creationId xmlns:p14="http://schemas.microsoft.com/office/powerpoint/2010/main" val="2836762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course reserves service can help students access your texts under some conditions. </a:t>
            </a:r>
          </a:p>
          <a:p>
            <a:endParaRPr lang="en-US" dirty="0">
              <a:cs typeface="Calibri"/>
            </a:endParaRPr>
          </a:p>
          <a:p>
            <a:r>
              <a:rPr lang="en-US" dirty="0"/>
              <a:t>First, we prefer to scan reserves items and link them to your Moodle site. But we have to follow copyright law, so we can’t scan entire books. A rough rule of thumb is 10%, but it depends. Journal articles or book chapters are generally okay. </a:t>
            </a:r>
            <a:endParaRPr lang="en-US" dirty="0">
              <a:cs typeface="Calibri"/>
            </a:endParaRPr>
          </a:p>
          <a:p>
            <a:endParaRPr lang="en-US" dirty="0">
              <a:cs typeface="Calibri"/>
            </a:endParaRPr>
          </a:p>
          <a:p>
            <a:r>
              <a:rPr lang="en-US" dirty="0"/>
              <a:t>You can scan and load readings into Moodle yourself, but be aware of copyright rules as you do so. If you use our service, we will check copyright permissions and pay for clearance if required. We also make sure that only </a:t>
            </a:r>
            <a:r>
              <a:rPr lang="en-US" i="1" dirty="0"/>
              <a:t>readable</a:t>
            </a:r>
            <a:r>
              <a:rPr lang="en-US" dirty="0"/>
              <a:t> pdfs are uploaded, which is important for screen readers used by some students. </a:t>
            </a:r>
            <a:endParaRPr lang="en-US" dirty="0">
              <a:cs typeface="Calibri"/>
            </a:endParaRPr>
          </a:p>
          <a:p>
            <a:endParaRPr lang="en-US" dirty="0">
              <a:cs typeface="Calibri"/>
            </a:endParaRPr>
          </a:p>
          <a:p>
            <a:r>
              <a:rPr lang="en-US" dirty="0"/>
              <a:t>We also place physical items on reserve, which is the best option if you need to share an entire book with students. This is a popular option for big textbooks, and many students rely on those book copies in the library. The obvious downside is that this approach doesn’t work when we are have online classes. We are still considering how to balance safety and access in the fall, but as of now, are planning to continue this service.</a:t>
            </a:r>
          </a:p>
          <a:p>
            <a:endParaRPr lang="en-US" dirty="0"/>
          </a:p>
          <a:p>
            <a:r>
              <a:rPr lang="en-US" dirty="0">
                <a:cs typeface="Calibri"/>
              </a:rPr>
              <a:t>If you're going to use Course Reserves, submitting requests sooner is better. If you already know you'll want specific material on reserve regardless of whether you're teaching online or in person, you can submit those as soon as now.</a:t>
            </a:r>
            <a:endParaRPr lang="en-US" dirty="0"/>
          </a:p>
          <a:p>
            <a:r>
              <a:rPr lang="en-US" dirty="0"/>
              <a:t>  </a:t>
            </a:r>
            <a:endParaRPr lang="en-US" dirty="0">
              <a:cs typeface="Calibri"/>
            </a:endParaRPr>
          </a:p>
          <a:p>
            <a:r>
              <a:rPr lang="en-US" dirty="0"/>
              <a:t>  </a:t>
            </a:r>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972A838E-726F-424E-91FC-5DCE216AEE19}" type="slidenum">
              <a:rPr lang="en-US" smtClean="0"/>
              <a:t>16</a:t>
            </a:fld>
            <a:endParaRPr lang="en-US"/>
          </a:p>
        </p:txBody>
      </p:sp>
    </p:spTree>
    <p:extLst>
      <p:ext uri="{BB962C8B-B14F-4D97-AF65-F5344CB8AC3E}">
        <p14:creationId xmlns:p14="http://schemas.microsoft.com/office/powerpoint/2010/main" val="23202507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a:r>
              <a:rPr lang="en-US">
                <a:cs typeface="Calibri"/>
              </a:rPr>
              <a:t>Many professors assign published journal articles as readings. If you can consider choosing articles from journals that are already in our subscription collection, that helps – because it saves time spent making copyright determinations and also saves money that we almost always pay to the Copyright Clearance Center to keep us legal. </a:t>
            </a:r>
          </a:p>
          <a:p>
            <a:pPr marL="0" lvl="2"/>
            <a:endParaRPr lang="en-US">
              <a:cs typeface="Calibri"/>
            </a:endParaRPr>
          </a:p>
          <a:p>
            <a:pPr marL="0" lvl="2"/>
            <a:r>
              <a:rPr lang="en-US" err="1">
                <a:cs typeface="Calibri" panose="020F0502020204030204"/>
              </a:rPr>
              <a:t>Ebooks</a:t>
            </a:r>
            <a:r>
              <a:rPr lang="en-US">
                <a:cs typeface="Calibri" panose="020F0502020204030204"/>
              </a:rPr>
              <a:t> are becoming more popular, and we have about 300,000 already in our collection. Note that licenses vary, and books that carry a single user license may only be helpful to </a:t>
            </a:r>
            <a:r>
              <a:rPr lang="en-US" dirty="0">
                <a:cs typeface="Calibri" panose="020F0502020204030204"/>
              </a:rPr>
              <a:t>one </a:t>
            </a:r>
            <a:r>
              <a:rPr lang="en-US">
                <a:cs typeface="Calibri" panose="020F0502020204030204"/>
              </a:rPr>
              <a:t>or two</a:t>
            </a:r>
            <a:r>
              <a:rPr lang="en-US" dirty="0">
                <a:cs typeface="Calibri" panose="020F0502020204030204"/>
              </a:rPr>
              <a:t> students</a:t>
            </a:r>
            <a:r>
              <a:rPr lang="en-US">
                <a:cs typeface="Calibri" panose="020F0502020204030204"/>
              </a:rPr>
              <a:t>. If most of your students buy the book and you know only a couple can't, a single user license may get the job done. But if you want to </a:t>
            </a:r>
            <a:r>
              <a:rPr lang="en-US"/>
              <a:t>replace an assigned book purchase with a library </a:t>
            </a:r>
            <a:r>
              <a:rPr lang="en-US" err="1"/>
              <a:t>ebook</a:t>
            </a:r>
            <a:r>
              <a:rPr lang="en-US"/>
              <a:t>, you should check to see if we have a multi-user license or if we can obtain one.</a:t>
            </a:r>
            <a:endParaRPr lang="en-US">
              <a:cs typeface="Calibri"/>
            </a:endParaRPr>
          </a:p>
          <a:p>
            <a:pPr marL="0" lvl="2"/>
            <a:endParaRPr lang="en-US">
              <a:cs typeface="Calibri"/>
            </a:endParaRPr>
          </a:p>
          <a:p>
            <a:pPr marL="0" lvl="2"/>
            <a:r>
              <a:rPr lang="en-US">
                <a:cs typeface="Calibri"/>
              </a:rPr>
              <a:t>A caveat – not all books have library </a:t>
            </a:r>
            <a:r>
              <a:rPr lang="en-US" err="1">
                <a:cs typeface="Calibri"/>
              </a:rPr>
              <a:t>ebook</a:t>
            </a:r>
            <a:r>
              <a:rPr lang="en-US">
                <a:cs typeface="Calibri"/>
              </a:rPr>
              <a:t> licenses, and not all have MULTI-USER licenses available. But we can check.</a:t>
            </a:r>
          </a:p>
          <a:p>
            <a:pPr marL="0" lvl="2"/>
            <a:endParaRPr lang="en-US"/>
          </a:p>
          <a:p>
            <a:pPr marL="0" lvl="2"/>
            <a:r>
              <a:rPr lang="en-US"/>
              <a:t>Also – the existence of a Kindle edition in Amazon is not an indicator that there is also a library </a:t>
            </a:r>
            <a:r>
              <a:rPr lang="en-US" err="1"/>
              <a:t>ebook</a:t>
            </a:r>
            <a:r>
              <a:rPr lang="en-US"/>
              <a:t> license. The </a:t>
            </a:r>
            <a:r>
              <a:rPr lang="en-US" err="1"/>
              <a:t>ebook</a:t>
            </a:r>
            <a:r>
              <a:rPr lang="en-US"/>
              <a:t> markets </a:t>
            </a:r>
            <a:r>
              <a:rPr lang="en-US" dirty="0"/>
              <a:t>for individual consumers and institutions </a:t>
            </a:r>
            <a:r>
              <a:rPr lang="en-US"/>
              <a:t>are separate. (just like </a:t>
            </a:r>
            <a:r>
              <a:rPr lang="en-US" dirty="0"/>
              <a:t>the residential and </a:t>
            </a:r>
            <a:r>
              <a:rPr lang="en-US"/>
              <a:t>institutional toilet paper supply chains, </a:t>
            </a:r>
            <a:r>
              <a:rPr lang="en-US" err="1"/>
              <a:t>haha</a:t>
            </a:r>
            <a:r>
              <a:rPr lang="en-US"/>
              <a:t>!)</a:t>
            </a:r>
            <a:endParaRPr lang="en-US">
              <a:cs typeface="Calibri" panose="020F0502020204030204"/>
            </a:endParaRPr>
          </a:p>
          <a:p>
            <a:endParaRPr lang="en-US">
              <a:cs typeface="Calibri" panose="020F0502020204030204"/>
            </a:endParaRPr>
          </a:p>
        </p:txBody>
      </p:sp>
      <p:sp>
        <p:nvSpPr>
          <p:cNvPr id="4" name="Slide Number Placeholder 3"/>
          <p:cNvSpPr>
            <a:spLocks noGrp="1"/>
          </p:cNvSpPr>
          <p:nvPr>
            <p:ph type="sldNum" sz="quarter" idx="5"/>
          </p:nvPr>
        </p:nvSpPr>
        <p:spPr/>
        <p:txBody>
          <a:bodyPr/>
          <a:lstStyle/>
          <a:p>
            <a:fld id="{972A838E-726F-424E-91FC-5DCE216AEE19}" type="slidenum">
              <a:rPr lang="en-US" smtClean="0"/>
              <a:t>17</a:t>
            </a:fld>
            <a:endParaRPr lang="en-US"/>
          </a:p>
        </p:txBody>
      </p:sp>
    </p:spTree>
    <p:extLst>
      <p:ext uri="{BB962C8B-B14F-4D97-AF65-F5344CB8AC3E}">
        <p14:creationId xmlns:p14="http://schemas.microsoft.com/office/powerpoint/2010/main" val="14503152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Really quickly... some other strategies to lower cost:</a:t>
            </a:r>
          </a:p>
          <a:p>
            <a:pPr marL="171450" indent="-171450">
              <a:lnSpc>
                <a:spcPct val="90000"/>
              </a:lnSpc>
              <a:spcBef>
                <a:spcPts val="1000"/>
              </a:spcBef>
              <a:buFont typeface="Arial"/>
              <a:buChar char="•"/>
            </a:pPr>
            <a:r>
              <a:rPr lang="en-US"/>
              <a:t>Let students use older or different editions</a:t>
            </a:r>
            <a:endParaRPr lang="en-US">
              <a:cs typeface="Calibri"/>
            </a:endParaRPr>
          </a:p>
          <a:p>
            <a:pPr marL="171450" indent="-171450">
              <a:lnSpc>
                <a:spcPct val="90000"/>
              </a:lnSpc>
              <a:spcBef>
                <a:spcPts val="1000"/>
              </a:spcBef>
              <a:buFont typeface="Arial"/>
              <a:buChar char="•"/>
            </a:pPr>
            <a:r>
              <a:rPr lang="en-US" dirty="0"/>
              <a:t>If you can eliminate the </a:t>
            </a:r>
            <a:r>
              <a:rPr lang="en-US"/>
              <a:t>cost for some assigned items </a:t>
            </a:r>
            <a:r>
              <a:rPr lang="en-US" dirty="0"/>
              <a:t>out of </a:t>
            </a:r>
            <a:r>
              <a:rPr lang="en-US"/>
              <a:t>a </a:t>
            </a:r>
            <a:r>
              <a:rPr lang="en-US" dirty="0"/>
              <a:t>longer </a:t>
            </a:r>
            <a:r>
              <a:rPr lang="en-US"/>
              <a:t>list</a:t>
            </a:r>
            <a:r>
              <a:rPr lang="en-US" dirty="0"/>
              <a:t>, that helps the bottom line</a:t>
            </a:r>
            <a:endParaRPr lang="en-US">
              <a:cs typeface="Calibri"/>
            </a:endParaRPr>
          </a:p>
          <a:p>
            <a:pPr marL="171450" indent="-171450">
              <a:lnSpc>
                <a:spcPct val="90000"/>
              </a:lnSpc>
              <a:spcBef>
                <a:spcPts val="1000"/>
              </a:spcBef>
              <a:buFont typeface="Arial"/>
              <a:buChar char="•"/>
            </a:pPr>
            <a:r>
              <a:rPr lang="en-US"/>
              <a:t>Seek open or zero-cost alternatives to the texts you currently teach</a:t>
            </a:r>
            <a:endParaRPr lang="en-US">
              <a:cs typeface="Calibri"/>
            </a:endParaRPr>
          </a:p>
          <a:p>
            <a:pPr marL="171450" indent="-171450">
              <a:lnSpc>
                <a:spcPct val="90000"/>
              </a:lnSpc>
              <a:spcBef>
                <a:spcPts val="1000"/>
              </a:spcBef>
              <a:buFont typeface="Arial"/>
              <a:buChar char="•"/>
            </a:pPr>
            <a:r>
              <a:rPr lang="en-US" dirty="0"/>
              <a:t>To reinforce the number that Sarah shared earlier... our students say that </a:t>
            </a:r>
            <a:r>
              <a:rPr lang="en-US"/>
              <a:t>$50</a:t>
            </a:r>
            <a:r>
              <a:rPr lang="en-US" dirty="0"/>
              <a:t> per course is a reasonable cost. </a:t>
            </a:r>
            <a:endParaRPr lang="en-US">
              <a:cs typeface="Calibri"/>
            </a:endParaRPr>
          </a:p>
          <a:p>
            <a:endParaRPr lang="en-US">
              <a:cs typeface="Calibri"/>
            </a:endParaRPr>
          </a:p>
          <a:p>
            <a:r>
              <a:rPr lang="en-US">
                <a:cs typeface="Calibri"/>
              </a:rPr>
              <a:t>And final reminder … if you are </a:t>
            </a:r>
            <a:r>
              <a:rPr lang="en-US"/>
              <a:t>chafing against copyright constraints, you might be ready to shift to using OER! It doesn't have to happen all at once. We can consult with you about a workable transition.</a:t>
            </a:r>
            <a:endParaRPr lang="en-US">
              <a:cs typeface="Calibri"/>
            </a:endParaRPr>
          </a:p>
        </p:txBody>
      </p:sp>
      <p:sp>
        <p:nvSpPr>
          <p:cNvPr id="4" name="Slide Number Placeholder 3"/>
          <p:cNvSpPr>
            <a:spLocks noGrp="1"/>
          </p:cNvSpPr>
          <p:nvPr>
            <p:ph type="sldNum" sz="quarter" idx="5"/>
          </p:nvPr>
        </p:nvSpPr>
        <p:spPr/>
        <p:txBody>
          <a:bodyPr/>
          <a:lstStyle/>
          <a:p>
            <a:fld id="{972A838E-726F-424E-91FC-5DCE216AEE19}" type="slidenum">
              <a:rPr lang="en-US" smtClean="0"/>
              <a:t>18</a:t>
            </a:fld>
            <a:endParaRPr lang="en-US"/>
          </a:p>
        </p:txBody>
      </p:sp>
    </p:spTree>
    <p:extLst>
      <p:ext uri="{BB962C8B-B14F-4D97-AF65-F5344CB8AC3E}">
        <p14:creationId xmlns:p14="http://schemas.microsoft.com/office/powerpoint/2010/main" val="4291450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Three of our colleagues have joined us to talk briefly about their use of open, zero-cost, or low-cost materials in their courses – we have all categories covered and hope you find an approach that could work for you!</a:t>
            </a:r>
          </a:p>
        </p:txBody>
      </p:sp>
      <p:sp>
        <p:nvSpPr>
          <p:cNvPr id="4" name="Slide Number Placeholder 3"/>
          <p:cNvSpPr>
            <a:spLocks noGrp="1"/>
          </p:cNvSpPr>
          <p:nvPr>
            <p:ph type="sldNum" sz="quarter" idx="5"/>
          </p:nvPr>
        </p:nvSpPr>
        <p:spPr/>
        <p:txBody>
          <a:bodyPr/>
          <a:lstStyle/>
          <a:p>
            <a:fld id="{972A838E-726F-424E-91FC-5DCE216AEE19}" type="slidenum">
              <a:rPr lang="en-US" smtClean="0"/>
              <a:t>19</a:t>
            </a:fld>
            <a:endParaRPr lang="en-US"/>
          </a:p>
        </p:txBody>
      </p:sp>
    </p:spTree>
    <p:extLst>
      <p:ext uri="{BB962C8B-B14F-4D97-AF65-F5344CB8AC3E}">
        <p14:creationId xmlns:p14="http://schemas.microsoft.com/office/powerpoint/2010/main" val="2438038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panose="020F0502020204030204"/>
              </a:rPr>
              <a:t>In early Fall 2019, we conducted a campus-wide student textbook survey to learn how much our students spend on their course materials, how they try to reduce those costs, and the impact of textbook costs on student success. We presented the results at a Friday Forum in February and would like to review some of our findings in order to set the context for how textbook access and affordability was affecting our students before the economy was rocked by the pandemic. If you would like a complete description of our research questions, methodology, participant demographics, and results, you can access our slides and script as well as an executive summary in The Cupola, and we will share those links out after this session. </a:t>
            </a:r>
            <a:endParaRPr lang="en-US"/>
          </a:p>
          <a:p>
            <a:endParaRPr lang="en-US">
              <a:cs typeface="Calibri" panose="020F0502020204030204"/>
            </a:endParaRPr>
          </a:p>
          <a:p>
            <a:endParaRPr lang="en-US">
              <a:cs typeface="Calibri" panose="020F0502020204030204"/>
            </a:endParaRPr>
          </a:p>
          <a:p>
            <a:endParaRPr lang="en-US">
              <a:cs typeface="Calibri" panose="020F0502020204030204"/>
            </a:endParaRPr>
          </a:p>
        </p:txBody>
      </p:sp>
      <p:sp>
        <p:nvSpPr>
          <p:cNvPr id="4" name="Slide Number Placeholder 3"/>
          <p:cNvSpPr>
            <a:spLocks noGrp="1"/>
          </p:cNvSpPr>
          <p:nvPr>
            <p:ph type="sldNum" sz="quarter" idx="5"/>
          </p:nvPr>
        </p:nvSpPr>
        <p:spPr/>
        <p:txBody>
          <a:bodyPr/>
          <a:lstStyle/>
          <a:p>
            <a:fld id="{972A838E-726F-424E-91FC-5DCE216AEE19}" type="slidenum">
              <a:rPr lang="en-US" smtClean="0"/>
              <a:t>3</a:t>
            </a:fld>
            <a:endParaRPr lang="en-US"/>
          </a:p>
        </p:txBody>
      </p:sp>
    </p:spTree>
    <p:extLst>
      <p:ext uri="{BB962C8B-B14F-4D97-AF65-F5344CB8AC3E}">
        <p14:creationId xmlns:p14="http://schemas.microsoft.com/office/powerpoint/2010/main" val="1290201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most common answer for money spent on books was $300,</a:t>
            </a:r>
            <a:r>
              <a:rPr lang="en-US">
                <a:cs typeface="Calibri" panose="020F0502020204030204"/>
              </a:rPr>
              <a:t> and we also saw that first-year students spent the most on average. Note that we asked how much they spent, not how much their books cost.</a:t>
            </a:r>
          </a:p>
          <a:p>
            <a:pPr marL="171450" indent="-171450">
              <a:buFont typeface="Arial,Sans-Serif"/>
              <a:buChar char="•"/>
            </a:pPr>
            <a:endParaRPr lang="en-US">
              <a:cs typeface="Calibri" panose="020F0502020204030204"/>
            </a:endParaRPr>
          </a:p>
        </p:txBody>
      </p:sp>
      <p:sp>
        <p:nvSpPr>
          <p:cNvPr id="4" name="Slide Number Placeholder 3"/>
          <p:cNvSpPr>
            <a:spLocks noGrp="1"/>
          </p:cNvSpPr>
          <p:nvPr>
            <p:ph type="sldNum" sz="quarter" idx="5"/>
          </p:nvPr>
        </p:nvSpPr>
        <p:spPr/>
        <p:txBody>
          <a:bodyPr/>
          <a:lstStyle/>
          <a:p>
            <a:fld id="{972A838E-726F-424E-91FC-5DCE216AEE19}" type="slidenum">
              <a:rPr lang="en-US" smtClean="0"/>
              <a:t>4</a:t>
            </a:fld>
            <a:endParaRPr lang="en-US"/>
          </a:p>
        </p:txBody>
      </p:sp>
    </p:spTree>
    <p:extLst>
      <p:ext uri="{BB962C8B-B14F-4D97-AF65-F5344CB8AC3E}">
        <p14:creationId xmlns:p14="http://schemas.microsoft.com/office/powerpoint/2010/main" val="2373906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panose="020F0502020204030204"/>
              </a:rPr>
              <a:t>About half of our respondents report that they do receive financial aid but that they don't have any left to cover the costs of course materials. Only 8% said that they had some aid to cover materials, and only 3% said all of their materials were covered. Of Pell Grant recipients, students with the greatest financial need, 70%  report not having any financial aid to cover book costs. Most students, even those with large financial aid packages, were paying for all of their books out of pocket. It's not yet clear how financial aid will be impacted by the pandemic, but it's probably safe to expect that this isn't going to get better.</a:t>
            </a:r>
          </a:p>
          <a:p>
            <a:pPr marL="171450" indent="-171450">
              <a:buFont typeface="Arial,Sans-Serif"/>
              <a:buChar char="•"/>
            </a:pPr>
            <a:endParaRPr lang="en-US">
              <a:cs typeface="Calibri" panose="020F0502020204030204"/>
            </a:endParaRPr>
          </a:p>
        </p:txBody>
      </p:sp>
      <p:sp>
        <p:nvSpPr>
          <p:cNvPr id="4" name="Slide Number Placeholder 3"/>
          <p:cNvSpPr>
            <a:spLocks noGrp="1"/>
          </p:cNvSpPr>
          <p:nvPr>
            <p:ph type="sldNum" sz="quarter" idx="5"/>
          </p:nvPr>
        </p:nvSpPr>
        <p:spPr/>
        <p:txBody>
          <a:bodyPr/>
          <a:lstStyle/>
          <a:p>
            <a:fld id="{972A838E-726F-424E-91FC-5DCE216AEE19}" type="slidenum">
              <a:rPr lang="en-US" smtClean="0"/>
              <a:t>5</a:t>
            </a:fld>
            <a:endParaRPr lang="en-US"/>
          </a:p>
        </p:txBody>
      </p:sp>
    </p:spTree>
    <p:extLst>
      <p:ext uri="{BB962C8B-B14F-4D97-AF65-F5344CB8AC3E}">
        <p14:creationId xmlns:p14="http://schemas.microsoft.com/office/powerpoint/2010/main" val="3920869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panose="020F0502020204030204"/>
              </a:rPr>
              <a:t>Only 1% of respondents said that they do not attempt to reduce their book costs.  The most common strategies were renting their books and buying and selling used books.</a:t>
            </a:r>
          </a:p>
          <a:p>
            <a:endParaRPr lang="en-US">
              <a:cs typeface="Calibri" panose="020F0502020204030204"/>
            </a:endParaRPr>
          </a:p>
          <a:p>
            <a:r>
              <a:rPr lang="en-US">
                <a:cs typeface="Calibri" panose="020F0502020204030204"/>
              </a:rPr>
              <a:t>However, first-generation students and Pell Grant recipients were the most likely to report that they share books with a classmate, check out books from the library, or not buy some of the required texts. We call these "coping strategies" that students use to make it work when they cannot afford the materials, leaving them with partial or no access. These strategies might become less available to these students in a remote learning environment, putting them at an ever greater disadvantage.</a:t>
            </a:r>
          </a:p>
        </p:txBody>
      </p:sp>
      <p:sp>
        <p:nvSpPr>
          <p:cNvPr id="4" name="Slide Number Placeholder 3"/>
          <p:cNvSpPr>
            <a:spLocks noGrp="1"/>
          </p:cNvSpPr>
          <p:nvPr>
            <p:ph type="sldNum" sz="quarter" idx="5"/>
          </p:nvPr>
        </p:nvSpPr>
        <p:spPr/>
        <p:txBody>
          <a:bodyPr/>
          <a:lstStyle/>
          <a:p>
            <a:fld id="{972A838E-726F-424E-91FC-5DCE216AEE19}" type="slidenum">
              <a:rPr lang="en-US" smtClean="0"/>
              <a:t>6</a:t>
            </a:fld>
            <a:endParaRPr lang="en-US"/>
          </a:p>
        </p:txBody>
      </p:sp>
    </p:spTree>
    <p:extLst>
      <p:ext uri="{BB962C8B-B14F-4D97-AF65-F5344CB8AC3E}">
        <p14:creationId xmlns:p14="http://schemas.microsoft.com/office/powerpoint/2010/main" val="2193619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panose="020F0502020204030204"/>
              </a:rPr>
              <a:t>Just as the strategies for reducing costs differed by group, so did the impact of these costs. While over half of our total response group indicated feeling the effects of book costs, </a:t>
            </a:r>
            <a:r>
              <a:rPr lang="en-US"/>
              <a:t>first-generation students and Pell Grant recipients report the greatest effects of book costs. Respondents from both groups were more likely to report they had not purchased required books. Relatedly, first-gen students reported struggling academically at twice the rate of non-first gen students, and Pell Grant recipients were about three times more likely to report struggling academically because of the barrier of textbook costs. </a:t>
            </a:r>
          </a:p>
          <a:p>
            <a:endParaRPr lang="en-US"/>
          </a:p>
          <a:p>
            <a:r>
              <a:rPr lang="en-US"/>
              <a:t>And we have every reason to believe that not only has this problem gotten worse for these students because of the pandemic, but that more students will report struggling with the high cost of their course materials. </a:t>
            </a:r>
            <a:endParaRPr lang="en-US">
              <a:cs typeface="Calibri" panose="020F0502020204030204"/>
            </a:endParaRPr>
          </a:p>
          <a:p>
            <a:pPr marL="171450" indent="-171450">
              <a:buFont typeface="Arial,Sans-Serif"/>
              <a:buChar char="•"/>
            </a:pPr>
            <a:endParaRPr lang="en-US">
              <a:cs typeface="Calibri" panose="020F0502020204030204"/>
            </a:endParaRPr>
          </a:p>
        </p:txBody>
      </p:sp>
      <p:sp>
        <p:nvSpPr>
          <p:cNvPr id="4" name="Slide Number Placeholder 3"/>
          <p:cNvSpPr>
            <a:spLocks noGrp="1"/>
          </p:cNvSpPr>
          <p:nvPr>
            <p:ph type="sldNum" sz="quarter" idx="5"/>
          </p:nvPr>
        </p:nvSpPr>
        <p:spPr/>
        <p:txBody>
          <a:bodyPr/>
          <a:lstStyle/>
          <a:p>
            <a:fld id="{972A838E-726F-424E-91FC-5DCE216AEE19}" type="slidenum">
              <a:rPr lang="en-US" smtClean="0"/>
              <a:t>7</a:t>
            </a:fld>
            <a:endParaRPr lang="en-US"/>
          </a:p>
        </p:txBody>
      </p:sp>
    </p:spTree>
    <p:extLst>
      <p:ext uri="{BB962C8B-B14F-4D97-AF65-F5344CB8AC3E}">
        <p14:creationId xmlns:p14="http://schemas.microsoft.com/office/powerpoint/2010/main" val="765464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Participants were asked how much they felt was reasonable to pay for all of their required books and materials per course. The most common response was $50, which is close to the frequently quoted $40 limit for low-cost courses used in other textbook affordability initiatives. This number is what we will use when talking about local low-cost courses.</a:t>
            </a:r>
          </a:p>
        </p:txBody>
      </p:sp>
      <p:sp>
        <p:nvSpPr>
          <p:cNvPr id="4" name="Slide Number Placeholder 3"/>
          <p:cNvSpPr>
            <a:spLocks noGrp="1"/>
          </p:cNvSpPr>
          <p:nvPr>
            <p:ph type="sldNum" sz="quarter" idx="5"/>
          </p:nvPr>
        </p:nvSpPr>
        <p:spPr/>
        <p:txBody>
          <a:bodyPr/>
          <a:lstStyle/>
          <a:p>
            <a:fld id="{972A838E-726F-424E-91FC-5DCE216AEE19}" type="slidenum">
              <a:rPr lang="en-US" smtClean="0"/>
              <a:t>8</a:t>
            </a:fld>
            <a:endParaRPr lang="en-US"/>
          </a:p>
        </p:txBody>
      </p:sp>
    </p:spTree>
    <p:extLst>
      <p:ext uri="{BB962C8B-B14F-4D97-AF65-F5344CB8AC3E}">
        <p14:creationId xmlns:p14="http://schemas.microsoft.com/office/powerpoint/2010/main" val="2164582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The affordability context was super important before March; the move to online classes exacerbated the problem. </a:t>
            </a:r>
          </a:p>
          <a:p>
            <a:endParaRPr lang="en-US">
              <a:cs typeface="Calibri"/>
            </a:endParaRPr>
          </a:p>
          <a:p>
            <a:r>
              <a:rPr lang="en-US">
                <a:cs typeface="Calibri"/>
              </a:rPr>
              <a:t>Some students who didn't have problems with access before the switch suddenly did, when their books were stuck in their dorm rooms while they were off campus.</a:t>
            </a:r>
          </a:p>
          <a:p>
            <a:endParaRPr lang="en-US">
              <a:cs typeface="Calibri"/>
            </a:endParaRPr>
          </a:p>
          <a:p>
            <a:r>
              <a:rPr lang="en-US">
                <a:cs typeface="Calibri"/>
              </a:rPr>
              <a:t>Other students who didn't buy materials in January may have been successfully using coping strategies early in the semester which suddenly stopped working. A couple examples:</a:t>
            </a:r>
          </a:p>
          <a:p>
            <a:pPr marL="171450" indent="-171450">
              <a:buFont typeface="Arial"/>
              <a:buChar char="•"/>
            </a:pPr>
            <a:r>
              <a:rPr lang="en-US">
                <a:cs typeface="Calibri"/>
              </a:rPr>
              <a:t>Print reserve material – like full course textbooks on reserve in the library – were inaccessible</a:t>
            </a:r>
          </a:p>
          <a:p>
            <a:pPr marL="171450" indent="-171450">
              <a:buFont typeface="Arial"/>
              <a:buChar char="•"/>
            </a:pPr>
            <a:r>
              <a:rPr lang="en-US">
                <a:cs typeface="Calibri"/>
              </a:rPr>
              <a:t>Sharing books with a classmate was now impossible</a:t>
            </a:r>
          </a:p>
          <a:p>
            <a:pPr marL="171450" indent="-171450">
              <a:buFont typeface="Arial"/>
              <a:buChar char="•"/>
            </a:pPr>
            <a:endParaRPr lang="en-US">
              <a:cs typeface="Calibri"/>
            </a:endParaRPr>
          </a:p>
          <a:p>
            <a:r>
              <a:rPr lang="en-US">
                <a:cs typeface="Calibri"/>
              </a:rPr>
              <a:t>Some of these stresses were alleviated by stopgap measures. Thankfully, publishers removed paywalls to loads of copyrighted material in late March – but they are unlikely to do so again. That was a one-time gift! If your students were only able to continue to access assigned materials because publishers lifted the paywall, you should formulate a Plan B for next time.</a:t>
            </a:r>
          </a:p>
          <a:p>
            <a:endParaRPr lang="en-US">
              <a:cs typeface="Calibri"/>
            </a:endParaRPr>
          </a:p>
          <a:p>
            <a:r>
              <a:rPr lang="en-US">
                <a:cs typeface="Calibri"/>
              </a:rPr>
              <a:t>Hopefully there won't be a next time. But assigning free and open materials avoids the problem altogether. It's important to recognize that whatever financial stresses students faced pre-COVID are likely to intensify now, as they are likely to have reduced ability to earn money in the summer, more pressure to contribute to household finances, etc.</a:t>
            </a:r>
          </a:p>
        </p:txBody>
      </p:sp>
      <p:sp>
        <p:nvSpPr>
          <p:cNvPr id="4" name="Slide Number Placeholder 3"/>
          <p:cNvSpPr>
            <a:spLocks noGrp="1"/>
          </p:cNvSpPr>
          <p:nvPr>
            <p:ph type="sldNum" sz="quarter" idx="5"/>
          </p:nvPr>
        </p:nvSpPr>
        <p:spPr/>
        <p:txBody>
          <a:bodyPr/>
          <a:lstStyle/>
          <a:p>
            <a:fld id="{972A838E-726F-424E-91FC-5DCE216AEE19}" type="slidenum">
              <a:rPr lang="en-US" smtClean="0"/>
              <a:t>9</a:t>
            </a:fld>
            <a:endParaRPr lang="en-US"/>
          </a:p>
        </p:txBody>
      </p:sp>
    </p:spTree>
    <p:extLst>
      <p:ext uri="{BB962C8B-B14F-4D97-AF65-F5344CB8AC3E}">
        <p14:creationId xmlns:p14="http://schemas.microsoft.com/office/powerpoint/2010/main" val="1638563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One way to address a whole slew of these issues—both recently arisen and ongoing long-term—are open educational resources, or OER.</a:t>
            </a:r>
          </a:p>
        </p:txBody>
      </p:sp>
      <p:sp>
        <p:nvSpPr>
          <p:cNvPr id="4" name="Slide Number Placeholder 3"/>
          <p:cNvSpPr>
            <a:spLocks noGrp="1"/>
          </p:cNvSpPr>
          <p:nvPr>
            <p:ph type="sldNum" sz="quarter" idx="5"/>
          </p:nvPr>
        </p:nvSpPr>
        <p:spPr/>
        <p:txBody>
          <a:bodyPr/>
          <a:lstStyle/>
          <a:p>
            <a:fld id="{972A838E-726F-424E-91FC-5DCE216AEE19}" type="slidenum">
              <a:rPr lang="en-US" smtClean="0"/>
              <a:t>10</a:t>
            </a:fld>
            <a:endParaRPr lang="en-US"/>
          </a:p>
        </p:txBody>
      </p:sp>
    </p:spTree>
    <p:extLst>
      <p:ext uri="{BB962C8B-B14F-4D97-AF65-F5344CB8AC3E}">
        <p14:creationId xmlns:p14="http://schemas.microsoft.com/office/powerpoint/2010/main" val="3317368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45225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807186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45561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1243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58782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04985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489334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595674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109345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48014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9058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14691279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1"/>
            <a:ext cx="11542722" cy="1965960"/>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757450" y="521208"/>
            <a:ext cx="10754437" cy="1627632"/>
          </a:xfrm>
        </p:spPr>
        <p:txBody>
          <a:bodyPr vert="horz" lIns="91440" tIns="45720" rIns="91440" bIns="45720" rtlCol="0" anchor="ctr">
            <a:normAutofit/>
          </a:bodyPr>
          <a:lstStyle/>
          <a:p>
            <a:pPr algn="l"/>
            <a:r>
              <a:rPr lang="en-US" sz="4100" b="1" kern="1200">
                <a:solidFill>
                  <a:srgbClr val="FFFFFF"/>
                </a:solidFill>
                <a:latin typeface="+mj-lt"/>
                <a:ea typeface="+mj-ea"/>
                <a:cs typeface="+mj-cs"/>
              </a:rPr>
              <a:t>Accessible, Adaptable, Affordable: How OER and Low-Cost Materials can Future-Proof Your Courses</a:t>
            </a:r>
            <a:endParaRPr lang="en-US" sz="4100" kern="1200">
              <a:solidFill>
                <a:srgbClr val="FFFFFF"/>
              </a:solidFill>
              <a:latin typeface="+mj-lt"/>
              <a:ea typeface="+mj-ea"/>
              <a:cs typeface="+mj-cs"/>
            </a:endParaRPr>
          </a:p>
        </p:txBody>
      </p:sp>
      <p:sp>
        <p:nvSpPr>
          <p:cNvPr id="6" name="Rectangle 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7" y="2447552"/>
            <a:ext cx="11542722" cy="408871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p:cNvSpPr>
            <a:spLocks noGrp="1"/>
          </p:cNvSpPr>
          <p:nvPr>
            <p:ph type="subTitle" idx="1"/>
          </p:nvPr>
        </p:nvSpPr>
        <p:spPr>
          <a:xfrm>
            <a:off x="757451" y="2776737"/>
            <a:ext cx="10754436" cy="3429234"/>
          </a:xfrm>
        </p:spPr>
        <p:txBody>
          <a:bodyPr vert="horz" lIns="91440" tIns="45720" rIns="91440" bIns="45720" rtlCol="0" anchor="ctr">
            <a:normAutofit/>
          </a:bodyPr>
          <a:lstStyle/>
          <a:p>
            <a:r>
              <a:rPr lang="en-US" sz="3000">
                <a:solidFill>
                  <a:srgbClr val="FFFFFF"/>
                </a:solidFill>
              </a:rPr>
              <a:t>Gettysburg College June Pedagogy Institute 2020</a:t>
            </a:r>
          </a:p>
          <a:p>
            <a:endParaRPr lang="en-US" sz="3000">
              <a:solidFill>
                <a:srgbClr val="FFFFFF"/>
              </a:solidFill>
            </a:endParaRPr>
          </a:p>
          <a:p>
            <a:r>
              <a:rPr lang="en-US" sz="3000">
                <a:solidFill>
                  <a:srgbClr val="FFFFFF"/>
                </a:solidFill>
              </a:rPr>
              <a:t>Janelle </a:t>
            </a:r>
            <a:r>
              <a:rPr lang="en-US" sz="3000" err="1">
                <a:solidFill>
                  <a:srgbClr val="FFFFFF"/>
                </a:solidFill>
              </a:rPr>
              <a:t>Wertzberger</a:t>
            </a:r>
            <a:r>
              <a:rPr lang="en-US" sz="3000">
                <a:solidFill>
                  <a:srgbClr val="FFFFFF"/>
                </a:solidFill>
              </a:rPr>
              <a:t>  (she/her)</a:t>
            </a:r>
          </a:p>
          <a:p>
            <a:r>
              <a:rPr lang="en-US" sz="3000">
                <a:solidFill>
                  <a:srgbClr val="FFFFFF"/>
                </a:solidFill>
              </a:rPr>
              <a:t>Mary Elmquist (she/they)</a:t>
            </a:r>
            <a:endParaRPr lang="en-US" sz="3000">
              <a:solidFill>
                <a:srgbClr val="FFFFFF"/>
              </a:solidFill>
              <a:cs typeface="Calibri"/>
            </a:endParaRPr>
          </a:p>
          <a:p>
            <a:r>
              <a:rPr lang="en-US" sz="3000">
                <a:solidFill>
                  <a:srgbClr val="FFFFFF"/>
                </a:solidFill>
              </a:rPr>
              <a:t>Sarah </a:t>
            </a:r>
            <a:r>
              <a:rPr lang="en-US" sz="3000" err="1">
                <a:solidFill>
                  <a:srgbClr val="FFFFFF"/>
                </a:solidFill>
              </a:rPr>
              <a:t>Appedu</a:t>
            </a:r>
            <a:r>
              <a:rPr lang="en-US" sz="3000">
                <a:solidFill>
                  <a:srgbClr val="FFFFFF"/>
                </a:solidFill>
              </a:rPr>
              <a:t> (she/her)</a:t>
            </a:r>
            <a:endParaRPr lang="en-US" sz="3000">
              <a:solidFill>
                <a:srgbClr val="FFFFFF"/>
              </a:solidFill>
              <a:cs typeface="Calibri" panose="020F0502020204030204"/>
            </a:endParaRPr>
          </a:p>
          <a:p>
            <a:r>
              <a:rPr lang="en-US" sz="3000">
                <a:solidFill>
                  <a:srgbClr val="FFFFFF"/>
                </a:solidFill>
                <a:cs typeface="Calibri" panose="020F0502020204030204"/>
              </a:rPr>
              <a:t>Musselman Library Scholarly Communications Department</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3">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Content Placeholder 4">
            <a:extLst>
              <a:ext uri="{FF2B5EF4-FFF2-40B4-BE49-F238E27FC236}">
                <a16:creationId xmlns:a16="http://schemas.microsoft.com/office/drawing/2014/main" id="{D51C6E41-F36F-C44C-8BAF-AD17DEDC28E6}"/>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9190" y="489204"/>
            <a:ext cx="3248226" cy="4511421"/>
          </a:xfrm>
          <a:prstGeom prst="rect">
            <a:avLst/>
          </a:prstGeom>
        </p:spPr>
      </p:pic>
      <p:sp>
        <p:nvSpPr>
          <p:cNvPr id="3" name="Text Placeholder 2">
            <a:extLst>
              <a:ext uri="{FF2B5EF4-FFF2-40B4-BE49-F238E27FC236}">
                <a16:creationId xmlns:a16="http://schemas.microsoft.com/office/drawing/2014/main" id="{F676CF2D-C8B9-45EF-9123-3CBBD89244AF}"/>
              </a:ext>
            </a:extLst>
          </p:cNvPr>
          <p:cNvSpPr>
            <a:spLocks noGrp="1"/>
          </p:cNvSpPr>
          <p:nvPr>
            <p:ph type="body" idx="1"/>
          </p:nvPr>
        </p:nvSpPr>
        <p:spPr>
          <a:xfrm>
            <a:off x="6746627" y="4750893"/>
            <a:ext cx="4645250" cy="1147863"/>
          </a:xfrm>
        </p:spPr>
        <p:txBody>
          <a:bodyPr vert="horz" lIns="91440" tIns="45720" rIns="91440" bIns="45720" rtlCol="0" anchor="t">
            <a:normAutofit/>
          </a:bodyPr>
          <a:lstStyle/>
          <a:p>
            <a:r>
              <a:rPr lang="en-US" sz="3600" kern="1200">
                <a:solidFill>
                  <a:schemeClr val="bg1"/>
                </a:solidFill>
                <a:latin typeface="+mn-lt"/>
                <a:ea typeface="+mn-ea"/>
                <a:cs typeface="+mn-cs"/>
              </a:rPr>
              <a:t>(OER)</a:t>
            </a:r>
            <a:endParaRPr lang="en-US" sz="2000" kern="1200">
              <a:solidFill>
                <a:schemeClr val="bg1"/>
              </a:solidFill>
              <a:latin typeface="+mn-lt"/>
              <a:ea typeface="+mn-ea"/>
              <a:cs typeface="+mn-cs"/>
            </a:endParaRPr>
          </a:p>
        </p:txBody>
      </p:sp>
      <p:sp>
        <p:nvSpPr>
          <p:cNvPr id="2" name="Title 1">
            <a:extLst>
              <a:ext uri="{FF2B5EF4-FFF2-40B4-BE49-F238E27FC236}">
                <a16:creationId xmlns:a16="http://schemas.microsoft.com/office/drawing/2014/main" id="{BBC36B28-08D0-4777-A5A3-705B0EDEF151}"/>
              </a:ext>
            </a:extLst>
          </p:cNvPr>
          <p:cNvSpPr>
            <a:spLocks noGrp="1"/>
          </p:cNvSpPr>
          <p:nvPr>
            <p:ph type="title"/>
          </p:nvPr>
        </p:nvSpPr>
        <p:spPr>
          <a:xfrm>
            <a:off x="6746628" y="1783959"/>
            <a:ext cx="4645250" cy="2889114"/>
          </a:xfrm>
        </p:spPr>
        <p:txBody>
          <a:bodyPr vert="horz" lIns="91440" tIns="45720" rIns="91440" bIns="45720" rtlCol="0" anchor="b">
            <a:normAutofit/>
          </a:bodyPr>
          <a:lstStyle/>
          <a:p>
            <a:r>
              <a:rPr lang="en-US" kern="1200">
                <a:solidFill>
                  <a:schemeClr val="bg1"/>
                </a:solidFill>
                <a:latin typeface="+mj-lt"/>
                <a:ea typeface="+mj-ea"/>
                <a:cs typeface="+mj-cs"/>
              </a:rPr>
              <a:t>Open Educational Resources</a:t>
            </a:r>
          </a:p>
        </p:txBody>
      </p:sp>
    </p:spTree>
    <p:extLst>
      <p:ext uri="{BB962C8B-B14F-4D97-AF65-F5344CB8AC3E}">
        <p14:creationId xmlns:p14="http://schemas.microsoft.com/office/powerpoint/2010/main" val="2180096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13" name="Content Placeholder 12">
            <a:extLst>
              <a:ext uri="{FF2B5EF4-FFF2-40B4-BE49-F238E27FC236}">
                <a16:creationId xmlns:a16="http://schemas.microsoft.com/office/drawing/2014/main" id="{F89EF317-A9E9-6748-8199-A55ACCF01FA6}"/>
              </a:ext>
              <a:ext uri="{C183D7F6-B498-43B3-948B-1728B52AA6E4}">
                <adec:decorative xmlns:adec="http://schemas.microsoft.com/office/drawing/2017/decorative" val="1"/>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7174213" y="2573073"/>
            <a:ext cx="3997637" cy="3705126"/>
          </a:xfrm>
          <a:prstGeom prst="rect">
            <a:avLst/>
          </a:prstGeom>
        </p:spPr>
      </p:pic>
      <p:sp>
        <p:nvSpPr>
          <p:cNvPr id="12" name="Content Placeholder 4">
            <a:extLst>
              <a:ext uri="{FF2B5EF4-FFF2-40B4-BE49-F238E27FC236}">
                <a16:creationId xmlns:a16="http://schemas.microsoft.com/office/drawing/2014/main" id="{9B4C69DE-2637-2E4B-ADC8-8F0B5D890E83}"/>
              </a:ext>
            </a:extLst>
          </p:cNvPr>
          <p:cNvSpPr txBox="1">
            <a:spLocks/>
          </p:cNvSpPr>
          <p:nvPr/>
        </p:nvSpPr>
        <p:spPr>
          <a:xfrm>
            <a:off x="838200" y="2519361"/>
            <a:ext cx="4891086" cy="36576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3200"/>
              <a:t>Free!</a:t>
            </a:r>
          </a:p>
          <a:p>
            <a:pPr lvl="1">
              <a:lnSpc>
                <a:spcPct val="150000"/>
              </a:lnSpc>
            </a:pPr>
            <a:r>
              <a:rPr lang="en-US" sz="2800"/>
              <a:t>No cost</a:t>
            </a:r>
          </a:p>
          <a:p>
            <a:pPr lvl="1">
              <a:lnSpc>
                <a:spcPct val="150000"/>
              </a:lnSpc>
            </a:pPr>
            <a:r>
              <a:rPr lang="en-US" sz="2800"/>
              <a:t>Available online</a:t>
            </a:r>
          </a:p>
          <a:p>
            <a:pPr lvl="1">
              <a:lnSpc>
                <a:spcPct val="100000"/>
              </a:lnSpc>
              <a:spcBef>
                <a:spcPts val="1200"/>
              </a:spcBef>
            </a:pPr>
            <a:r>
              <a:rPr lang="en-US" sz="2800"/>
              <a:t>No copyright restrictions = adaptable</a:t>
            </a:r>
          </a:p>
        </p:txBody>
      </p:sp>
      <p:sp>
        <p:nvSpPr>
          <p:cNvPr id="2" name="Title 1">
            <a:extLst>
              <a:ext uri="{FF2B5EF4-FFF2-40B4-BE49-F238E27FC236}">
                <a16:creationId xmlns:a16="http://schemas.microsoft.com/office/drawing/2014/main" id="{26FFC7EE-54F2-A544-AF64-8269CE71BF3F}"/>
              </a:ext>
            </a:extLst>
          </p:cNvPr>
          <p:cNvSpPr>
            <a:spLocks noGrp="1"/>
          </p:cNvSpPr>
          <p:nvPr>
            <p:ph type="title"/>
          </p:nvPr>
        </p:nvSpPr>
        <p:spPr>
          <a:xfrm>
            <a:off x="546351" y="433545"/>
            <a:ext cx="11139854" cy="930447"/>
          </a:xfrm>
        </p:spPr>
        <p:txBody>
          <a:bodyPr vert="horz" lIns="91440" tIns="45720" rIns="91440" bIns="45720" rtlCol="0" anchor="b">
            <a:normAutofit/>
          </a:bodyPr>
          <a:lstStyle/>
          <a:p>
            <a:pPr algn="ctr"/>
            <a:r>
              <a:rPr lang="en-US" sz="5400">
                <a:solidFill>
                  <a:srgbClr val="FFFFFF"/>
                </a:solidFill>
              </a:rPr>
              <a:t>What are OER?</a:t>
            </a:r>
          </a:p>
        </p:txBody>
      </p:sp>
    </p:spTree>
    <p:extLst>
      <p:ext uri="{BB962C8B-B14F-4D97-AF65-F5344CB8AC3E}">
        <p14:creationId xmlns:p14="http://schemas.microsoft.com/office/powerpoint/2010/main" val="2981240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Connector 13">
            <a:extLst>
              <a:ext uri="{FF2B5EF4-FFF2-40B4-BE49-F238E27FC236}">
                <a16:creationId xmlns:a16="http://schemas.microsoft.com/office/drawing/2014/main" id="{8F880EF2-DF79-4D9D-8F11-E91D48C797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5778706"/>
            <a:ext cx="9144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43B4B459-4B7E-2C41-8861-29175F02B64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75549" y="541419"/>
            <a:ext cx="3529109" cy="3529109"/>
          </a:xfrm>
          <a:prstGeom prst="rect">
            <a:avLst/>
          </a:prstGeom>
        </p:spPr>
      </p:pic>
      <p:pic>
        <p:nvPicPr>
          <p:cNvPr id="7" name="Picture 6">
            <a:extLst>
              <a:ext uri="{FF2B5EF4-FFF2-40B4-BE49-F238E27FC236}">
                <a16:creationId xmlns:a16="http://schemas.microsoft.com/office/drawing/2014/main" id="{12739EDA-80BE-F041-8464-50342CEC547A}"/>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528652" y="842311"/>
            <a:ext cx="3159555" cy="3159555"/>
          </a:xfrm>
          <a:prstGeom prst="rect">
            <a:avLst/>
          </a:prstGeom>
        </p:spPr>
      </p:pic>
      <p:pic>
        <p:nvPicPr>
          <p:cNvPr id="9" name="Picture 8">
            <a:extLst>
              <a:ext uri="{FF2B5EF4-FFF2-40B4-BE49-F238E27FC236}">
                <a16:creationId xmlns:a16="http://schemas.microsoft.com/office/drawing/2014/main" id="{85356892-5800-4148-9149-42D5CA50887F}"/>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7342" y="587046"/>
            <a:ext cx="3553968" cy="3553968"/>
          </a:xfrm>
          <a:prstGeom prst="rect">
            <a:avLst/>
          </a:prstGeom>
        </p:spPr>
      </p:pic>
      <p:sp>
        <p:nvSpPr>
          <p:cNvPr id="2" name="Title 1">
            <a:extLst>
              <a:ext uri="{FF2B5EF4-FFF2-40B4-BE49-F238E27FC236}">
                <a16:creationId xmlns:a16="http://schemas.microsoft.com/office/drawing/2014/main" id="{B74B8800-B676-FE46-B5A4-4F5AE5CE9D91}"/>
              </a:ext>
            </a:extLst>
          </p:cNvPr>
          <p:cNvSpPr>
            <a:spLocks noGrp="1"/>
          </p:cNvSpPr>
          <p:nvPr>
            <p:ph type="title"/>
          </p:nvPr>
        </p:nvSpPr>
        <p:spPr>
          <a:xfrm>
            <a:off x="642996" y="4571216"/>
            <a:ext cx="10906008" cy="1115415"/>
          </a:xfrm>
        </p:spPr>
        <p:txBody>
          <a:bodyPr vert="horz" lIns="91440" tIns="45720" rIns="91440" bIns="45720" rtlCol="0" anchor="b">
            <a:normAutofit/>
          </a:bodyPr>
          <a:lstStyle/>
          <a:p>
            <a:pPr algn="ctr"/>
            <a:r>
              <a:rPr lang="en-US" sz="6000"/>
              <a:t>Benefits of OER: Students</a:t>
            </a:r>
          </a:p>
        </p:txBody>
      </p:sp>
    </p:spTree>
    <p:extLst>
      <p:ext uri="{BB962C8B-B14F-4D97-AF65-F5344CB8AC3E}">
        <p14:creationId xmlns:p14="http://schemas.microsoft.com/office/powerpoint/2010/main" val="63696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Connector 13">
            <a:extLst>
              <a:ext uri="{FF2B5EF4-FFF2-40B4-BE49-F238E27FC236}">
                <a16:creationId xmlns:a16="http://schemas.microsoft.com/office/drawing/2014/main" id="{8F880EF2-DF79-4D9D-8F11-E91D48C797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5778706"/>
            <a:ext cx="9144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2739EDA-80BE-F041-8464-50342CEC547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351949" y="949110"/>
            <a:ext cx="3159555" cy="3159555"/>
          </a:xfrm>
          <a:prstGeom prst="rect">
            <a:avLst/>
          </a:prstGeom>
        </p:spPr>
      </p:pic>
      <p:pic>
        <p:nvPicPr>
          <p:cNvPr id="9" name="Picture 8">
            <a:extLst>
              <a:ext uri="{FF2B5EF4-FFF2-40B4-BE49-F238E27FC236}">
                <a16:creationId xmlns:a16="http://schemas.microsoft.com/office/drawing/2014/main" id="{85356892-5800-4148-9149-42D5CA50887F}"/>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05189" y="751903"/>
            <a:ext cx="3553968" cy="3553968"/>
          </a:xfrm>
          <a:prstGeom prst="rect">
            <a:avLst/>
          </a:prstGeom>
        </p:spPr>
      </p:pic>
      <p:pic>
        <p:nvPicPr>
          <p:cNvPr id="5" name="Picture 4">
            <a:extLst>
              <a:ext uri="{FF2B5EF4-FFF2-40B4-BE49-F238E27FC236}">
                <a16:creationId xmlns:a16="http://schemas.microsoft.com/office/drawing/2014/main" id="{43B4B459-4B7E-2C41-8861-29175F02B648}"/>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3289" y="764334"/>
            <a:ext cx="3529109" cy="3529109"/>
          </a:xfrm>
          <a:prstGeom prst="rect">
            <a:avLst/>
          </a:prstGeom>
        </p:spPr>
      </p:pic>
      <p:sp>
        <p:nvSpPr>
          <p:cNvPr id="2" name="Title 1">
            <a:extLst>
              <a:ext uri="{FF2B5EF4-FFF2-40B4-BE49-F238E27FC236}">
                <a16:creationId xmlns:a16="http://schemas.microsoft.com/office/drawing/2014/main" id="{B74B8800-B676-FE46-B5A4-4F5AE5CE9D91}"/>
              </a:ext>
            </a:extLst>
          </p:cNvPr>
          <p:cNvSpPr>
            <a:spLocks noGrp="1"/>
          </p:cNvSpPr>
          <p:nvPr>
            <p:ph type="title"/>
          </p:nvPr>
        </p:nvSpPr>
        <p:spPr>
          <a:xfrm>
            <a:off x="642996" y="4571216"/>
            <a:ext cx="10906008" cy="1115415"/>
          </a:xfrm>
        </p:spPr>
        <p:txBody>
          <a:bodyPr vert="horz" lIns="91440" tIns="45720" rIns="91440" bIns="45720" rtlCol="0" anchor="b">
            <a:normAutofit/>
          </a:bodyPr>
          <a:lstStyle/>
          <a:p>
            <a:pPr algn="ctr"/>
            <a:r>
              <a:rPr lang="en-US" sz="6000"/>
              <a:t>Benefits of OER: Teachers</a:t>
            </a:r>
          </a:p>
        </p:txBody>
      </p:sp>
    </p:spTree>
    <p:extLst>
      <p:ext uri="{BB962C8B-B14F-4D97-AF65-F5344CB8AC3E}">
        <p14:creationId xmlns:p14="http://schemas.microsoft.com/office/powerpoint/2010/main" val="1925385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17">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19">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cxnSp>
        <p:nvCxnSpPr>
          <p:cNvPr id="26" name="Straight Connector 21">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13" name="Content Placeholder 12" descr="Icon of a figure with a book, used to represent a librarian.">
            <a:extLst>
              <a:ext uri="{FF2B5EF4-FFF2-40B4-BE49-F238E27FC236}">
                <a16:creationId xmlns:a16="http://schemas.microsoft.com/office/drawing/2014/main" id="{F89EF317-A9E9-6748-8199-A55ACCF01FA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174213" y="2426818"/>
            <a:ext cx="3997637" cy="3997637"/>
          </a:xfrm>
          <a:prstGeom prst="rect">
            <a:avLst/>
          </a:prstGeom>
        </p:spPr>
      </p:pic>
      <p:pic>
        <p:nvPicPr>
          <p:cNvPr id="11" name="Content Placeholder 10" descr="Logos from three OER repositories: the Open Textbook Library, OER Commons, and OASIS.">
            <a:extLst>
              <a:ext uri="{FF2B5EF4-FFF2-40B4-BE49-F238E27FC236}">
                <a16:creationId xmlns:a16="http://schemas.microsoft.com/office/drawing/2014/main" id="{C4BB01AC-0C5A-F34C-9FD2-7952EFB69D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675" y="2426818"/>
            <a:ext cx="3887701" cy="3997637"/>
          </a:xfrm>
          <a:prstGeom prst="rect">
            <a:avLst/>
          </a:prstGeom>
        </p:spPr>
      </p:pic>
      <p:sp>
        <p:nvSpPr>
          <p:cNvPr id="2" name="Title 1">
            <a:extLst>
              <a:ext uri="{FF2B5EF4-FFF2-40B4-BE49-F238E27FC236}">
                <a16:creationId xmlns:a16="http://schemas.microsoft.com/office/drawing/2014/main" id="{26FFC7EE-54F2-A544-AF64-8269CE71BF3F}"/>
              </a:ext>
            </a:extLst>
          </p:cNvPr>
          <p:cNvSpPr>
            <a:spLocks noGrp="1"/>
          </p:cNvSpPr>
          <p:nvPr>
            <p:ph type="title"/>
          </p:nvPr>
        </p:nvSpPr>
        <p:spPr>
          <a:xfrm>
            <a:off x="546351" y="433545"/>
            <a:ext cx="11139854" cy="930447"/>
          </a:xfrm>
        </p:spPr>
        <p:txBody>
          <a:bodyPr vert="horz" lIns="91440" tIns="45720" rIns="91440" bIns="45720" rtlCol="0" anchor="b">
            <a:normAutofit/>
          </a:bodyPr>
          <a:lstStyle/>
          <a:p>
            <a:pPr algn="ctr"/>
            <a:r>
              <a:rPr lang="en-US" sz="5400">
                <a:solidFill>
                  <a:srgbClr val="FFFFFF"/>
                </a:solidFill>
              </a:rPr>
              <a:t>Finding OER</a:t>
            </a:r>
          </a:p>
        </p:txBody>
      </p:sp>
    </p:spTree>
    <p:extLst>
      <p:ext uri="{BB962C8B-B14F-4D97-AF65-F5344CB8AC3E}">
        <p14:creationId xmlns:p14="http://schemas.microsoft.com/office/powerpoint/2010/main" val="346558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CBB34C-B9BB-4AA1-A4EF-EF064BBCFEE5}"/>
              </a:ext>
            </a:extLst>
          </p:cNvPr>
          <p:cNvSpPr>
            <a:spLocks noGrp="1"/>
          </p:cNvSpPr>
          <p:nvPr>
            <p:ph type="title"/>
          </p:nvPr>
        </p:nvSpPr>
        <p:spPr>
          <a:xfrm>
            <a:off x="6746628" y="1783959"/>
            <a:ext cx="4645250" cy="2889114"/>
          </a:xfrm>
        </p:spPr>
        <p:txBody>
          <a:bodyPr vert="horz" lIns="91440" tIns="45720" rIns="91440" bIns="45720" rtlCol="0" anchor="b">
            <a:normAutofit/>
          </a:bodyPr>
          <a:lstStyle/>
          <a:p>
            <a:r>
              <a:rPr lang="en-US" kern="1200">
                <a:solidFill>
                  <a:schemeClr val="bg1"/>
                </a:solidFill>
                <a:latin typeface="+mj-lt"/>
                <a:ea typeface="+mj-ea"/>
                <a:cs typeface="+mj-cs"/>
              </a:rPr>
              <a:t>Low-cost Course Materials</a:t>
            </a:r>
          </a:p>
        </p:txBody>
      </p:sp>
      <p:sp>
        <p:nvSpPr>
          <p:cNvPr id="3" name="Text Placeholder 2">
            <a:extLst>
              <a:ext uri="{FF2B5EF4-FFF2-40B4-BE49-F238E27FC236}">
                <a16:creationId xmlns:a16="http://schemas.microsoft.com/office/drawing/2014/main" id="{C1D779B4-A54F-4B6C-A390-C11CB9C7FBDF}"/>
              </a:ext>
            </a:extLst>
          </p:cNvPr>
          <p:cNvSpPr>
            <a:spLocks noGrp="1"/>
          </p:cNvSpPr>
          <p:nvPr>
            <p:ph type="body" idx="1"/>
          </p:nvPr>
        </p:nvSpPr>
        <p:spPr>
          <a:xfrm>
            <a:off x="6746627" y="4750893"/>
            <a:ext cx="4645250" cy="1147863"/>
          </a:xfrm>
        </p:spPr>
        <p:txBody>
          <a:bodyPr vert="horz" lIns="91440" tIns="45720" rIns="91440" bIns="45720" rtlCol="0" anchor="t">
            <a:normAutofit/>
          </a:bodyPr>
          <a:lstStyle/>
          <a:p>
            <a:endParaRPr lang="en-US" sz="2000" kern="1200">
              <a:solidFill>
                <a:schemeClr val="bg1"/>
              </a:solidFill>
              <a:latin typeface="+mn-lt"/>
              <a:ea typeface="+mn-ea"/>
              <a:cs typeface="+mn-cs"/>
            </a:endParaRPr>
          </a:p>
        </p:txBody>
      </p:sp>
      <p:sp>
        <p:nvSpPr>
          <p:cNvPr id="11" name="Freeform: Shape 10">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a:extLst>
              <a:ext uri="{FF2B5EF4-FFF2-40B4-BE49-F238E27FC236}">
                <a16:creationId xmlns:a16="http://schemas.microsoft.com/office/drawing/2014/main" id="{C7FBD9A9-DCAD-41BC-B48F-A2B22040386F}"/>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19382" y="720993"/>
            <a:ext cx="4047843" cy="4047843"/>
          </a:xfrm>
          <a:prstGeom prst="rect">
            <a:avLst/>
          </a:prstGeom>
        </p:spPr>
      </p:pic>
    </p:spTree>
    <p:extLst>
      <p:ext uri="{BB962C8B-B14F-4D97-AF65-F5344CB8AC3E}">
        <p14:creationId xmlns:p14="http://schemas.microsoft.com/office/powerpoint/2010/main" val="1767118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3A9E89-033E-4C4A-8C41-416DABFFD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6293361-111E-427D-8E5B-256944AC83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4588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736D2E-0648-4B5D-8DE9-ABD8FD1EE40A}"/>
              </a:ext>
            </a:extLst>
          </p:cNvPr>
          <p:cNvSpPr>
            <a:spLocks noGrp="1"/>
          </p:cNvSpPr>
          <p:nvPr>
            <p:ph type="title"/>
          </p:nvPr>
        </p:nvSpPr>
        <p:spPr>
          <a:xfrm>
            <a:off x="6464808" y="1122363"/>
            <a:ext cx="5120640" cy="2902882"/>
          </a:xfrm>
        </p:spPr>
        <p:txBody>
          <a:bodyPr vert="horz" lIns="91440" tIns="45720" rIns="91440" bIns="45720" rtlCol="0" anchor="b">
            <a:normAutofit/>
          </a:bodyPr>
          <a:lstStyle/>
          <a:p>
            <a:r>
              <a:rPr lang="en-US" sz="5400" kern="1200">
                <a:solidFill>
                  <a:schemeClr val="tx1"/>
                </a:solidFill>
                <a:latin typeface="+mj-lt"/>
                <a:ea typeface="+mj-ea"/>
                <a:cs typeface="+mj-cs"/>
              </a:rPr>
              <a:t>Course Reserves</a:t>
            </a:r>
          </a:p>
        </p:txBody>
      </p:sp>
      <p:grpSp>
        <p:nvGrpSpPr>
          <p:cNvPr id="13" name="Group 12">
            <a:extLst>
              <a:ext uri="{FF2B5EF4-FFF2-40B4-BE49-F238E27FC236}">
                <a16:creationId xmlns:a16="http://schemas.microsoft.com/office/drawing/2014/main" id="{196333F2-8157-4F69-BF79-23AD06FB6A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464808" y="73152"/>
            <a:ext cx="1178966" cy="232963"/>
            <a:chOff x="7763256" y="73152"/>
            <a:chExt cx="1178966" cy="232963"/>
          </a:xfrm>
        </p:grpSpPr>
        <p:sp>
          <p:nvSpPr>
            <p:cNvPr id="14" name="Rectangle 64">
              <a:extLst>
                <a:ext uri="{FF2B5EF4-FFF2-40B4-BE49-F238E27FC236}">
                  <a16:creationId xmlns:a16="http://schemas.microsoft.com/office/drawing/2014/main" id="{E48E172A-4EBF-4985-9330-D5508A467A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id="{DCE5CCAB-EAA3-4DD9-8AF1-3B53592F72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4">
              <a:extLst>
                <a:ext uri="{FF2B5EF4-FFF2-40B4-BE49-F238E27FC236}">
                  <a16:creationId xmlns:a16="http://schemas.microsoft.com/office/drawing/2014/main" id="{937CDCF5-14F8-4F40-9406-C63CBA0A0B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5491BF95-EA62-4314-8852-49364342F0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a16="http://schemas.microsoft.com/office/drawing/2014/main" id="{EFCDE1C1-E04E-43BF-B40E-64C2766072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A833BBDC-95B6-4629-A019-06201B38E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007DAD8A-D7FF-49F0-B795-89CD787767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a16="http://schemas.microsoft.com/office/drawing/2014/main" id="{6D192525-4BFC-4DA0-8C01-7F83AEE92B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a16="http://schemas.microsoft.com/office/drawing/2014/main" id="{BB1BEC57-EA97-4C3F-AB2F-6E84E83683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a16="http://schemas.microsoft.com/office/drawing/2014/main" id="{2056C948-ED0B-40A9-979A-AD7D387E7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0DF7D057-A77F-4588-9FBC-FA3771B6E1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DB9A0694-6734-49A1-8BB1-3DC828E844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id="{A9F96446-58DB-49CB-A707-9FC2DE957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F499ADB2-B78E-4D73-8284-A7D9A4037E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AD5A4498-89EA-4636-96C5-1E973DC336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E0D41CAC-254B-4A07-BA63-8F6CCF68C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D3A7502D-F3DB-43BF-8F89-7F4EDD4ECD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0AD3E0A7-E2E6-4CA7-BC2B-3E394831A8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DFFBE122-C813-4263-BE66-1960F1B120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C8FDAECE-BC06-4208-AA0A-0F50BCB59A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4">
            <a:extLst>
              <a:ext uri="{FF2B5EF4-FFF2-40B4-BE49-F238E27FC236}">
                <a16:creationId xmlns:a16="http://schemas.microsoft.com/office/drawing/2014/main" id="{975DA12E-3491-472A-A36D-E85B49CB2737}"/>
              </a:ext>
              <a:ext uri="{C183D7F6-B498-43B3-948B-1728B52AA6E4}">
                <adec:decorative xmlns:adec="http://schemas.microsoft.com/office/drawing/2017/decorative" val="1"/>
              </a:ext>
            </a:extLst>
          </p:cNvPr>
          <p:cNvPicPr>
            <a:picLocks noGrp="1" noChangeAspect="1"/>
          </p:cNvPicPr>
          <p:nvPr>
            <p:ph idx="1"/>
          </p:nvPr>
        </p:nvPicPr>
        <p:blipFill>
          <a:blip r:embed="rId3"/>
          <a:stretch>
            <a:fillRect/>
          </a:stretch>
        </p:blipFill>
        <p:spPr>
          <a:xfrm>
            <a:off x="384048" y="638365"/>
            <a:ext cx="5398389" cy="5398389"/>
          </a:xfrm>
          <a:prstGeom prst="rect">
            <a:avLst/>
          </a:prstGeom>
        </p:spPr>
      </p:pic>
      <p:sp>
        <p:nvSpPr>
          <p:cNvPr id="35" name="Rectangle 34">
            <a:extLst>
              <a:ext uri="{FF2B5EF4-FFF2-40B4-BE49-F238E27FC236}">
                <a16:creationId xmlns:a16="http://schemas.microsoft.com/office/drawing/2014/main" id="{78907291-9D6D-4740-81DB-441477BCA2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5444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3A9E89-033E-4C4A-8C41-416DABFFD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6293361-111E-427D-8E5B-256944AC83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27535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3B2615-5351-4790-9073-CD35E9E7E88F}"/>
              </a:ext>
            </a:extLst>
          </p:cNvPr>
          <p:cNvSpPr>
            <a:spLocks noGrp="1"/>
          </p:cNvSpPr>
          <p:nvPr>
            <p:ph type="title"/>
          </p:nvPr>
        </p:nvSpPr>
        <p:spPr>
          <a:xfrm>
            <a:off x="6464807" y="687479"/>
            <a:ext cx="5120640" cy="1574874"/>
          </a:xfrm>
        </p:spPr>
        <p:txBody>
          <a:bodyPr anchor="b">
            <a:normAutofit/>
          </a:bodyPr>
          <a:lstStyle/>
          <a:p>
            <a:r>
              <a:rPr lang="en-US" sz="4000">
                <a:cs typeface="Calibri Light"/>
              </a:rPr>
              <a:t>Library-licensed materials</a:t>
            </a:r>
            <a:endParaRPr lang="en-US" sz="4000"/>
          </a:p>
        </p:txBody>
      </p:sp>
      <p:grpSp>
        <p:nvGrpSpPr>
          <p:cNvPr id="13" name="Group 12">
            <a:extLst>
              <a:ext uri="{FF2B5EF4-FFF2-40B4-BE49-F238E27FC236}">
                <a16:creationId xmlns:a16="http://schemas.microsoft.com/office/drawing/2014/main" id="{63DC97D1-AD47-4789-83ED-3F3C05ED7B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464808" y="73152"/>
            <a:ext cx="1178966" cy="232963"/>
            <a:chOff x="7763256" y="73152"/>
            <a:chExt cx="1178966" cy="232963"/>
          </a:xfrm>
        </p:grpSpPr>
        <p:sp>
          <p:nvSpPr>
            <p:cNvPr id="14" name="Rectangle 64">
              <a:extLst>
                <a:ext uri="{FF2B5EF4-FFF2-40B4-BE49-F238E27FC236}">
                  <a16:creationId xmlns:a16="http://schemas.microsoft.com/office/drawing/2014/main" id="{710AFA08-938C-4011-AEB0-CFF0C3711C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id="{47D4E191-A3A3-4635-B623-F09E1D0D79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4">
              <a:extLst>
                <a:ext uri="{FF2B5EF4-FFF2-40B4-BE49-F238E27FC236}">
                  <a16:creationId xmlns:a16="http://schemas.microsoft.com/office/drawing/2014/main" id="{C63613E4-7018-4844-98F1-13EF5AB5B1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418003B0-D86D-4D1A-8FDF-40C643E3C2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a16="http://schemas.microsoft.com/office/drawing/2014/main" id="{3A14D560-EDEA-4626-87AB-EF61F303F1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5345520E-889A-455A-878F-A0125D11E3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CDDD0E86-DA66-4508-A2E6-CE9A79230F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a16="http://schemas.microsoft.com/office/drawing/2014/main" id="{EC4B3CE8-B1DB-43F4-9BAB-20C88DD89C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a16="http://schemas.microsoft.com/office/drawing/2014/main" id="{13B9B580-56AC-4D11-B163-94A780C5E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a16="http://schemas.microsoft.com/office/drawing/2014/main" id="{7FBA6C20-8F12-46AB-B784-5638E204BE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837CA5B4-5749-46EB-A6AF-B3463743E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9E9F4FBF-29D9-4F1D-82EE-3DFF06409E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id="{BC3FA483-9BED-447C-9142-2ABD5202F2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33D5EA68-60B6-4222-8230-8D9F46F808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247D6DC2-105F-4B02-9BFC-A957CD417B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7C7A357B-DD86-4C4E-B97A-B2340C513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A9B26E8C-D18A-4418-A82D-CE84CDEB71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CA22098D-26F7-4B67-A393-9558DB83A1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D71D2748-601C-4AF2-B113-0776DD7766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85E0831A-F43D-48A5-B702-102CCC2709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4">
            <a:extLst>
              <a:ext uri="{FF2B5EF4-FFF2-40B4-BE49-F238E27FC236}">
                <a16:creationId xmlns:a16="http://schemas.microsoft.com/office/drawing/2014/main" id="{B7A3B01B-7B1F-4D08-97C9-4244195513C0}"/>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00050" y="657415"/>
            <a:ext cx="5360289" cy="5360289"/>
          </a:xfrm>
          <a:prstGeom prst="rect">
            <a:avLst/>
          </a:prstGeom>
        </p:spPr>
      </p:pic>
      <p:sp>
        <p:nvSpPr>
          <p:cNvPr id="3" name="Content Placeholder 2">
            <a:extLst>
              <a:ext uri="{FF2B5EF4-FFF2-40B4-BE49-F238E27FC236}">
                <a16:creationId xmlns:a16="http://schemas.microsoft.com/office/drawing/2014/main" id="{0193335E-EE35-4932-93D0-AAF8DC2FEA06}"/>
              </a:ext>
            </a:extLst>
          </p:cNvPr>
          <p:cNvSpPr>
            <a:spLocks noGrp="1"/>
          </p:cNvSpPr>
          <p:nvPr>
            <p:ph idx="1"/>
          </p:nvPr>
        </p:nvSpPr>
        <p:spPr>
          <a:xfrm>
            <a:off x="6464807" y="3176337"/>
            <a:ext cx="5120640" cy="2922711"/>
          </a:xfrm>
        </p:spPr>
        <p:txBody>
          <a:bodyPr vert="horz" lIns="91440" tIns="45720" rIns="91440" bIns="45720" rtlCol="0" anchor="t">
            <a:normAutofit/>
          </a:bodyPr>
          <a:lstStyle/>
          <a:p>
            <a:r>
              <a:rPr lang="en-US" sz="1800">
                <a:cs typeface="Calibri"/>
              </a:rPr>
              <a:t>Journal articles to which we already subscribe</a:t>
            </a:r>
          </a:p>
          <a:p>
            <a:r>
              <a:rPr lang="en-US" sz="1800">
                <a:cs typeface="Calibri"/>
              </a:rPr>
              <a:t>Library ebooks, esp with multi-user licenses</a:t>
            </a:r>
          </a:p>
        </p:txBody>
      </p:sp>
      <p:sp>
        <p:nvSpPr>
          <p:cNvPr id="35" name="Rectangle 34">
            <a:extLst>
              <a:ext uri="{FF2B5EF4-FFF2-40B4-BE49-F238E27FC236}">
                <a16:creationId xmlns:a16="http://schemas.microsoft.com/office/drawing/2014/main" id="{78907291-9D6D-4740-81DB-441477BCA2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0661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3A9E89-033E-4C4A-8C41-416DABFFD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6293361-111E-427D-8E5B-256944AC83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27535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FB4A57-DAA9-4BF4-A8AD-09E588216E9D}"/>
              </a:ext>
            </a:extLst>
          </p:cNvPr>
          <p:cNvSpPr>
            <a:spLocks noGrp="1"/>
          </p:cNvSpPr>
          <p:nvPr>
            <p:ph type="title"/>
          </p:nvPr>
        </p:nvSpPr>
        <p:spPr>
          <a:xfrm>
            <a:off x="6464807" y="687479"/>
            <a:ext cx="5120640" cy="1574874"/>
          </a:xfrm>
        </p:spPr>
        <p:txBody>
          <a:bodyPr anchor="b">
            <a:normAutofit/>
          </a:bodyPr>
          <a:lstStyle/>
          <a:p>
            <a:r>
              <a:rPr lang="en-US" sz="4000">
                <a:cs typeface="Calibri Light"/>
              </a:rPr>
              <a:t>Other strategies to lower cost</a:t>
            </a:r>
            <a:endParaRPr lang="en-US" sz="4000"/>
          </a:p>
        </p:txBody>
      </p:sp>
      <p:grpSp>
        <p:nvGrpSpPr>
          <p:cNvPr id="13" name="Group 12">
            <a:extLst>
              <a:ext uri="{FF2B5EF4-FFF2-40B4-BE49-F238E27FC236}">
                <a16:creationId xmlns:a16="http://schemas.microsoft.com/office/drawing/2014/main" id="{63DC97D1-AD47-4789-83ED-3F3C05ED7B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464808" y="73152"/>
            <a:ext cx="1178966" cy="232963"/>
            <a:chOff x="7763256" y="73152"/>
            <a:chExt cx="1178966" cy="232963"/>
          </a:xfrm>
        </p:grpSpPr>
        <p:sp>
          <p:nvSpPr>
            <p:cNvPr id="14" name="Rectangle 64">
              <a:extLst>
                <a:ext uri="{FF2B5EF4-FFF2-40B4-BE49-F238E27FC236}">
                  <a16:creationId xmlns:a16="http://schemas.microsoft.com/office/drawing/2014/main" id="{710AFA08-938C-4011-AEB0-CFF0C3711C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id="{47D4E191-A3A3-4635-B623-F09E1D0D79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4">
              <a:extLst>
                <a:ext uri="{FF2B5EF4-FFF2-40B4-BE49-F238E27FC236}">
                  <a16:creationId xmlns:a16="http://schemas.microsoft.com/office/drawing/2014/main" id="{C63613E4-7018-4844-98F1-13EF5AB5B1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418003B0-D86D-4D1A-8FDF-40C643E3C2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a16="http://schemas.microsoft.com/office/drawing/2014/main" id="{3A14D560-EDEA-4626-87AB-EF61F303F1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5345520E-889A-455A-878F-A0125D11E3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CDDD0E86-DA66-4508-A2E6-CE9A79230F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a16="http://schemas.microsoft.com/office/drawing/2014/main" id="{EC4B3CE8-B1DB-43F4-9BAB-20C88DD89C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a16="http://schemas.microsoft.com/office/drawing/2014/main" id="{13B9B580-56AC-4D11-B163-94A780C5E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a16="http://schemas.microsoft.com/office/drawing/2014/main" id="{7FBA6C20-8F12-46AB-B784-5638E204BE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837CA5B4-5749-46EB-A6AF-B3463743E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9E9F4FBF-29D9-4F1D-82EE-3DFF06409E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id="{BC3FA483-9BED-447C-9142-2ABD5202F2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33D5EA68-60B6-4222-8230-8D9F46F808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247D6DC2-105F-4B02-9BFC-A957CD417B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7C7A357B-DD86-4C4E-B97A-B2340C513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A9B26E8C-D18A-4418-A82D-CE84CDEB71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CA22098D-26F7-4B67-A393-9558DB83A1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D71D2748-601C-4AF2-B113-0776DD7766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85E0831A-F43D-48A5-B702-102CCC2709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4">
            <a:extLst>
              <a:ext uri="{FF2B5EF4-FFF2-40B4-BE49-F238E27FC236}">
                <a16:creationId xmlns:a16="http://schemas.microsoft.com/office/drawing/2014/main" id="{93BA155F-BE78-4A7D-9172-045F62C9B000}"/>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00050" y="657415"/>
            <a:ext cx="5360289" cy="5360289"/>
          </a:xfrm>
          <a:prstGeom prst="rect">
            <a:avLst/>
          </a:prstGeom>
        </p:spPr>
      </p:pic>
      <p:sp>
        <p:nvSpPr>
          <p:cNvPr id="3" name="Content Placeholder 2">
            <a:extLst>
              <a:ext uri="{FF2B5EF4-FFF2-40B4-BE49-F238E27FC236}">
                <a16:creationId xmlns:a16="http://schemas.microsoft.com/office/drawing/2014/main" id="{5C688304-3C70-47D6-8881-FFBED160A820}"/>
              </a:ext>
            </a:extLst>
          </p:cNvPr>
          <p:cNvSpPr>
            <a:spLocks noGrp="1"/>
          </p:cNvSpPr>
          <p:nvPr>
            <p:ph idx="1"/>
          </p:nvPr>
        </p:nvSpPr>
        <p:spPr>
          <a:xfrm>
            <a:off x="6464807" y="3176337"/>
            <a:ext cx="5120640" cy="2922711"/>
          </a:xfrm>
        </p:spPr>
        <p:txBody>
          <a:bodyPr vert="horz" lIns="91440" tIns="45720" rIns="91440" bIns="45720" rtlCol="0" anchor="t">
            <a:normAutofit/>
          </a:bodyPr>
          <a:lstStyle/>
          <a:p>
            <a:r>
              <a:rPr lang="en-US" sz="1800">
                <a:cs typeface="Calibri"/>
              </a:rPr>
              <a:t>Older/different editions</a:t>
            </a:r>
          </a:p>
          <a:p>
            <a:r>
              <a:rPr lang="en-US" sz="1800">
                <a:cs typeface="Calibri"/>
              </a:rPr>
              <a:t>Eliminate cost of some assigned items</a:t>
            </a:r>
          </a:p>
          <a:p>
            <a:r>
              <a:rPr lang="en-US" sz="1800">
                <a:cs typeface="Calibri"/>
              </a:rPr>
              <a:t>Seek open or zero-cost alternatives</a:t>
            </a:r>
          </a:p>
          <a:p>
            <a:r>
              <a:rPr lang="en-US" sz="1800">
                <a:cs typeface="Calibri"/>
              </a:rPr>
              <a:t>Try to keep total cost under $50</a:t>
            </a:r>
          </a:p>
        </p:txBody>
      </p:sp>
      <p:sp>
        <p:nvSpPr>
          <p:cNvPr id="35" name="Rectangle 34">
            <a:extLst>
              <a:ext uri="{FF2B5EF4-FFF2-40B4-BE49-F238E27FC236}">
                <a16:creationId xmlns:a16="http://schemas.microsoft.com/office/drawing/2014/main" id="{78907291-9D6D-4740-81DB-441477BCA2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3312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Photo of Dr. Sarah Principato">
            <a:extLst>
              <a:ext uri="{FF2B5EF4-FFF2-40B4-BE49-F238E27FC236}">
                <a16:creationId xmlns:a16="http://schemas.microsoft.com/office/drawing/2014/main" id="{87E4A06F-AF01-4CAB-912A-FF867415CE69}"/>
              </a:ext>
            </a:extLst>
          </p:cNvPr>
          <p:cNvPicPr>
            <a:picLocks noChangeAspect="1"/>
          </p:cNvPicPr>
          <p:nvPr/>
        </p:nvPicPr>
        <p:blipFill>
          <a:blip r:embed="rId3"/>
          <a:stretch>
            <a:fillRect/>
          </a:stretch>
        </p:blipFill>
        <p:spPr>
          <a:xfrm>
            <a:off x="1166239" y="783389"/>
            <a:ext cx="2480153" cy="4114799"/>
          </a:xfrm>
          <a:prstGeom prst="rect">
            <a:avLst/>
          </a:prstGeom>
          <a:ln>
            <a:noFill/>
          </a:ln>
          <a:effectLst>
            <a:outerShdw blurRad="292100" dist="139700" dir="2700000" algn="tl" rotWithShape="0">
              <a:srgbClr val="333333">
                <a:alpha val="65000"/>
              </a:srgbClr>
            </a:outerShdw>
          </a:effectLst>
        </p:spPr>
      </p:pic>
      <p:pic>
        <p:nvPicPr>
          <p:cNvPr id="4" name="Picture 4" descr="Photo of Dr. Mercedes Valmisa Oviedo">
            <a:extLst>
              <a:ext uri="{FF2B5EF4-FFF2-40B4-BE49-F238E27FC236}">
                <a16:creationId xmlns:a16="http://schemas.microsoft.com/office/drawing/2014/main" id="{369D6F7C-2058-4CFB-9A11-272DE2F3293B}"/>
              </a:ext>
            </a:extLst>
          </p:cNvPr>
          <p:cNvPicPr>
            <a:picLocks noChangeAspect="1"/>
          </p:cNvPicPr>
          <p:nvPr/>
        </p:nvPicPr>
        <p:blipFill>
          <a:blip r:embed="rId4"/>
          <a:stretch>
            <a:fillRect/>
          </a:stretch>
        </p:blipFill>
        <p:spPr>
          <a:xfrm>
            <a:off x="8467558" y="810126"/>
            <a:ext cx="2743200" cy="4114800"/>
          </a:xfrm>
          <a:prstGeom prst="rect">
            <a:avLst/>
          </a:prstGeom>
          <a:ln>
            <a:noFill/>
          </a:ln>
          <a:effectLst>
            <a:outerShdw blurRad="292100" dist="139700" dir="2700000" algn="tl" rotWithShape="0">
              <a:srgbClr val="333333">
                <a:alpha val="65000"/>
              </a:srgbClr>
            </a:outerShdw>
          </a:effectLst>
        </p:spPr>
      </p:pic>
      <p:pic>
        <p:nvPicPr>
          <p:cNvPr id="5" name="Picture 5" descr="Photo of Dr. Alecea Standlee">
            <a:extLst>
              <a:ext uri="{FF2B5EF4-FFF2-40B4-BE49-F238E27FC236}">
                <a16:creationId xmlns:a16="http://schemas.microsoft.com/office/drawing/2014/main" id="{07DDF3E5-3DFD-4ADB-A15C-3BEF5D4B0EEA}"/>
              </a:ext>
            </a:extLst>
          </p:cNvPr>
          <p:cNvPicPr>
            <a:picLocks noChangeAspect="1"/>
          </p:cNvPicPr>
          <p:nvPr/>
        </p:nvPicPr>
        <p:blipFill>
          <a:blip r:embed="rId5"/>
          <a:stretch>
            <a:fillRect/>
          </a:stretch>
        </p:blipFill>
        <p:spPr>
          <a:xfrm>
            <a:off x="4981408" y="781634"/>
            <a:ext cx="2496552" cy="4091572"/>
          </a:xfrm>
          <a:prstGeom prst="rect">
            <a:avLst/>
          </a:prstGeom>
          <a:ln>
            <a:noFill/>
          </a:ln>
          <a:effectLst>
            <a:outerShdw blurRad="292100" dist="139700" dir="2700000" algn="tl" rotWithShape="0">
              <a:srgbClr val="333333">
                <a:alpha val="65000"/>
              </a:srgbClr>
            </a:outerShdw>
          </a:effectLst>
        </p:spPr>
      </p:pic>
      <p:sp>
        <p:nvSpPr>
          <p:cNvPr id="6" name="TextBox 5">
            <a:extLst>
              <a:ext uri="{FF2B5EF4-FFF2-40B4-BE49-F238E27FC236}">
                <a16:creationId xmlns:a16="http://schemas.microsoft.com/office/drawing/2014/main" id="{F42CD68D-158E-4798-96B1-62B5EC0B884D}"/>
              </a:ext>
            </a:extLst>
          </p:cNvPr>
          <p:cNvSpPr txBox="1"/>
          <p:nvPr/>
        </p:nvSpPr>
        <p:spPr>
          <a:xfrm>
            <a:off x="901031" y="5299242"/>
            <a:ext cx="260951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t>Dr. Sarah Principato</a:t>
            </a:r>
            <a:br>
              <a:rPr lang="en-US" b="1"/>
            </a:br>
            <a:r>
              <a:rPr lang="en-US" b="1">
                <a:cs typeface="Calibri"/>
              </a:rPr>
              <a:t>Environmental Studies</a:t>
            </a:r>
          </a:p>
        </p:txBody>
      </p:sp>
      <p:sp>
        <p:nvSpPr>
          <p:cNvPr id="7" name="TextBox 6">
            <a:extLst>
              <a:ext uri="{FF2B5EF4-FFF2-40B4-BE49-F238E27FC236}">
                <a16:creationId xmlns:a16="http://schemas.microsoft.com/office/drawing/2014/main" id="{4EA93A70-4147-4CFB-A965-F54C81F4484E}"/>
              </a:ext>
            </a:extLst>
          </p:cNvPr>
          <p:cNvSpPr txBox="1"/>
          <p:nvPr/>
        </p:nvSpPr>
        <p:spPr>
          <a:xfrm>
            <a:off x="4791241" y="5299241"/>
            <a:ext cx="256941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t>Dr. </a:t>
            </a:r>
            <a:r>
              <a:rPr lang="en-US" b="1" err="1"/>
              <a:t>Alecea</a:t>
            </a:r>
            <a:r>
              <a:rPr lang="en-US" b="1"/>
              <a:t> Standlee</a:t>
            </a:r>
            <a:br>
              <a:rPr lang="en-US" b="1"/>
            </a:br>
            <a:r>
              <a:rPr lang="en-US" b="1">
                <a:cs typeface="Calibri"/>
              </a:rPr>
              <a:t>Sociology</a:t>
            </a:r>
          </a:p>
        </p:txBody>
      </p:sp>
      <p:sp>
        <p:nvSpPr>
          <p:cNvPr id="8" name="TextBox 7">
            <a:extLst>
              <a:ext uri="{FF2B5EF4-FFF2-40B4-BE49-F238E27FC236}">
                <a16:creationId xmlns:a16="http://schemas.microsoft.com/office/drawing/2014/main" id="{98129D41-E5BA-4997-A2C4-B7AC2701F1EA}"/>
              </a:ext>
            </a:extLst>
          </p:cNvPr>
          <p:cNvSpPr txBox="1"/>
          <p:nvPr/>
        </p:nvSpPr>
        <p:spPr>
          <a:xfrm>
            <a:off x="8267032" y="5352716"/>
            <a:ext cx="319772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t>Dr. Mercedes </a:t>
            </a:r>
            <a:r>
              <a:rPr lang="en-US" b="1" err="1"/>
              <a:t>V</a:t>
            </a:r>
            <a:r>
              <a:rPr lang="en-US" b="1" err="1">
                <a:ea typeface="+mn-lt"/>
                <a:cs typeface="+mn-lt"/>
              </a:rPr>
              <a:t>almisa</a:t>
            </a:r>
            <a:r>
              <a:rPr lang="en-US" b="1">
                <a:ea typeface="+mn-lt"/>
                <a:cs typeface="+mn-lt"/>
              </a:rPr>
              <a:t> Oviedo</a:t>
            </a:r>
            <a:br>
              <a:rPr lang="en-US" b="1"/>
            </a:br>
            <a:r>
              <a:rPr lang="en-US" b="1">
                <a:cs typeface="Calibri"/>
              </a:rPr>
              <a:t>Philosophy</a:t>
            </a:r>
          </a:p>
        </p:txBody>
      </p:sp>
    </p:spTree>
    <p:extLst>
      <p:ext uri="{BB962C8B-B14F-4D97-AF65-F5344CB8AC3E}">
        <p14:creationId xmlns:p14="http://schemas.microsoft.com/office/powerpoint/2010/main" val="1313547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49870-81EC-4A89-B716-563E72568886}"/>
              </a:ext>
            </a:extLst>
          </p:cNvPr>
          <p:cNvSpPr>
            <a:spLocks noGrp="1"/>
          </p:cNvSpPr>
          <p:nvPr>
            <p:ph type="title"/>
          </p:nvPr>
        </p:nvSpPr>
        <p:spPr/>
        <p:txBody>
          <a:bodyPr/>
          <a:lstStyle/>
          <a:p>
            <a:r>
              <a:rPr lang="en-US">
                <a:cs typeface="Calibri Light"/>
              </a:rPr>
              <a:t>Today we will cover:</a:t>
            </a:r>
            <a:endParaRPr lang="en-US"/>
          </a:p>
        </p:txBody>
      </p:sp>
      <p:sp>
        <p:nvSpPr>
          <p:cNvPr id="3" name="Content Placeholder 2">
            <a:extLst>
              <a:ext uri="{FF2B5EF4-FFF2-40B4-BE49-F238E27FC236}">
                <a16:creationId xmlns:a16="http://schemas.microsoft.com/office/drawing/2014/main" id="{BC624D0D-C45D-4D83-9A10-01CD6C9547BD}"/>
              </a:ext>
            </a:extLst>
          </p:cNvPr>
          <p:cNvSpPr>
            <a:spLocks noGrp="1"/>
          </p:cNvSpPr>
          <p:nvPr>
            <p:ph idx="1"/>
          </p:nvPr>
        </p:nvSpPr>
        <p:spPr/>
        <p:txBody>
          <a:bodyPr vert="horz" lIns="91440" tIns="45720" rIns="91440" bIns="45720" rtlCol="0" anchor="t">
            <a:normAutofit/>
          </a:bodyPr>
          <a:lstStyle/>
          <a:p>
            <a:r>
              <a:rPr lang="en-US">
                <a:cs typeface="Calibri"/>
              </a:rPr>
              <a:t>Context</a:t>
            </a:r>
          </a:p>
          <a:p>
            <a:pPr lvl="1"/>
            <a:r>
              <a:rPr lang="en-US">
                <a:cs typeface="Calibri"/>
              </a:rPr>
              <a:t>Textbook affordability</a:t>
            </a:r>
          </a:p>
          <a:p>
            <a:pPr lvl="1"/>
            <a:r>
              <a:rPr lang="en-US">
                <a:cs typeface="Calibri"/>
              </a:rPr>
              <a:t>Teaching online</a:t>
            </a:r>
          </a:p>
          <a:p>
            <a:r>
              <a:rPr lang="en-US">
                <a:cs typeface="Calibri"/>
              </a:rPr>
              <a:t>OER</a:t>
            </a:r>
          </a:p>
          <a:p>
            <a:r>
              <a:rPr lang="en-US">
                <a:cs typeface="Calibri"/>
              </a:rPr>
              <a:t>Zero-cost and low-cost materials</a:t>
            </a:r>
          </a:p>
          <a:p>
            <a:r>
              <a:rPr lang="en-US">
                <a:cs typeface="Calibri"/>
              </a:rPr>
              <a:t>Faculty testimonials</a:t>
            </a:r>
          </a:p>
          <a:p>
            <a:pPr lvl="1"/>
            <a:r>
              <a:rPr lang="en-US">
                <a:cs typeface="Calibri"/>
              </a:rPr>
              <a:t>Sarah Principato, Environmental Studies</a:t>
            </a:r>
          </a:p>
          <a:p>
            <a:pPr lvl="1"/>
            <a:r>
              <a:rPr lang="en-US" err="1">
                <a:cs typeface="Calibri"/>
              </a:rPr>
              <a:t>Alecea</a:t>
            </a:r>
            <a:r>
              <a:rPr lang="en-US">
                <a:cs typeface="Calibri"/>
              </a:rPr>
              <a:t> Standlee, Sociology</a:t>
            </a:r>
          </a:p>
          <a:p>
            <a:pPr lvl="1"/>
            <a:r>
              <a:rPr lang="en-US">
                <a:cs typeface="Calibri"/>
              </a:rPr>
              <a:t>Mercedes </a:t>
            </a:r>
            <a:r>
              <a:rPr lang="en-US" err="1">
                <a:cs typeface="Calibri"/>
              </a:rPr>
              <a:t>Valmisa</a:t>
            </a:r>
            <a:r>
              <a:rPr lang="en-US">
                <a:cs typeface="Calibri"/>
              </a:rPr>
              <a:t> Oviedo, Philosophy</a:t>
            </a:r>
          </a:p>
        </p:txBody>
      </p:sp>
      <p:sp>
        <p:nvSpPr>
          <p:cNvPr id="4" name="Right Brace 3">
            <a:extLst>
              <a:ext uri="{FF2B5EF4-FFF2-40B4-BE49-F238E27FC236}">
                <a16:creationId xmlns:a16="http://schemas.microsoft.com/office/drawing/2014/main" id="{C2C390BA-9D05-4E99-978B-C7A1106C7C77}"/>
              </a:ext>
            </a:extLst>
          </p:cNvPr>
          <p:cNvSpPr/>
          <p:nvPr/>
        </p:nvSpPr>
        <p:spPr>
          <a:xfrm>
            <a:off x="6875525" y="1828799"/>
            <a:ext cx="432953" cy="217343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e 4">
            <a:extLst>
              <a:ext uri="{FF2B5EF4-FFF2-40B4-BE49-F238E27FC236}">
                <a16:creationId xmlns:a16="http://schemas.microsoft.com/office/drawing/2014/main" id="{2369D36E-F3E3-401D-858C-A47D698965D5}"/>
              </a:ext>
            </a:extLst>
          </p:cNvPr>
          <p:cNvSpPr/>
          <p:nvPr/>
        </p:nvSpPr>
        <p:spPr>
          <a:xfrm>
            <a:off x="6875524" y="4227367"/>
            <a:ext cx="432953" cy="154131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44531EE5-C061-46CD-99A2-4A70D4F0D682}"/>
              </a:ext>
            </a:extLst>
          </p:cNvPr>
          <p:cNvSpPr txBox="1"/>
          <p:nvPr/>
        </p:nvSpPr>
        <p:spPr>
          <a:xfrm>
            <a:off x="7439025" y="2728480"/>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accent1"/>
                </a:solidFill>
              </a:rPr>
              <a:t>15 minutes</a:t>
            </a:r>
            <a:endParaRPr lang="en-US">
              <a:solidFill>
                <a:schemeClr val="accent1"/>
              </a:solidFill>
              <a:cs typeface="Calibri"/>
            </a:endParaRPr>
          </a:p>
        </p:txBody>
      </p:sp>
      <p:sp>
        <p:nvSpPr>
          <p:cNvPr id="7" name="TextBox 6">
            <a:extLst>
              <a:ext uri="{FF2B5EF4-FFF2-40B4-BE49-F238E27FC236}">
                <a16:creationId xmlns:a16="http://schemas.microsoft.com/office/drawing/2014/main" id="{3690EAB8-E9E2-4A38-ACC2-8C374D5F89A0}"/>
              </a:ext>
            </a:extLst>
          </p:cNvPr>
          <p:cNvSpPr txBox="1"/>
          <p:nvPr/>
        </p:nvSpPr>
        <p:spPr>
          <a:xfrm>
            <a:off x="7439024" y="4815320"/>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accent1"/>
                </a:solidFill>
              </a:rPr>
              <a:t>15 minutes</a:t>
            </a:r>
            <a:endParaRPr lang="en-US">
              <a:solidFill>
                <a:schemeClr val="accent1"/>
              </a:solidFill>
              <a:cs typeface="Calibri"/>
            </a:endParaRPr>
          </a:p>
        </p:txBody>
      </p:sp>
    </p:spTree>
    <p:extLst>
      <p:ext uri="{BB962C8B-B14F-4D97-AF65-F5344CB8AC3E}">
        <p14:creationId xmlns:p14="http://schemas.microsoft.com/office/powerpoint/2010/main" val="3019365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596E06-35AA-45D9-BF8F-74EBBF8B7451}"/>
              </a:ext>
            </a:extLst>
          </p:cNvPr>
          <p:cNvSpPr>
            <a:spLocks noGrp="1"/>
          </p:cNvSpPr>
          <p:nvPr>
            <p:ph type="title"/>
          </p:nvPr>
        </p:nvSpPr>
        <p:spPr>
          <a:xfrm>
            <a:off x="6168073" y="1445292"/>
            <a:ext cx="7030027" cy="2889114"/>
          </a:xfrm>
        </p:spPr>
        <p:txBody>
          <a:bodyPr vert="horz" lIns="91440" tIns="45720" rIns="91440" bIns="45720" rtlCol="0" anchor="b">
            <a:normAutofit/>
          </a:bodyPr>
          <a:lstStyle/>
          <a:p>
            <a:r>
              <a:rPr lang="en-US" sz="4700" kern="1200">
                <a:solidFill>
                  <a:schemeClr val="bg1"/>
                </a:solidFill>
                <a:latin typeface="+mj-lt"/>
                <a:ea typeface="+mj-ea"/>
                <a:cs typeface="+mj-cs"/>
              </a:rPr>
              <a:t>Context: Textbook Costs </a:t>
            </a:r>
            <a:br>
              <a:rPr lang="en-US" sz="4700">
                <a:solidFill>
                  <a:schemeClr val="bg1"/>
                </a:solidFill>
              </a:rPr>
            </a:br>
            <a:r>
              <a:rPr lang="en-US" sz="4700" kern="1200">
                <a:solidFill>
                  <a:schemeClr val="bg1"/>
                </a:solidFill>
                <a:latin typeface="+mj-lt"/>
                <a:ea typeface="+mj-ea"/>
                <a:cs typeface="+mj-cs"/>
              </a:rPr>
              <a:t>at Gettysburg College</a:t>
            </a:r>
          </a:p>
        </p:txBody>
      </p:sp>
      <p:sp>
        <p:nvSpPr>
          <p:cNvPr id="11" name="Freeform: Shape 10">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a:extLst>
              <a:ext uri="{FF2B5EF4-FFF2-40B4-BE49-F238E27FC236}">
                <a16:creationId xmlns:a16="http://schemas.microsoft.com/office/drawing/2014/main" id="{41B3550B-678F-4329-AD50-74823CE1B8A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19382" y="720993"/>
            <a:ext cx="4047843" cy="4047843"/>
          </a:xfrm>
          <a:prstGeom prst="rect">
            <a:avLst/>
          </a:prstGeom>
        </p:spPr>
      </p:pic>
    </p:spTree>
    <p:extLst>
      <p:ext uri="{BB962C8B-B14F-4D97-AF65-F5344CB8AC3E}">
        <p14:creationId xmlns:p14="http://schemas.microsoft.com/office/powerpoint/2010/main" val="2902661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4">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3" name="Straight Connector 26">
            <a:extLst>
              <a:ext uri="{FF2B5EF4-FFF2-40B4-BE49-F238E27FC236}">
                <a16:creationId xmlns:a16="http://schemas.microsoft.com/office/drawing/2014/main" id="{911DBBF1-3229-4BD9-B3D1-B4CA571E74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1587599"/>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Rectangle 28">
            <a:extLst>
              <a:ext uri="{FF2B5EF4-FFF2-40B4-BE49-F238E27FC236}">
                <a16:creationId xmlns:a16="http://schemas.microsoft.com/office/drawing/2014/main" id="{5BC87C3E-1040-4EE4-9BDB-9537F7A1B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6" y="1712256"/>
            <a:ext cx="12188824" cy="34334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41C98C-558A-49B6-A4CD-5D46FA212DCA}"/>
              </a:ext>
            </a:extLst>
          </p:cNvPr>
          <p:cNvSpPr>
            <a:spLocks noGrp="1"/>
          </p:cNvSpPr>
          <p:nvPr>
            <p:ph type="title"/>
          </p:nvPr>
        </p:nvSpPr>
        <p:spPr>
          <a:xfrm>
            <a:off x="738894" y="2496711"/>
            <a:ext cx="10601325" cy="1857374"/>
          </a:xfrm>
        </p:spPr>
        <p:txBody>
          <a:bodyPr vert="horz" lIns="91440" tIns="45720" rIns="91440" bIns="45720" rtlCol="0" anchor="b">
            <a:noAutofit/>
          </a:bodyPr>
          <a:lstStyle/>
          <a:p>
            <a:pPr algn="ctr"/>
            <a:r>
              <a:rPr lang="en-US" sz="5100" kern="1200">
                <a:latin typeface="Calibri"/>
                <a:cs typeface="Calibri"/>
              </a:rPr>
              <a:t>Almost 2/3 of participants spent more than $200 on books in Fall 2019</a:t>
            </a:r>
          </a:p>
        </p:txBody>
      </p:sp>
      <p:cxnSp>
        <p:nvCxnSpPr>
          <p:cNvPr id="26" name="Straight Connector 30">
            <a:extLst>
              <a:ext uri="{FF2B5EF4-FFF2-40B4-BE49-F238E27FC236}">
                <a16:creationId xmlns:a16="http://schemas.microsoft.com/office/drawing/2014/main" id="{F5CD5A0B-CDD7-427C-AA42-2EECFDFA18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5270402"/>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32">
            <a:extLst>
              <a:ext uri="{FF2B5EF4-FFF2-40B4-BE49-F238E27FC236}">
                <a16:creationId xmlns:a16="http://schemas.microsoft.com/office/drawing/2014/main" id="{054EEF01-190A-468F-A13C-CD98AC1C7D64}"/>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3998" y="5123318"/>
            <a:ext cx="9144001" cy="911681"/>
          </a:xfrm>
          <a:prstGeom prst="rect">
            <a:avLst/>
          </a:prstGeom>
          <a:noFill/>
        </p:spPr>
        <p:txBody>
          <a:bodyPr wrap="square" rtlCol="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chemeClr val="tx1">
                  <a:lumMod val="85000"/>
                  <a:lumOff val="15000"/>
                </a:scheme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5959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4">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3" name="Straight Connector 26">
            <a:extLst>
              <a:ext uri="{FF2B5EF4-FFF2-40B4-BE49-F238E27FC236}">
                <a16:creationId xmlns:a16="http://schemas.microsoft.com/office/drawing/2014/main" id="{911DBBF1-3229-4BD9-B3D1-B4CA571E74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1587599"/>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Rectangle 28">
            <a:extLst>
              <a:ext uri="{FF2B5EF4-FFF2-40B4-BE49-F238E27FC236}">
                <a16:creationId xmlns:a16="http://schemas.microsoft.com/office/drawing/2014/main" id="{5BC87C3E-1040-4EE4-9BDB-9537F7A1B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6" y="1712256"/>
            <a:ext cx="12188824" cy="34334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41C98C-558A-49B6-A4CD-5D46FA212DCA}"/>
              </a:ext>
            </a:extLst>
          </p:cNvPr>
          <p:cNvSpPr>
            <a:spLocks noGrp="1"/>
          </p:cNvSpPr>
          <p:nvPr>
            <p:ph type="title"/>
          </p:nvPr>
        </p:nvSpPr>
        <p:spPr>
          <a:xfrm>
            <a:off x="1379219" y="2496711"/>
            <a:ext cx="9059754" cy="1857374"/>
          </a:xfrm>
        </p:spPr>
        <p:txBody>
          <a:bodyPr vert="horz" lIns="91440" tIns="45720" rIns="91440" bIns="45720" rtlCol="0" anchor="b">
            <a:noAutofit/>
          </a:bodyPr>
          <a:lstStyle/>
          <a:p>
            <a:pPr algn="ctr"/>
            <a:r>
              <a:rPr lang="en-US" sz="5100">
                <a:latin typeface="Calibri"/>
                <a:cs typeface="Calibri"/>
              </a:rPr>
              <a:t>Students report that financial aid is not helping</a:t>
            </a:r>
            <a:endParaRPr lang="en-US" sz="5100" kern="1200">
              <a:latin typeface="Calibri"/>
              <a:cs typeface="Calibri"/>
            </a:endParaRPr>
          </a:p>
        </p:txBody>
      </p:sp>
      <p:cxnSp>
        <p:nvCxnSpPr>
          <p:cNvPr id="26" name="Straight Connector 30">
            <a:extLst>
              <a:ext uri="{FF2B5EF4-FFF2-40B4-BE49-F238E27FC236}">
                <a16:creationId xmlns:a16="http://schemas.microsoft.com/office/drawing/2014/main" id="{F5CD5A0B-CDD7-427C-AA42-2EECFDFA18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5270402"/>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32">
            <a:extLst>
              <a:ext uri="{FF2B5EF4-FFF2-40B4-BE49-F238E27FC236}">
                <a16:creationId xmlns:a16="http://schemas.microsoft.com/office/drawing/2014/main" id="{054EEF01-190A-468F-A13C-CD98AC1C7D64}"/>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3998" y="5123318"/>
            <a:ext cx="9144001" cy="911681"/>
          </a:xfrm>
          <a:prstGeom prst="rect">
            <a:avLst/>
          </a:prstGeom>
          <a:noFill/>
        </p:spPr>
        <p:txBody>
          <a:bodyPr wrap="square" rtlCol="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chemeClr val="tx1">
                  <a:lumMod val="85000"/>
                  <a:lumOff val="15000"/>
                </a:scheme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6205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4">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3" name="Straight Connector 26">
            <a:extLst>
              <a:ext uri="{FF2B5EF4-FFF2-40B4-BE49-F238E27FC236}">
                <a16:creationId xmlns:a16="http://schemas.microsoft.com/office/drawing/2014/main" id="{911DBBF1-3229-4BD9-B3D1-B4CA571E74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1587599"/>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Rectangle 28">
            <a:extLst>
              <a:ext uri="{FF2B5EF4-FFF2-40B4-BE49-F238E27FC236}">
                <a16:creationId xmlns:a16="http://schemas.microsoft.com/office/drawing/2014/main" id="{5BC87C3E-1040-4EE4-9BDB-9537F7A1B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6" y="1712256"/>
            <a:ext cx="12188824" cy="34334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41C98C-558A-49B6-A4CD-5D46FA212DCA}"/>
              </a:ext>
            </a:extLst>
          </p:cNvPr>
          <p:cNvSpPr>
            <a:spLocks noGrp="1"/>
          </p:cNvSpPr>
          <p:nvPr>
            <p:ph type="title"/>
          </p:nvPr>
        </p:nvSpPr>
        <p:spPr>
          <a:xfrm>
            <a:off x="1091672" y="2496711"/>
            <a:ext cx="10008659" cy="1857374"/>
          </a:xfrm>
        </p:spPr>
        <p:txBody>
          <a:bodyPr vert="horz" lIns="91440" tIns="45720" rIns="91440" bIns="45720" rtlCol="0" anchor="b">
            <a:noAutofit/>
          </a:bodyPr>
          <a:lstStyle/>
          <a:p>
            <a:pPr algn="ctr"/>
            <a:r>
              <a:rPr lang="en-US" sz="5100">
                <a:latin typeface="Calibri"/>
                <a:cs typeface="Calibri"/>
              </a:rPr>
              <a:t>Students reduce textbook costs in a variety of ways</a:t>
            </a:r>
            <a:endParaRPr lang="en-US" sz="5100" kern="1200">
              <a:latin typeface="Calibri"/>
              <a:cs typeface="Calibri"/>
            </a:endParaRPr>
          </a:p>
        </p:txBody>
      </p:sp>
      <p:cxnSp>
        <p:nvCxnSpPr>
          <p:cNvPr id="26" name="Straight Connector 30">
            <a:extLst>
              <a:ext uri="{FF2B5EF4-FFF2-40B4-BE49-F238E27FC236}">
                <a16:creationId xmlns:a16="http://schemas.microsoft.com/office/drawing/2014/main" id="{F5CD5A0B-CDD7-427C-AA42-2EECFDFA18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5270402"/>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32">
            <a:extLst>
              <a:ext uri="{FF2B5EF4-FFF2-40B4-BE49-F238E27FC236}">
                <a16:creationId xmlns:a16="http://schemas.microsoft.com/office/drawing/2014/main" id="{054EEF01-190A-468F-A13C-CD98AC1C7D64}"/>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3998" y="5123318"/>
            <a:ext cx="9144001" cy="911681"/>
          </a:xfrm>
          <a:prstGeom prst="rect">
            <a:avLst/>
          </a:prstGeom>
          <a:noFill/>
        </p:spPr>
        <p:txBody>
          <a:bodyPr wrap="square" rtlCol="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chemeClr val="tx1">
                  <a:lumMod val="85000"/>
                  <a:lumOff val="15000"/>
                </a:scheme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4675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4">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3" name="Straight Connector 26">
            <a:extLst>
              <a:ext uri="{FF2B5EF4-FFF2-40B4-BE49-F238E27FC236}">
                <a16:creationId xmlns:a16="http://schemas.microsoft.com/office/drawing/2014/main" id="{911DBBF1-3229-4BD9-B3D1-B4CA571E74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1587599"/>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Rectangle 28">
            <a:extLst>
              <a:ext uri="{FF2B5EF4-FFF2-40B4-BE49-F238E27FC236}">
                <a16:creationId xmlns:a16="http://schemas.microsoft.com/office/drawing/2014/main" id="{5BC87C3E-1040-4EE4-9BDB-9537F7A1B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6" y="1712256"/>
            <a:ext cx="12188824" cy="34334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41C98C-558A-49B6-A4CD-5D46FA212DCA}"/>
              </a:ext>
            </a:extLst>
          </p:cNvPr>
          <p:cNvSpPr>
            <a:spLocks noGrp="1"/>
          </p:cNvSpPr>
          <p:nvPr>
            <p:ph type="title"/>
          </p:nvPr>
        </p:nvSpPr>
        <p:spPr>
          <a:xfrm>
            <a:off x="1091672" y="2496711"/>
            <a:ext cx="10008659" cy="1857374"/>
          </a:xfrm>
        </p:spPr>
        <p:txBody>
          <a:bodyPr vert="horz" lIns="91440" tIns="45720" rIns="91440" bIns="45720" rtlCol="0" anchor="b">
            <a:noAutofit/>
          </a:bodyPr>
          <a:lstStyle/>
          <a:p>
            <a:pPr algn="ctr"/>
            <a:r>
              <a:rPr lang="en-US" sz="5100">
                <a:latin typeface="Calibri"/>
                <a:cs typeface="Calibri"/>
              </a:rPr>
              <a:t>Book costs may affect some groups more than others</a:t>
            </a:r>
            <a:endParaRPr lang="en-US" sz="5100" kern="1200">
              <a:latin typeface="Calibri"/>
              <a:cs typeface="Calibri"/>
            </a:endParaRPr>
          </a:p>
        </p:txBody>
      </p:sp>
      <p:cxnSp>
        <p:nvCxnSpPr>
          <p:cNvPr id="26" name="Straight Connector 30">
            <a:extLst>
              <a:ext uri="{FF2B5EF4-FFF2-40B4-BE49-F238E27FC236}">
                <a16:creationId xmlns:a16="http://schemas.microsoft.com/office/drawing/2014/main" id="{F5CD5A0B-CDD7-427C-AA42-2EECFDFA18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5270402"/>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32">
            <a:extLst>
              <a:ext uri="{FF2B5EF4-FFF2-40B4-BE49-F238E27FC236}">
                <a16:creationId xmlns:a16="http://schemas.microsoft.com/office/drawing/2014/main" id="{054EEF01-190A-468F-A13C-CD98AC1C7D64}"/>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3998" y="5123318"/>
            <a:ext cx="9144001" cy="911681"/>
          </a:xfrm>
          <a:prstGeom prst="rect">
            <a:avLst/>
          </a:prstGeom>
          <a:noFill/>
        </p:spPr>
        <p:txBody>
          <a:bodyPr wrap="square" rtlCol="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chemeClr val="tx1">
                  <a:lumMod val="85000"/>
                  <a:lumOff val="15000"/>
                </a:scheme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4590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4">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3" name="Straight Connector 26">
            <a:extLst>
              <a:ext uri="{FF2B5EF4-FFF2-40B4-BE49-F238E27FC236}">
                <a16:creationId xmlns:a16="http://schemas.microsoft.com/office/drawing/2014/main" id="{911DBBF1-3229-4BD9-B3D1-B4CA571E74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1587599"/>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Rectangle 28">
            <a:extLst>
              <a:ext uri="{FF2B5EF4-FFF2-40B4-BE49-F238E27FC236}">
                <a16:creationId xmlns:a16="http://schemas.microsoft.com/office/drawing/2014/main" id="{5BC87C3E-1040-4EE4-9BDB-9537F7A1B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6" y="1712256"/>
            <a:ext cx="12188824" cy="34334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41C98C-558A-49B6-A4CD-5D46FA212DCA}"/>
              </a:ext>
            </a:extLst>
          </p:cNvPr>
          <p:cNvSpPr>
            <a:spLocks noGrp="1"/>
          </p:cNvSpPr>
          <p:nvPr>
            <p:ph type="title"/>
          </p:nvPr>
        </p:nvSpPr>
        <p:spPr>
          <a:xfrm>
            <a:off x="1091672" y="2309806"/>
            <a:ext cx="10008659" cy="2231185"/>
          </a:xfrm>
        </p:spPr>
        <p:txBody>
          <a:bodyPr vert="horz" lIns="91440" tIns="45720" rIns="91440" bIns="45720" rtlCol="0" anchor="b">
            <a:noAutofit/>
          </a:bodyPr>
          <a:lstStyle/>
          <a:p>
            <a:pPr algn="ctr"/>
            <a:r>
              <a:rPr lang="en-US" sz="5100">
                <a:latin typeface="Calibri"/>
                <a:cs typeface="Calibri"/>
              </a:rPr>
              <a:t>Students say </a:t>
            </a:r>
            <a:r>
              <a:rPr lang="en-US" sz="5100" b="1">
                <a:latin typeface="Calibri"/>
                <a:cs typeface="Calibri"/>
              </a:rPr>
              <a:t>$50</a:t>
            </a:r>
            <a:r>
              <a:rPr lang="en-US" sz="5100">
                <a:latin typeface="Calibri"/>
                <a:cs typeface="Calibri"/>
              </a:rPr>
              <a:t> is a reasonable price for ALL books and materials for a single course</a:t>
            </a:r>
            <a:endParaRPr lang="en-US" sz="5100" kern="1200">
              <a:latin typeface="Calibri"/>
              <a:cs typeface="Calibri"/>
            </a:endParaRPr>
          </a:p>
        </p:txBody>
      </p:sp>
      <p:cxnSp>
        <p:nvCxnSpPr>
          <p:cNvPr id="26" name="Straight Connector 30">
            <a:extLst>
              <a:ext uri="{FF2B5EF4-FFF2-40B4-BE49-F238E27FC236}">
                <a16:creationId xmlns:a16="http://schemas.microsoft.com/office/drawing/2014/main" id="{F5CD5A0B-CDD7-427C-AA42-2EECFDFA18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5270402"/>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32">
            <a:extLst>
              <a:ext uri="{FF2B5EF4-FFF2-40B4-BE49-F238E27FC236}">
                <a16:creationId xmlns:a16="http://schemas.microsoft.com/office/drawing/2014/main" id="{054EEF01-190A-468F-A13C-CD98AC1C7D64}"/>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3998" y="5123318"/>
            <a:ext cx="9144001" cy="911681"/>
          </a:xfrm>
          <a:prstGeom prst="rect">
            <a:avLst/>
          </a:prstGeom>
          <a:noFill/>
        </p:spPr>
        <p:txBody>
          <a:bodyPr wrap="square" rtlCol="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chemeClr val="tx1">
                  <a:lumMod val="85000"/>
                  <a:lumOff val="15000"/>
                </a:scheme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1051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140E0B-7AB1-4CCF-84A1-1856818D0B20}"/>
              </a:ext>
            </a:extLst>
          </p:cNvPr>
          <p:cNvSpPr>
            <a:spLocks noGrp="1"/>
          </p:cNvSpPr>
          <p:nvPr>
            <p:ph type="title"/>
          </p:nvPr>
        </p:nvSpPr>
        <p:spPr>
          <a:xfrm>
            <a:off x="6746628" y="1783959"/>
            <a:ext cx="4645250" cy="2889114"/>
          </a:xfrm>
        </p:spPr>
        <p:txBody>
          <a:bodyPr vert="horz" lIns="91440" tIns="45720" rIns="91440" bIns="45720" rtlCol="0" anchor="b">
            <a:normAutofit/>
          </a:bodyPr>
          <a:lstStyle/>
          <a:p>
            <a:r>
              <a:rPr lang="en-US" kern="1200">
                <a:solidFill>
                  <a:schemeClr val="bg1"/>
                </a:solidFill>
                <a:latin typeface="+mj-lt"/>
                <a:ea typeface="+mj-ea"/>
                <a:cs typeface="+mj-cs"/>
              </a:rPr>
              <a:t>Context: Teaching Online</a:t>
            </a:r>
          </a:p>
        </p:txBody>
      </p:sp>
      <p:sp>
        <p:nvSpPr>
          <p:cNvPr id="3" name="Text Placeholder 2">
            <a:extLst>
              <a:ext uri="{FF2B5EF4-FFF2-40B4-BE49-F238E27FC236}">
                <a16:creationId xmlns:a16="http://schemas.microsoft.com/office/drawing/2014/main" id="{72126C6B-0F3C-43E3-B9EE-169C0606D4BB}"/>
              </a:ext>
            </a:extLst>
          </p:cNvPr>
          <p:cNvSpPr>
            <a:spLocks noGrp="1"/>
          </p:cNvSpPr>
          <p:nvPr>
            <p:ph type="body" idx="1"/>
          </p:nvPr>
        </p:nvSpPr>
        <p:spPr>
          <a:xfrm>
            <a:off x="6746627" y="4750893"/>
            <a:ext cx="4645250" cy="1147863"/>
          </a:xfrm>
        </p:spPr>
        <p:txBody>
          <a:bodyPr vert="horz" lIns="91440" tIns="45720" rIns="91440" bIns="45720" rtlCol="0" anchor="t">
            <a:normAutofit/>
          </a:bodyPr>
          <a:lstStyle/>
          <a:p>
            <a:endParaRPr lang="en-US" sz="2000" kern="1200">
              <a:solidFill>
                <a:schemeClr val="bg1"/>
              </a:solidFill>
              <a:latin typeface="+mn-lt"/>
              <a:ea typeface="+mn-ea"/>
              <a:cs typeface="+mn-cs"/>
            </a:endParaRPr>
          </a:p>
        </p:txBody>
      </p:sp>
      <p:sp>
        <p:nvSpPr>
          <p:cNvPr id="11" name="Freeform: Shape 10">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a:extLst>
              <a:ext uri="{FF2B5EF4-FFF2-40B4-BE49-F238E27FC236}">
                <a16:creationId xmlns:a16="http://schemas.microsoft.com/office/drawing/2014/main" id="{8BCAD982-EBE0-4655-9FC8-99D10687E8E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19382" y="720993"/>
            <a:ext cx="4047843" cy="4047843"/>
          </a:xfrm>
          <a:prstGeom prst="rect">
            <a:avLst/>
          </a:prstGeom>
        </p:spPr>
      </p:pic>
    </p:spTree>
    <p:extLst>
      <p:ext uri="{BB962C8B-B14F-4D97-AF65-F5344CB8AC3E}">
        <p14:creationId xmlns:p14="http://schemas.microsoft.com/office/powerpoint/2010/main" val="3275799522"/>
      </p:ext>
    </p:extLst>
  </p:cSld>
  <p:clrMapOvr>
    <a:masterClrMapping/>
  </p:clrMapOvr>
</p:sld>
</file>

<file path=ppt/theme/theme1.xml><?xml version="1.0" encoding="utf-8"?>
<a:theme xmlns:a="http://schemas.openxmlformats.org/drawingml/2006/main" name="Office The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2682</Words>
  <Application>Microsoft Office PowerPoint</Application>
  <PresentationFormat>Widescreen</PresentationFormat>
  <Paragraphs>141</Paragraphs>
  <Slides>19</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Arial,Sans-Serif</vt:lpstr>
      <vt:lpstr>Calibri</vt:lpstr>
      <vt:lpstr>Calibri Light</vt:lpstr>
      <vt:lpstr>Office Theme</vt:lpstr>
      <vt:lpstr>Accessible, Adaptable, Affordable: How OER and Low-Cost Materials can Future-Proof Your Courses</vt:lpstr>
      <vt:lpstr>Today we will cover:</vt:lpstr>
      <vt:lpstr>Context: Textbook Costs  at Gettysburg College</vt:lpstr>
      <vt:lpstr>Almost 2/3 of participants spent more than $200 on books in Fall 2019</vt:lpstr>
      <vt:lpstr>Students report that financial aid is not helping</vt:lpstr>
      <vt:lpstr>Students reduce textbook costs in a variety of ways</vt:lpstr>
      <vt:lpstr>Book costs may affect some groups more than others</vt:lpstr>
      <vt:lpstr>Students say $50 is a reasonable price for ALL books and materials for a single course</vt:lpstr>
      <vt:lpstr>Context: Teaching Online</vt:lpstr>
      <vt:lpstr>Open Educational Resources</vt:lpstr>
      <vt:lpstr>What are OER?</vt:lpstr>
      <vt:lpstr>Benefits of OER: Students</vt:lpstr>
      <vt:lpstr>Benefits of OER: Teachers</vt:lpstr>
      <vt:lpstr>Finding OER</vt:lpstr>
      <vt:lpstr>Low-cost Course Materials</vt:lpstr>
      <vt:lpstr>Course Reserves</vt:lpstr>
      <vt:lpstr>Library-licensed materials</vt:lpstr>
      <vt:lpstr>Other strategies to lower cost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Accessible, Adaptable, Affordable: How OER and Low-Cost Materials can Future-Proof Your Courses</dc:title>
  <dc:creator>Elmquist, Mary Rose</dc:creator>
  <cp:lastModifiedBy>Sarah Appedu</cp:lastModifiedBy>
  <cp:revision>15</cp:revision>
  <dcterms:created xsi:type="dcterms:W3CDTF">2020-06-10T21:32:45Z</dcterms:created>
  <dcterms:modified xsi:type="dcterms:W3CDTF">2020-06-17T18:04:00Z</dcterms:modified>
</cp:coreProperties>
</file>