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F1B4C6-AD0E-4F11-B043-A019B234592B}">
  <a:tblStyle styleId="{CAF1B4C6-AD0E-4F11-B043-A019B23459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03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0c95718f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0c95718f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a6aa8a8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a6aa8a8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6f73a04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6f73a04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8f3d058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8f3d058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6f73a0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6f73a0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6f73a0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6f73a0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a6aa8a8c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a6aa8a8c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0c95718f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0c95718f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8f3d058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8f3d058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a6aa8a8cf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a6aa8a8cf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a6aa8a8cf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a6aa8a8cf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forbes@gettysburg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dsmith@gettysburg.edu" TargetMode="External"/><Relationship Id="rId4" Type="http://schemas.openxmlformats.org/officeDocument/2006/relationships/hyperlink" Target="mailto:kodessha@gettysburg.ed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infolit.org/uploads/2/7/5/4/27541717/pil_handout_study_finalvjuly_2010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ccc.ncte.org/cccc/resources/positions/owiprinciples" TargetMode="External"/><Relationship Id="rId5" Type="http://schemas.openxmlformats.org/officeDocument/2006/relationships/hyperlink" Target="http://www.ala.org/acrl/sites/ala.org.acrl/files/content/issues/infolit/framework1.pdf" TargetMode="External"/><Relationship Id="rId4" Type="http://schemas.openxmlformats.org/officeDocument/2006/relationships/hyperlink" Target="https://www.gettysburg.edu/musselman-library/services/faculty-course-services/instructi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sburg.edu/musselman-library/pdfs/2019/01/gettysburg-info-lit-goal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sc.utoronto.ca/technology/assignment-scaffold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Redesign Your Writing &amp; Research Assignments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Kerri Odess-Harnish, Meggan Smith, &amp; Melissa Forbes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 4: Build in research and writing support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Do not assume all students in your courses have the same library knowledge or research experience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Build in support from your colleagues in the library and writing center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Library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Asynchronous/synchronous instruction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Research help desk/research appointments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Renovated classroom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Writing Center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Online &amp; in-person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Guest speakers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Write</a:t>
            </a:r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Overall goals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What do you want students to get out of doing the assignment?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What are you trying to use this assignment to learn? 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Format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Why is this a research assignment? 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Why is it a written paper? 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Does it need to be an “academic paper”? Who is the audience for this? 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8030100" cy="23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Please contact us if you have any questions or would like to discuss your course assignments in more detail.</a:t>
            </a: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27" name="Google Shape;127;p24"/>
          <p:cNvSpPr txBox="1"/>
          <p:nvPr/>
        </p:nvSpPr>
        <p:spPr>
          <a:xfrm>
            <a:off x="746850" y="2623525"/>
            <a:ext cx="7554600" cy="17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4"/>
          <p:cNvSpPr txBox="1"/>
          <p:nvPr/>
        </p:nvSpPr>
        <p:spPr>
          <a:xfrm>
            <a:off x="360050" y="2441875"/>
            <a:ext cx="8160300" cy="2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Melissa Forbes -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mforbes@gettysburg.edu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Kerri Odess-Harnish -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kodessha@gettysburg.edu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Meggan Smith -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mdsmith@gettysburg.edu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more</a:t>
            </a:r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Head, A.J. &amp; Eisenberg, M.B. (2010).  “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Assigning Inquiry: How Handouts for Research Assignments Guide Today’s College Students,</a:t>
            </a:r>
            <a:r>
              <a:rPr lang="en" sz="2000"/>
              <a:t>” Project Information Literacy Progress Report.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Musselman Library Information Literacy Goals</a:t>
            </a:r>
            <a:r>
              <a:rPr lang="en" sz="2000"/>
              <a:t>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Association of College and Research Libraries. (2016).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Framework for Information Literacy for Higher Education.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Conference on College Composition and Communication </a:t>
            </a:r>
            <a:r>
              <a:rPr lang="en" sz="2000" u="sng">
                <a:solidFill>
                  <a:schemeClr val="hlink"/>
                </a:solidFill>
                <a:hlinkClick r:id="rId6"/>
              </a:rPr>
              <a:t>statement on effective online teaching of writing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60950" y="7313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 this session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226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Share best practices for flexible and resilient research and writing assignment design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Provide opportunity for participants to share experiences, ideas, and concerns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Answer questions you may have about your course assignments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on effective research and writing assignment design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Tip 1: Backward design</a:t>
            </a:r>
            <a:br>
              <a:rPr lang="en" sz="3000"/>
            </a:br>
            <a:endParaRPr sz="3000"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11700" y="1109800"/>
            <a:ext cx="8520600" cy="3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Start with your learning outcomes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What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information literacy learning outcomes</a:t>
            </a:r>
            <a:r>
              <a:rPr lang="en" sz="2000"/>
              <a:t> are relevant to your course and learning goals?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Some common FY learning outcomes we used to guide our teaching in F2019:</a:t>
            </a:r>
            <a:endParaRPr sz="2000"/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rgbClr val="FFFFFF"/>
                </a:highlight>
              </a:rPr>
              <a:t>Understanding the range of available sources (e.g. scholarly to popular)</a:t>
            </a:r>
            <a:endParaRPr>
              <a:highlight>
                <a:srgbClr val="FFFFFF"/>
              </a:highlight>
            </a:endParaRPr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rgbClr val="FFFFFF"/>
                </a:highlight>
              </a:rPr>
              <a:t>Retrieving/accessing known items (Gett It button, call numbers, ILL, etc.)</a:t>
            </a:r>
            <a:endParaRPr>
              <a:highlight>
                <a:srgbClr val="FFFFFF"/>
              </a:highlight>
            </a:endParaRPr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rgbClr val="FFFFFF"/>
                </a:highlight>
              </a:rPr>
              <a:t>Developing search strategies (keywords and subject terms, search mechanics, locating background information, etc.)</a:t>
            </a:r>
            <a:endParaRPr>
              <a:highlight>
                <a:srgbClr val="FFFFFF"/>
              </a:highlight>
            </a:endParaRPr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rgbClr val="FFFFFF"/>
                </a:highlight>
              </a:rPr>
              <a:t>Distinguishing among different search tools (broad tools to discipline-specific ones)</a:t>
            </a:r>
            <a:endParaRPr>
              <a:highlight>
                <a:srgbClr val="FFFFFF"/>
              </a:highlight>
            </a:endParaRPr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rgbClr val="FFFFFF"/>
                </a:highlight>
              </a:rPr>
              <a:t>Source evaluation</a:t>
            </a:r>
            <a:endParaRPr>
              <a:highlight>
                <a:srgbClr val="FFFFFF"/>
              </a:highlight>
            </a:endParaRPr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rgbClr val="FFFFFF"/>
                </a:highlight>
              </a:rPr>
              <a:t>Recognizing that research is an iterative process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Tip 1: Backward design 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Demonstrate understanding of field’s discourse conventions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Participate in scholarly conversation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Make connections among course concepts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Apply course concepts to new material or context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Convey research findings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Participate in scholarly conversation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Make compelling argument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Communicate original research or thought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Analysis and critique of research methods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Demonstrate understanding of the material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Demonstrate deep critical engagement with material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Perform close reading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Apply theoretical lens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Summarize and synthesize existing research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Make evidence-based recommendations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Elucidate and define problems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(Re)contextualize primary source materials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 2: Articulate assignment requirements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Be clear on purpose of assignment and expectations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Why are students being asked to research and write? How is the assignment connected to the course learning goals?  Be explicit.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Deadlines, citation style, length of paper, etc. Provide examples.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Define your terms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Source types, research tools, etc.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Communicate how student work will be evaluated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Google Shape;90;p19"/>
          <p:cNvGraphicFramePr/>
          <p:nvPr/>
        </p:nvGraphicFramePr>
        <p:xfrm>
          <a:off x="886175" y="818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{CAF1B4C6-AD0E-4F11-B043-A019B234592B}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Topic selection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Research proposal / prospectus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Free writing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Concept map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Research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Working bibliography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Research journal / log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Source evaluation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Literature review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Annotated bibliography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Read map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Draft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Outline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First draft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Revision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Peer review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Meta-statement / reflection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Final draft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1" name="Google Shape;91;p19"/>
          <p:cNvSpPr txBox="1"/>
          <p:nvPr/>
        </p:nvSpPr>
        <p:spPr>
          <a:xfrm>
            <a:off x="0" y="111275"/>
            <a:ext cx="79377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Tip 3: Scaffold the research and writing process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886075" y="4566075"/>
            <a:ext cx="72390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*Adapted with permission from “Assignment Scaffolding,” by Allyson Skene and Sarah Fedko, Centre for Teaching and Learning, University of Toronto. Retrieved from: </a:t>
            </a:r>
            <a:r>
              <a:rPr lang="en" sz="800" u="sng">
                <a:solidFill>
                  <a:schemeClr val="hlink"/>
                </a:solidFill>
                <a:hlinkClick r:id="rId3"/>
              </a:rPr>
              <a:t>https://www.utsc.utoronto.ca/technology/assignment-scaffolding</a:t>
            </a:r>
            <a:r>
              <a:rPr lang="en" sz="1100"/>
              <a:t>. 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Community Analysis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last project asked you to look critically at your own digital writing practices; this one asks you to look critically at the practices of others. As we’ve discussed in class, your task here is to identify an online community—either one you are a part of or one you find potentially interesting—and study how they communicate.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you are doing original research, by the time you are done with this paper you will actually be the biggest expert in the world on your very specific topic: no one will have looked as closely and critically at this aspect of this specific community as you will have. Rad, right? Your assignment, therefore, is to write a </a:t>
            </a: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4000–4500-word academic research article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the communication practices of your online community. (Take heart: scholarly conventions for an article like this tell you what to write for a decent portion of that length.)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Generally speaking, scholarly articles examining these kinds of questions tend follow a similar outline: i</a:t>
            </a: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ntroduction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</a:t>
            </a: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exigence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claim/thesis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and, usually,</a:t>
            </a: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signposts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background,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possibly combined with </a:t>
            </a: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literature review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methodology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case study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and</a:t>
            </a: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conclusion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See Appendix II at the end of the prompt for a breakdown of what belongs in each of these sections, and don’t be afraid to use subheadings where useful.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311700" y="969125"/>
            <a:ext cx="2808000" cy="49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Proposal</a:t>
            </a:r>
            <a:endParaRPr sz="2000"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solidFill>
                  <a:srgbClr val="373A3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This proposal is not a contract—research projects evolve as you learn. But it is an opportunity to make sure that everyone has A) gotten the ball rolling, and B) rolled it in a productive direction.</a:t>
            </a:r>
            <a:endParaRPr sz="1150">
              <a:solidFill>
                <a:srgbClr val="373A3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1625" algn="l" rtl="0">
              <a:spcBef>
                <a:spcPts val="1200"/>
              </a:spcBef>
              <a:spcAft>
                <a:spcPts val="0"/>
              </a:spcAft>
              <a:buClr>
                <a:srgbClr val="373A3C"/>
              </a:buClr>
              <a:buSzPts val="1150"/>
              <a:buFont typeface="Roboto"/>
              <a:buChar char="●"/>
            </a:pPr>
            <a:r>
              <a:rPr lang="en" sz="1150">
                <a:solidFill>
                  <a:srgbClr val="373A3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What community do you want to study, and why?</a:t>
            </a:r>
            <a:endParaRPr sz="1150">
              <a:solidFill>
                <a:srgbClr val="373A3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rgbClr val="373A3C"/>
              </a:buClr>
              <a:buSzPts val="1150"/>
              <a:buFont typeface="Roboto"/>
              <a:buChar char="●"/>
            </a:pPr>
            <a:r>
              <a:rPr lang="en" sz="1150">
                <a:solidFill>
                  <a:srgbClr val="373A3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What is your level of experience/familiarity with this community?</a:t>
            </a:r>
            <a:endParaRPr sz="1150">
              <a:solidFill>
                <a:srgbClr val="373A3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rgbClr val="373A3C"/>
              </a:buClr>
              <a:buSzPts val="1150"/>
              <a:buFont typeface="Roboto"/>
              <a:buChar char="●"/>
            </a:pPr>
            <a:r>
              <a:rPr lang="en" sz="1150">
                <a:solidFill>
                  <a:srgbClr val="373A3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What angle do you think you might take? Tell me more.  </a:t>
            </a:r>
            <a:endParaRPr sz="1150">
              <a:solidFill>
                <a:srgbClr val="373A3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rgbClr val="373A3C"/>
              </a:buClr>
              <a:buSzPts val="1150"/>
              <a:buFont typeface="Roboto"/>
              <a:buChar char="●"/>
            </a:pPr>
            <a:r>
              <a:rPr lang="en" sz="1150">
                <a:solidFill>
                  <a:srgbClr val="373A3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What’s your “so what?” Why should anyone care?</a:t>
            </a:r>
            <a:endParaRPr sz="1150">
              <a:solidFill>
                <a:srgbClr val="373A3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32656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goal is for you to develop a sense of the scholarly conversation that is already happening on and around your topic and begin to identify where your research might fit in.</a:t>
            </a:r>
            <a:endParaRPr sz="115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50"/>
              <a:buFont typeface="Roboto"/>
              <a:buChar char="●"/>
            </a:pPr>
            <a:r>
              <a:rPr lang="en" sz="11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 the first paragraph, summarize the source. </a:t>
            </a:r>
            <a:endParaRPr sz="115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50"/>
              <a:buFont typeface="Roboto"/>
              <a:buChar char="●"/>
            </a:pPr>
            <a:r>
              <a:rPr lang="en" sz="11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 the second paragraph, evaluate the source in the context of your research and the scholarly conversation as laid out in the rest of your sources. What are the strengths/most useful parts of the discussion, and why? How does this article relate to your other sources? </a:t>
            </a:r>
            <a:r>
              <a:rPr lang="en" sz="1150" i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How do you think you will use it? </a:t>
            </a:r>
            <a:endParaRPr sz="1150" i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15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62195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68000" y="969125"/>
            <a:ext cx="2808000" cy="49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Ann. bibliography</a:t>
            </a:r>
            <a:endParaRPr sz="2000"/>
          </a:p>
        </p:txBody>
      </p:sp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6219500" y="969125"/>
            <a:ext cx="2808000" cy="49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????</a:t>
            </a:r>
            <a:endParaRPr sz="2000"/>
          </a:p>
        </p:txBody>
      </p:sp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Community Analysis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1098</Words>
  <Application>Microsoft Office PowerPoint</Application>
  <PresentationFormat>On-screen Show (16:9)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Arial</vt:lpstr>
      <vt:lpstr>Roboto</vt:lpstr>
      <vt:lpstr>Simple Light</vt:lpstr>
      <vt:lpstr>Redesign Your Writing &amp; Research Assignments</vt:lpstr>
      <vt:lpstr>Goals for this session</vt:lpstr>
      <vt:lpstr>Tips on effective research and writing assignment design</vt:lpstr>
      <vt:lpstr>Tip 1: Backward design </vt:lpstr>
      <vt:lpstr>Tip 1: Backward design </vt:lpstr>
      <vt:lpstr>Tip 2: Articulate assignment requirements</vt:lpstr>
      <vt:lpstr>PowerPoint Presentation</vt:lpstr>
      <vt:lpstr>Online Community Analysis</vt:lpstr>
      <vt:lpstr>Proposal</vt:lpstr>
      <vt:lpstr>Tip 4: Build in research and writing support</vt:lpstr>
      <vt:lpstr>Quick Write</vt:lpstr>
      <vt:lpstr>Please contact us if you have any questions or would like to discuss your course assignments in more detail. </vt:lpstr>
      <vt:lpstr>Learn 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Redesign Your Writing &amp; Research Assignments</dc:title>
  <dc:creator>sarahappedu</dc:creator>
  <cp:lastModifiedBy>Sarah Appedu</cp:lastModifiedBy>
  <cp:revision>1</cp:revision>
  <dcterms:modified xsi:type="dcterms:W3CDTF">2020-06-26T12:46:48Z</dcterms:modified>
</cp:coreProperties>
</file>