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1085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snapToGrid="0" snapToObjects="1">
      <p:cViewPr varScale="1">
        <p:scale>
          <a:sx n="75" d="100"/>
          <a:sy n="75" d="100"/>
        </p:scale>
        <p:origin x="95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63EAC1-FCC6-D749-B387-0F7A7317F38A}" type="datetimeFigureOut">
              <a:rPr lang="en-US" smtClean="0"/>
              <a:t>7/24/2020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06D346-2748-0040-8B82-40927EEC276E}" type="slidenum">
              <a:rPr lang="en-US" smtClean="0"/>
              <a:t>‹#›</a:t>
            </a:fld>
            <a:endParaRPr lang="en-US"/>
          </a:p>
        </p:txBody>
      </p:sp>
    </p:spTree>
    <p:extLst>
      <p:ext uri="{BB962C8B-B14F-4D97-AF65-F5344CB8AC3E}">
        <p14:creationId xmlns:p14="http://schemas.microsoft.com/office/powerpoint/2010/main" val="3687868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206D346-2748-0040-8B82-40927EEC276E}" type="slidenum">
              <a:rPr lang="en-US" smtClean="0"/>
              <a:t>4</a:t>
            </a:fld>
            <a:endParaRPr lang="en-US"/>
          </a:p>
        </p:txBody>
      </p:sp>
    </p:spTree>
    <p:extLst>
      <p:ext uri="{BB962C8B-B14F-4D97-AF65-F5344CB8AC3E}">
        <p14:creationId xmlns:p14="http://schemas.microsoft.com/office/powerpoint/2010/main" val="2699344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7/24/2020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7/24/2020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reativecommons.org/licenses/by/4.0/"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hatpsychprof.com/" TargetMode="External"/><Relationship Id="rId2" Type="http://schemas.openxmlformats.org/officeDocument/2006/relationships/hyperlink" Target="https://thatpsychprof.com/blog/" TargetMode="External"/><Relationship Id="rId1" Type="http://schemas.openxmlformats.org/officeDocument/2006/relationships/slideLayout" Target="../slideLayouts/slideLayout4.xml"/><Relationship Id="rId4" Type="http://schemas.openxmlformats.org/officeDocument/2006/relationships/hyperlink" Target="http://creativecommons.org/licenses/by-nc/4.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9"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p:cNvSpPr>
            <a:spLocks noGrp="1"/>
          </p:cNvSpPr>
          <p:nvPr>
            <p:ph type="ctrTitle"/>
          </p:nvPr>
        </p:nvSpPr>
        <p:spPr>
          <a:xfrm>
            <a:off x="4038600" y="1939159"/>
            <a:ext cx="7644627" cy="2751086"/>
          </a:xfrm>
        </p:spPr>
        <p:txBody>
          <a:bodyPr>
            <a:normAutofit/>
          </a:bodyPr>
          <a:lstStyle/>
          <a:p>
            <a:pPr algn="r"/>
            <a:r>
              <a:rPr lang="en-US">
                <a:cs typeface="Calibri Light"/>
              </a:rPr>
              <a:t>(Re)Opening Education: Applying the 5 R's for Open Pedagogy</a:t>
            </a:r>
          </a:p>
        </p:txBody>
      </p:sp>
      <p:sp>
        <p:nvSpPr>
          <p:cNvPr id="3" name="Subtitle 2"/>
          <p:cNvSpPr>
            <a:spLocks noGrp="1"/>
          </p:cNvSpPr>
          <p:nvPr>
            <p:ph type="subTitle" idx="1"/>
          </p:nvPr>
        </p:nvSpPr>
        <p:spPr>
          <a:xfrm>
            <a:off x="4038600" y="4782320"/>
            <a:ext cx="7644627" cy="1329443"/>
          </a:xfrm>
        </p:spPr>
        <p:txBody>
          <a:bodyPr vert="horz" lIns="91440" tIns="45720" rIns="91440" bIns="45720" rtlCol="0">
            <a:normAutofit/>
          </a:bodyPr>
          <a:lstStyle/>
          <a:p>
            <a:pPr algn="r"/>
            <a:r>
              <a:rPr lang="en-US">
                <a:cs typeface="Calibri"/>
              </a:rPr>
              <a:t>Scholarly Communications</a:t>
            </a:r>
          </a:p>
          <a:p>
            <a:pPr algn="r"/>
            <a:r>
              <a:rPr lang="en-US">
                <a:cs typeface="Calibri"/>
              </a:rPr>
              <a:t>7.15.2020</a:t>
            </a:r>
          </a:p>
        </p:txBody>
      </p:sp>
      <p:sp>
        <p:nvSpPr>
          <p:cNvPr id="8" name="TextBox 7">
            <a:extLst>
              <a:ext uri="{FF2B5EF4-FFF2-40B4-BE49-F238E27FC236}">
                <a16:creationId xmlns:a16="http://schemas.microsoft.com/office/drawing/2014/main" id="{50D280E1-65E7-4745-9BBC-ADC5C4B547AC}"/>
              </a:ext>
            </a:extLst>
          </p:cNvPr>
          <p:cNvSpPr txBox="1"/>
          <p:nvPr/>
        </p:nvSpPr>
        <p:spPr>
          <a:xfrm>
            <a:off x="7897505" y="6271146"/>
            <a:ext cx="428994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dirty="0">
                <a:solidFill>
                  <a:srgbClr val="333333"/>
                </a:solidFill>
                <a:latin typeface="Open Sans"/>
              </a:rPr>
              <a:t>Published with a </a:t>
            </a:r>
            <a:r>
              <a:rPr lang="en-US" sz="1400" dirty="0">
                <a:solidFill>
                  <a:srgbClr val="333333"/>
                </a:solidFill>
                <a:latin typeface="inherit"/>
                <a:hlinkClick r:id="rId2"/>
              </a:rPr>
              <a:t>Creative Commons Attribution 4.0 International License</a:t>
            </a:r>
            <a:r>
              <a:rPr lang="en-US" sz="1400" dirty="0">
                <a:solidFill>
                  <a:srgbClr val="333333"/>
                </a:solidFill>
                <a:latin typeface="Open Sans"/>
                <a:hlinkClick r:id="rId2"/>
              </a:rPr>
              <a:t>.</a:t>
            </a:r>
            <a:endParaRPr lang="en-US" sz="1400" dirty="0">
              <a:cs typeface="Calibri" panose="020F0502020204030204"/>
            </a:endParaRPr>
          </a:p>
        </p:txBody>
      </p:sp>
      <p:pic>
        <p:nvPicPr>
          <p:cNvPr id="10" name="Picture 11">
            <a:extLst>
              <a:ext uri="{FF2B5EF4-FFF2-40B4-BE49-F238E27FC236}">
                <a16:creationId xmlns:a16="http://schemas.microsoft.com/office/drawing/2014/main" id="{FC8E6AE3-31FB-4420-B8B6-4ED1B059102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61109" y="5908556"/>
            <a:ext cx="838200" cy="29527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57B9431F-3774-46F0-887F-B7EAA111E9D6}"/>
              </a:ext>
            </a:extLst>
          </p:cNvPr>
          <p:cNvSpPr>
            <a:spLocks noGrp="1"/>
          </p:cNvSpPr>
          <p:nvPr>
            <p:ph type="title"/>
          </p:nvPr>
        </p:nvSpPr>
        <p:spPr>
          <a:xfrm>
            <a:off x="1582264" y="1464260"/>
            <a:ext cx="9037910" cy="2513516"/>
          </a:xfrm>
        </p:spPr>
        <p:txBody>
          <a:bodyPr vert="horz" lIns="91440" tIns="45720" rIns="91440" bIns="45720" rtlCol="0" anchor="b">
            <a:normAutofit/>
          </a:bodyPr>
          <a:lstStyle/>
          <a:p>
            <a:pPr algn="ctr"/>
            <a:r>
              <a:rPr lang="en-US" sz="5600" kern="1200">
                <a:latin typeface="+mj-lt"/>
                <a:ea typeface="+mj-ea"/>
                <a:cs typeface="+mj-cs"/>
              </a:rPr>
              <a:t>What does </a:t>
            </a:r>
            <a:br>
              <a:rPr lang="en-US" sz="5600"/>
            </a:br>
            <a:r>
              <a:rPr lang="en-US" sz="5600" kern="1200">
                <a:latin typeface="+mj-lt"/>
                <a:ea typeface="+mj-ea"/>
                <a:cs typeface="+mj-cs"/>
              </a:rPr>
              <a:t>Open Pedagogy </a:t>
            </a:r>
            <a:br>
              <a:rPr lang="en-US" sz="5600"/>
            </a:br>
            <a:r>
              <a:rPr lang="en-US" sz="5600" kern="1200">
                <a:latin typeface="+mj-lt"/>
                <a:ea typeface="+mj-ea"/>
                <a:cs typeface="+mj-cs"/>
              </a:rPr>
              <a:t>mean to you?</a:t>
            </a:r>
          </a:p>
        </p:txBody>
      </p:sp>
      <p:sp>
        <p:nvSpPr>
          <p:cNvPr id="3" name="Text Placeholder 2">
            <a:extLst>
              <a:ext uri="{FF2B5EF4-FFF2-40B4-BE49-F238E27FC236}">
                <a16:creationId xmlns:a16="http://schemas.microsoft.com/office/drawing/2014/main" id="{6E11CC5D-5814-4CF2-BFDA-C6C13BA92A77}"/>
              </a:ext>
            </a:extLst>
          </p:cNvPr>
          <p:cNvSpPr>
            <a:spLocks noGrp="1"/>
          </p:cNvSpPr>
          <p:nvPr>
            <p:ph type="body" idx="1"/>
          </p:nvPr>
        </p:nvSpPr>
        <p:spPr>
          <a:xfrm>
            <a:off x="3315031" y="4296007"/>
            <a:ext cx="5561938" cy="1534587"/>
          </a:xfrm>
        </p:spPr>
        <p:txBody>
          <a:bodyPr vert="horz" lIns="91440" tIns="45720" rIns="91440" bIns="45720" rtlCol="0" anchor="t">
            <a:normAutofit/>
          </a:bodyPr>
          <a:lstStyle/>
          <a:p>
            <a:pPr algn="ctr"/>
            <a:r>
              <a:rPr lang="en-US" kern="1200">
                <a:solidFill>
                  <a:schemeClr val="tx1"/>
                </a:solidFill>
                <a:latin typeface="+mn-lt"/>
                <a:ea typeface="+mn-ea"/>
                <a:cs typeface="+mn-cs"/>
              </a:rPr>
              <a:t>Take two minutes to write your answer in the chat!</a:t>
            </a:r>
          </a:p>
        </p:txBody>
      </p:sp>
      <p:sp>
        <p:nvSpPr>
          <p:cNvPr id="16" name="Arc 15">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Oval 17">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7725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62A6889-68C0-40E0-B848-5428681FAE92}"/>
              </a:ext>
            </a:extLst>
          </p:cNvPr>
          <p:cNvSpPr>
            <a:spLocks noGrp="1"/>
          </p:cNvSpPr>
          <p:nvPr>
            <p:ph type="title"/>
          </p:nvPr>
        </p:nvSpPr>
        <p:spPr>
          <a:xfrm>
            <a:off x="838200" y="365125"/>
            <a:ext cx="10515600" cy="1325563"/>
          </a:xfrm>
        </p:spPr>
        <p:txBody>
          <a:bodyPr>
            <a:normAutofit/>
          </a:bodyPr>
          <a:lstStyle/>
          <a:p>
            <a:r>
              <a:rPr lang="en-US">
                <a:cs typeface="Calibri Light"/>
              </a:rPr>
              <a:t>Sarah's Definition</a:t>
            </a:r>
            <a:endParaRPr lang="en-US"/>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3A17530-4DD0-43F8-92DB-D7F430B8E106}"/>
              </a:ext>
            </a:extLst>
          </p:cNvPr>
          <p:cNvSpPr>
            <a:spLocks noGrp="1"/>
          </p:cNvSpPr>
          <p:nvPr>
            <p:ph idx="1"/>
          </p:nvPr>
        </p:nvSpPr>
        <p:spPr>
          <a:xfrm>
            <a:off x="838200" y="1825625"/>
            <a:ext cx="10515600" cy="4351338"/>
          </a:xfrm>
        </p:spPr>
        <p:txBody>
          <a:bodyPr vert="horz" lIns="91440" tIns="45720" rIns="91440" bIns="45720" rtlCol="0" anchor="t">
            <a:normAutofit/>
          </a:bodyPr>
          <a:lstStyle/>
          <a:p>
            <a:r>
              <a:rPr lang="en-US">
                <a:ea typeface="+mn-lt"/>
                <a:cs typeface="+mn-lt"/>
              </a:rPr>
              <a:t>Open Pedagogy is a praxis that relies on critical theories about education, learning, power, technology, copyright, privacy, and agency to co-create the learning process. Open Pedagogy allows instructors and students to find creative solutions to the world’s problems and gets everyone involved in the process of putting ideas into action. The values of open pedagogy rely on the use and creation of OER but can be helpful in thinking through a variety of pedagogical problems, even if the learning object is not truly open.</a:t>
            </a:r>
          </a:p>
        </p:txBody>
      </p:sp>
    </p:spTree>
    <p:extLst>
      <p:ext uri="{BB962C8B-B14F-4D97-AF65-F5344CB8AC3E}">
        <p14:creationId xmlns:p14="http://schemas.microsoft.com/office/powerpoint/2010/main" val="4182702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9102A1F-3EC2-44F0-A822-29D5BFD0DA23}"/>
              </a:ext>
            </a:extLst>
          </p:cNvPr>
          <p:cNvSpPr>
            <a:spLocks noGrp="1"/>
          </p:cNvSpPr>
          <p:nvPr>
            <p:ph type="title"/>
          </p:nvPr>
        </p:nvSpPr>
        <p:spPr>
          <a:xfrm>
            <a:off x="838200" y="365125"/>
            <a:ext cx="10515600" cy="1325563"/>
          </a:xfrm>
        </p:spPr>
        <p:txBody>
          <a:bodyPr>
            <a:normAutofit/>
          </a:bodyPr>
          <a:lstStyle/>
          <a:p>
            <a:r>
              <a:rPr lang="en-US">
                <a:cs typeface="Calibri Light"/>
              </a:rPr>
              <a:t>Mary's Definition</a:t>
            </a: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57215BE-992A-445B-9DE7-5C8E1EE4B948}"/>
              </a:ext>
            </a:extLst>
          </p:cNvPr>
          <p:cNvSpPr>
            <a:spLocks noGrp="1"/>
          </p:cNvSpPr>
          <p:nvPr>
            <p:ph idx="1"/>
          </p:nvPr>
        </p:nvSpPr>
        <p:spPr>
          <a:xfrm>
            <a:off x="838200" y="1825625"/>
            <a:ext cx="10515600" cy="4351338"/>
          </a:xfrm>
        </p:spPr>
        <p:txBody>
          <a:bodyPr vert="horz" lIns="91440" tIns="45720" rIns="91440" bIns="45720" rtlCol="0" anchor="t">
            <a:normAutofit/>
          </a:bodyPr>
          <a:lstStyle/>
          <a:p>
            <a:r>
              <a:rPr lang="en-US" dirty="0">
                <a:ea typeface="+mn-lt"/>
                <a:cs typeface="+mn-lt"/>
              </a:rPr>
              <a:t>Open Pedagogy is a type of critical pedagogy that engages teachers and students in the creation and sharing of knowledge, rooted in the principles of FAIR (findable, accessible, interoperable, reusable) open access. </a:t>
            </a:r>
            <a:endParaRPr lang="en-US" dirty="0"/>
          </a:p>
        </p:txBody>
      </p:sp>
    </p:spTree>
    <p:extLst>
      <p:ext uri="{BB962C8B-B14F-4D97-AF65-F5344CB8AC3E}">
        <p14:creationId xmlns:p14="http://schemas.microsoft.com/office/powerpoint/2010/main" val="462235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5E6D1CB-9AF6-465F-A11A-225B917A12C7}"/>
              </a:ext>
            </a:extLst>
          </p:cNvPr>
          <p:cNvSpPr>
            <a:spLocks noGrp="1"/>
          </p:cNvSpPr>
          <p:nvPr>
            <p:ph type="title"/>
          </p:nvPr>
        </p:nvSpPr>
        <p:spPr>
          <a:xfrm>
            <a:off x="368474" y="2894734"/>
            <a:ext cx="3431545" cy="4363844"/>
          </a:xfrm>
        </p:spPr>
        <p:txBody>
          <a:bodyPr anchor="t">
            <a:normAutofit/>
          </a:bodyPr>
          <a:lstStyle/>
          <a:p>
            <a:r>
              <a:rPr lang="en-US" sz="4000">
                <a:solidFill>
                  <a:srgbClr val="FFFFFF"/>
                </a:solidFill>
                <a:cs typeface="Calibri Light"/>
              </a:rPr>
              <a:t>Putting the 5R's into Praxis</a:t>
            </a:r>
            <a:endParaRPr lang="en-US" sz="4000">
              <a:solidFill>
                <a:srgbClr val="FFFFFF"/>
              </a:solidFill>
            </a:endParaRPr>
          </a:p>
        </p:txBody>
      </p:sp>
      <p:sp>
        <p:nvSpPr>
          <p:cNvPr id="3" name="Content Placeholder 2">
            <a:extLst>
              <a:ext uri="{FF2B5EF4-FFF2-40B4-BE49-F238E27FC236}">
                <a16:creationId xmlns:a16="http://schemas.microsoft.com/office/drawing/2014/main" id="{F87B4B37-529E-46B0-B2E1-C02E06885DBB}"/>
              </a:ext>
            </a:extLst>
          </p:cNvPr>
          <p:cNvSpPr>
            <a:spLocks noGrp="1"/>
          </p:cNvSpPr>
          <p:nvPr>
            <p:ph sz="half" idx="1"/>
          </p:nvPr>
        </p:nvSpPr>
        <p:spPr>
          <a:xfrm>
            <a:off x="4276471" y="1412489"/>
            <a:ext cx="3855255" cy="4363844"/>
          </a:xfrm>
        </p:spPr>
        <p:txBody>
          <a:bodyPr vert="horz" lIns="91440" tIns="45720" rIns="91440" bIns="45720" rtlCol="0" anchor="t">
            <a:normAutofit/>
          </a:bodyPr>
          <a:lstStyle/>
          <a:p>
            <a:pPr marL="0" indent="0">
              <a:buNone/>
            </a:pPr>
            <a:r>
              <a:rPr lang="en-US" dirty="0">
                <a:cs typeface="Calibri"/>
              </a:rPr>
              <a:t>5 R's for Open Pedagogy:</a:t>
            </a:r>
          </a:p>
          <a:p>
            <a:r>
              <a:rPr lang="en-US" dirty="0">
                <a:cs typeface="Calibri"/>
              </a:rPr>
              <a:t>Respect</a:t>
            </a:r>
          </a:p>
          <a:p>
            <a:r>
              <a:rPr lang="en-US" dirty="0">
                <a:cs typeface="Calibri"/>
              </a:rPr>
              <a:t>Reciprocate</a:t>
            </a:r>
          </a:p>
          <a:p>
            <a:r>
              <a:rPr lang="en-US" dirty="0">
                <a:cs typeface="Calibri"/>
              </a:rPr>
              <a:t>Risk</a:t>
            </a:r>
          </a:p>
          <a:p>
            <a:r>
              <a:rPr lang="en-US" dirty="0">
                <a:cs typeface="Calibri"/>
              </a:rPr>
              <a:t>Reach</a:t>
            </a:r>
          </a:p>
          <a:p>
            <a:r>
              <a:rPr lang="en-US" dirty="0">
                <a:cs typeface="Calibri"/>
              </a:rPr>
              <a:t>Resist</a:t>
            </a:r>
          </a:p>
          <a:p>
            <a:endParaRPr lang="en-US" dirty="0">
              <a:cs typeface="Calibri"/>
            </a:endParaRPr>
          </a:p>
          <a:p>
            <a:pPr marL="0" indent="0">
              <a:buNone/>
            </a:pPr>
            <a:r>
              <a:rPr lang="en-US" sz="1200" dirty="0">
                <a:cs typeface="Calibri"/>
              </a:rPr>
              <a:t>Borrowed from "</a:t>
            </a:r>
            <a:r>
              <a:rPr lang="en-US" sz="1200" dirty="0">
                <a:cs typeface="Calibri"/>
                <a:hlinkClick r:id="rId2"/>
              </a:rPr>
              <a:t>5Rs for Open Pedagogy</a:t>
            </a:r>
            <a:r>
              <a:rPr lang="en-US" sz="1200" dirty="0">
                <a:cs typeface="Calibri"/>
              </a:rPr>
              <a:t>" by </a:t>
            </a:r>
            <a:r>
              <a:rPr lang="en-US" sz="1200" dirty="0">
                <a:cs typeface="Calibri"/>
                <a:hlinkClick r:id="rId3"/>
              </a:rPr>
              <a:t>Rajiv Jhangiani</a:t>
            </a:r>
            <a:r>
              <a:rPr lang="en-US" sz="1200" dirty="0">
                <a:cs typeface="Calibri"/>
              </a:rPr>
              <a:t>, </a:t>
            </a:r>
            <a:r>
              <a:rPr lang="en-US" sz="1200" dirty="0">
                <a:ea typeface="+mn-lt"/>
                <a:cs typeface="+mn-lt"/>
              </a:rPr>
              <a:t>published with a </a:t>
            </a:r>
            <a:r>
              <a:rPr lang="en-US" sz="1200" dirty="0">
                <a:ea typeface="+mn-lt"/>
                <a:cs typeface="+mn-lt"/>
                <a:hlinkClick r:id="rId4"/>
              </a:rPr>
              <a:t>Creative Commons Attribution-NonCommercial 4.0 International License</a:t>
            </a:r>
            <a:r>
              <a:rPr lang="en-US" sz="1200" dirty="0">
                <a:ea typeface="+mn-lt"/>
                <a:cs typeface="+mn-lt"/>
              </a:rPr>
              <a:t>.</a:t>
            </a:r>
            <a:endParaRPr lang="en-US" sz="1200" dirty="0">
              <a:cs typeface="Calibri"/>
            </a:endParaRPr>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FE23BA81-781C-4D89-9712-7D50D98321B6}"/>
              </a:ext>
            </a:extLst>
          </p:cNvPr>
          <p:cNvSpPr>
            <a:spLocks noGrp="1"/>
          </p:cNvSpPr>
          <p:nvPr>
            <p:ph sz="half" idx="2"/>
          </p:nvPr>
        </p:nvSpPr>
        <p:spPr>
          <a:xfrm>
            <a:off x="8451604" y="1412489"/>
            <a:ext cx="3197701" cy="4363844"/>
          </a:xfrm>
        </p:spPr>
        <p:txBody>
          <a:bodyPr vert="horz" lIns="91440" tIns="45720" rIns="91440" bIns="45720" rtlCol="0" anchor="t">
            <a:normAutofit/>
          </a:bodyPr>
          <a:lstStyle/>
          <a:p>
            <a:pPr marL="0" indent="0">
              <a:buNone/>
            </a:pPr>
            <a:r>
              <a:rPr lang="en-US">
                <a:cs typeface="Calibri"/>
              </a:rPr>
              <a:t>Context:</a:t>
            </a:r>
          </a:p>
          <a:p>
            <a:r>
              <a:rPr lang="en-US">
                <a:cs typeface="Calibri"/>
              </a:rPr>
              <a:t>COVID-19 pandemic</a:t>
            </a:r>
          </a:p>
          <a:p>
            <a:r>
              <a:rPr lang="en-US">
                <a:cs typeface="Calibri"/>
              </a:rPr>
              <a:t>Black Lives Matter movement</a:t>
            </a:r>
          </a:p>
        </p:txBody>
      </p:sp>
    </p:spTree>
    <p:extLst>
      <p:ext uri="{BB962C8B-B14F-4D97-AF65-F5344CB8AC3E}">
        <p14:creationId xmlns:p14="http://schemas.microsoft.com/office/powerpoint/2010/main" val="47897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5E8FD-3BE9-443F-9E63-EBBFA266C8F2}"/>
              </a:ext>
            </a:extLst>
          </p:cNvPr>
          <p:cNvSpPr>
            <a:spLocks noGrp="1"/>
          </p:cNvSpPr>
          <p:nvPr>
            <p:ph type="title"/>
          </p:nvPr>
        </p:nvSpPr>
        <p:spPr/>
        <p:txBody>
          <a:bodyPr/>
          <a:lstStyle/>
          <a:p>
            <a:r>
              <a:rPr lang="en-US">
                <a:cs typeface="Calibri Light"/>
              </a:rPr>
              <a:t>Putting the 5 R's into Praxis (activity)</a:t>
            </a:r>
            <a:endParaRPr lang="en-US"/>
          </a:p>
        </p:txBody>
      </p:sp>
      <p:sp>
        <p:nvSpPr>
          <p:cNvPr id="3" name="Content Placeholder 2">
            <a:extLst>
              <a:ext uri="{FF2B5EF4-FFF2-40B4-BE49-F238E27FC236}">
                <a16:creationId xmlns:a16="http://schemas.microsoft.com/office/drawing/2014/main" id="{D56F647A-1D31-4426-9905-33F4ABBD0238}"/>
              </a:ext>
            </a:extLst>
          </p:cNvPr>
          <p:cNvSpPr>
            <a:spLocks noGrp="1"/>
          </p:cNvSpPr>
          <p:nvPr>
            <p:ph idx="1"/>
          </p:nvPr>
        </p:nvSpPr>
        <p:spPr/>
        <p:txBody>
          <a:bodyPr vert="horz" lIns="91440" tIns="45720" rIns="91440" bIns="45720" rtlCol="0" anchor="t">
            <a:normAutofit/>
          </a:bodyPr>
          <a:lstStyle/>
          <a:p>
            <a:r>
              <a:rPr lang="en-US" dirty="0">
                <a:ea typeface="+mn-lt"/>
                <a:cs typeface="+mn-lt"/>
              </a:rPr>
              <a:t>What challenges related to pedagogy, teaching, instruction, training, mentoring, etc., have arisen in the context of COVID-19 and the Black Lives Matter movement? What new skill or literacy do you anticipate needing to teach, learn, or both to meet these challenges?</a:t>
            </a:r>
          </a:p>
          <a:p>
            <a:r>
              <a:rPr lang="en-US" dirty="0">
                <a:ea typeface="+mn-lt"/>
                <a:cs typeface="+mn-lt"/>
              </a:rPr>
              <a:t>In groups/pairs, use the 5 Rs to help brainstorm actionable solutions or next steps to your chosen challenge. Use the shared Google Doc to write down your ideas within the template. (15 minutes).</a:t>
            </a:r>
          </a:p>
          <a:p>
            <a:r>
              <a:rPr lang="en-US" dirty="0">
                <a:cs typeface="Calibri"/>
              </a:rPr>
              <a:t>We will share out with the full group when you finish.</a:t>
            </a:r>
          </a:p>
        </p:txBody>
      </p:sp>
    </p:spTree>
    <p:extLst>
      <p:ext uri="{BB962C8B-B14F-4D97-AF65-F5344CB8AC3E}">
        <p14:creationId xmlns:p14="http://schemas.microsoft.com/office/powerpoint/2010/main" val="93455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3F50C8-57CC-4924-B65C-0330BB65B983}"/>
              </a:ext>
            </a:extLst>
          </p:cNvPr>
          <p:cNvSpPr>
            <a:spLocks noGrp="1"/>
          </p:cNvSpPr>
          <p:nvPr>
            <p:ph type="title"/>
          </p:nvPr>
        </p:nvSpPr>
        <p:spPr>
          <a:xfrm>
            <a:off x="686834" y="1153572"/>
            <a:ext cx="3200400" cy="4461163"/>
          </a:xfrm>
        </p:spPr>
        <p:txBody>
          <a:bodyPr>
            <a:normAutofit/>
          </a:bodyPr>
          <a:lstStyle/>
          <a:p>
            <a:r>
              <a:rPr lang="en-US">
                <a:solidFill>
                  <a:srgbClr val="FFFFFF"/>
                </a:solidFill>
                <a:cs typeface="Calibri Light"/>
              </a:rPr>
              <a:t>Example</a:t>
            </a:r>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B23C448-19F5-459D-9513-D79A7BBA756F}"/>
              </a:ext>
            </a:extLst>
          </p:cNvPr>
          <p:cNvSpPr>
            <a:spLocks noGrp="1"/>
          </p:cNvSpPr>
          <p:nvPr>
            <p:ph idx="1"/>
          </p:nvPr>
        </p:nvSpPr>
        <p:spPr>
          <a:xfrm>
            <a:off x="4332486" y="633097"/>
            <a:ext cx="6906491" cy="5585619"/>
          </a:xfrm>
        </p:spPr>
        <p:txBody>
          <a:bodyPr vert="horz" lIns="91440" tIns="45720" rIns="91440" bIns="45720" rtlCol="0" anchor="ctr">
            <a:normAutofit/>
          </a:bodyPr>
          <a:lstStyle/>
          <a:p>
            <a:pPr lvl="1"/>
            <a:r>
              <a:rPr lang="en-US" sz="1800" b="1">
                <a:ea typeface="+mn-lt"/>
                <a:cs typeface="+mn-lt"/>
              </a:rPr>
              <a:t>Problem</a:t>
            </a:r>
            <a:r>
              <a:rPr lang="en-US" sz="1800">
                <a:ea typeface="+mn-lt"/>
                <a:cs typeface="+mn-lt"/>
              </a:rPr>
              <a:t>: Faculty are getting a lot of messaging right now about fall planning and it is difficult to get them to engage with OER adoption, even though this is good for students.</a:t>
            </a:r>
          </a:p>
          <a:p>
            <a:pPr lvl="1"/>
            <a:r>
              <a:rPr lang="en-US" sz="1800" b="1">
                <a:ea typeface="+mn-lt"/>
                <a:cs typeface="+mn-lt"/>
              </a:rPr>
              <a:t>Respect</a:t>
            </a:r>
            <a:r>
              <a:rPr lang="en-US" sz="1800">
                <a:ea typeface="+mn-lt"/>
                <a:cs typeface="+mn-lt"/>
              </a:rPr>
              <a:t>: I will respect that faculty have a lot of priorities right now and will not send more than one follow-up email when I have been corresponding with someone. </a:t>
            </a:r>
          </a:p>
          <a:p>
            <a:pPr lvl="1"/>
            <a:r>
              <a:rPr lang="en-US" sz="1800" b="1">
                <a:ea typeface="+mn-lt"/>
                <a:cs typeface="+mn-lt"/>
              </a:rPr>
              <a:t>Reciprocate</a:t>
            </a:r>
            <a:r>
              <a:rPr lang="en-US" sz="1800">
                <a:ea typeface="+mn-lt"/>
                <a:cs typeface="+mn-lt"/>
              </a:rPr>
              <a:t>: I will write thank-you notes to all of the faculty that have adopted OER for this semester and send them through campus mail. </a:t>
            </a:r>
          </a:p>
          <a:p>
            <a:pPr lvl="1"/>
            <a:r>
              <a:rPr lang="en-US" sz="1800" b="1">
                <a:ea typeface="+mn-lt"/>
                <a:cs typeface="+mn-lt"/>
              </a:rPr>
              <a:t>Risk</a:t>
            </a:r>
            <a:r>
              <a:rPr lang="en-US" sz="1800">
                <a:ea typeface="+mn-lt"/>
                <a:cs typeface="+mn-lt"/>
              </a:rPr>
              <a:t>: I will speak up on behalf of students who would most benefit from the use of OER whenever I discuss OER with a faculty member or administrator and advocate for their use as an equity solution. </a:t>
            </a:r>
          </a:p>
          <a:p>
            <a:pPr lvl="1"/>
            <a:r>
              <a:rPr lang="en-US" sz="1800" b="1">
                <a:ea typeface="+mn-lt"/>
                <a:cs typeface="+mn-lt"/>
              </a:rPr>
              <a:t>Reach</a:t>
            </a:r>
            <a:r>
              <a:rPr lang="en-US" sz="1800">
                <a:ea typeface="+mn-lt"/>
                <a:cs typeface="+mn-lt"/>
              </a:rPr>
              <a:t>: I will leverage my relationships with other groups on campus to make sure OER related work is incorporated into future trainings, workshops, etc. </a:t>
            </a:r>
          </a:p>
          <a:p>
            <a:pPr lvl="1"/>
            <a:r>
              <a:rPr lang="en-US" sz="1800" b="1">
                <a:ea typeface="+mn-lt"/>
                <a:cs typeface="+mn-lt"/>
              </a:rPr>
              <a:t>Resist</a:t>
            </a:r>
            <a:r>
              <a:rPr lang="en-US" sz="1800">
                <a:ea typeface="+mn-lt"/>
                <a:cs typeface="+mn-lt"/>
              </a:rPr>
              <a:t>: I will work with students who are concerned about textbook prices to help them write a letter to the provost asking them to encourage the use of OER to help students afford their textbooks. </a:t>
            </a:r>
          </a:p>
          <a:p>
            <a:endParaRPr lang="en-US" sz="1300">
              <a:cs typeface="Calibri"/>
            </a:endParaRPr>
          </a:p>
        </p:txBody>
      </p:sp>
    </p:spTree>
    <p:extLst>
      <p:ext uri="{BB962C8B-B14F-4D97-AF65-F5344CB8AC3E}">
        <p14:creationId xmlns:p14="http://schemas.microsoft.com/office/powerpoint/2010/main" val="1786717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EEB0009-E1A4-463A-B7AB-DC88BDE7DB6C}"/>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kern="1200">
                <a:solidFill>
                  <a:schemeClr val="tx1"/>
                </a:solidFill>
                <a:latin typeface="+mj-lt"/>
                <a:ea typeface="+mj-ea"/>
                <a:cs typeface="+mj-cs"/>
              </a:rPr>
              <a:t>Thanks for participating!</a:t>
            </a:r>
          </a:p>
        </p:txBody>
      </p:sp>
      <p:sp>
        <p:nvSpPr>
          <p:cNvPr id="3" name="Text Placeholder 2">
            <a:extLst>
              <a:ext uri="{FF2B5EF4-FFF2-40B4-BE49-F238E27FC236}">
                <a16:creationId xmlns:a16="http://schemas.microsoft.com/office/drawing/2014/main" id="{766D9613-CAEA-4C1B-84A4-D72B13FA2BAD}"/>
              </a:ext>
            </a:extLst>
          </p:cNvPr>
          <p:cNvSpPr>
            <a:spLocks noGrp="1"/>
          </p:cNvSpPr>
          <p:nvPr>
            <p:ph type="body" idx="1"/>
          </p:nvPr>
        </p:nvSpPr>
        <p:spPr>
          <a:xfrm>
            <a:off x="4038600" y="4782320"/>
            <a:ext cx="7644627" cy="1329443"/>
          </a:xfrm>
        </p:spPr>
        <p:txBody>
          <a:bodyPr vert="horz" lIns="91440" tIns="45720" rIns="91440" bIns="45720" rtlCol="0">
            <a:normAutofit/>
          </a:bodyPr>
          <a:lstStyle/>
          <a:p>
            <a:pPr algn="r"/>
            <a:endParaRPr lang="en-US" sz="2400" kern="1200">
              <a:solidFill>
                <a:schemeClr val="tx1"/>
              </a:solidFill>
              <a:latin typeface="+mn-lt"/>
              <a:ea typeface="+mn-ea"/>
              <a:cs typeface="+mn-cs"/>
            </a:endParaRPr>
          </a:p>
        </p:txBody>
      </p:sp>
    </p:spTree>
    <p:extLst>
      <p:ext uri="{BB962C8B-B14F-4D97-AF65-F5344CB8AC3E}">
        <p14:creationId xmlns:p14="http://schemas.microsoft.com/office/powerpoint/2010/main" val="24071660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544</Words>
  <Application>Microsoft Office PowerPoint</Application>
  <PresentationFormat>Widescreen</PresentationFormat>
  <Paragraphs>35</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inherit</vt:lpstr>
      <vt:lpstr>Open Sans</vt:lpstr>
      <vt:lpstr>office theme</vt:lpstr>
      <vt:lpstr>(Re)Opening Education: Applying the 5 R's for Open Pedagogy</vt:lpstr>
      <vt:lpstr>What does  Open Pedagogy  mean to you?</vt:lpstr>
      <vt:lpstr>Sarah's Definition</vt:lpstr>
      <vt:lpstr>Mary's Definition</vt:lpstr>
      <vt:lpstr>Putting the 5R's into Praxis</vt:lpstr>
      <vt:lpstr>Putting the 5 R's into Praxis (activity)</vt:lpstr>
      <vt:lpstr>Example</vt:lpstr>
      <vt:lpstr>Thanks for participating!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sarahappedu</dc:creator>
  <cp:lastModifiedBy>Sarah Appedu</cp:lastModifiedBy>
  <cp:revision>6</cp:revision>
  <dcterms:created xsi:type="dcterms:W3CDTF">2020-07-09T17:15:37Z</dcterms:created>
  <dcterms:modified xsi:type="dcterms:W3CDTF">2020-07-24T18:01:57Z</dcterms:modified>
</cp:coreProperties>
</file>