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5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2"/>
    <p:restoredTop sz="80408"/>
  </p:normalViewPr>
  <p:slideViewPr>
    <p:cSldViewPr snapToGrid="0" snapToObjects="1">
      <p:cViewPr varScale="1">
        <p:scale>
          <a:sx n="64" d="100"/>
          <a:sy n="64" d="100"/>
        </p:scale>
        <p:origin x="1138" y="58"/>
      </p:cViewPr>
      <p:guideLst>
        <p:guide orient="horz" pos="2160"/>
        <p:guide pos="3840"/>
        <p:guide pos="35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3D6B5-C8E3-8543-BB96-B5C480A8EF8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0355-DF00-4C4A-B04A-A28EE0C44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913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we going to talk about today?</a:t>
            </a:r>
          </a:p>
          <a:p>
            <a:endParaRPr lang="en-US" dirty="0"/>
          </a:p>
          <a:p>
            <a:pPr marL="171450" lvl="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Discuss a broad definition of accessibility and why it’s important to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creating accessible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educational materials for the purpose of equitable instructional design;</a:t>
            </a:r>
          </a:p>
          <a:p>
            <a:pPr marL="171450" lvl="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Demonstrate some of the tools available for adding accessibility to digital learning objects</a:t>
            </a:r>
          </a:p>
          <a:p>
            <a:pPr marL="171450" lvl="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Talk about a few tips for your workflow as you start building out accessible objects</a:t>
            </a:r>
          </a:p>
          <a:p>
            <a:pPr marL="171450" lvl="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B70355-DF00-4C4A-B04A-A28EE0C449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38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Accessibility vs. accommodation</a:t>
            </a:r>
          </a:p>
          <a:p>
            <a:pPr marL="171450" lvl="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Accessibility is not one thing—it’s really a descriptor of the extent to which something (a digital object, as we’re thinking about it) is usable by a variety of people with a variety of needs,</a:t>
            </a:r>
          </a:p>
          <a:p>
            <a:pPr marL="171450" lvl="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Accommodation is after-the-fact add-ons that make an object usable, generally with a specific ability issue in mind.</a:t>
            </a:r>
          </a:p>
          <a:p>
            <a:pPr marL="171450" lvl="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example: movie theatres offer a variety of captioning devices (headsets or back-of-seat projection devices) for Deaf and hard-of-hearing patrons, but they typically must be requested and don’t always offer an ideal movie-going experience—an accommodation. Closed captions on a TV program, which can be turned on and off and might be used for a variety of reasons, are an accessibility feature.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B70355-DF00-4C4A-B04A-A28EE0C449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43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think about accessibility in teaching?</a:t>
            </a:r>
          </a:p>
          <a:p>
            <a:pPr marL="171450" lvl="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students need accessibility features &amp; it’s the law!</a:t>
            </a:r>
          </a:p>
          <a:p>
            <a:pPr marL="628650" lvl="1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Legally, the College needs to provide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accommodation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 the least, but getting there requires both diagnosis and disclosure</a:t>
            </a:r>
          </a:p>
          <a:p>
            <a:pPr marL="171450" lvl="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Many of the kinds of accessibility features we often discuss are useful beyond specific accommodations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B70355-DF00-4C4A-B04A-A28EE0C449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41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Universal design for learning</a:t>
            </a:r>
          </a:p>
          <a:p>
            <a:pPr marL="171450" lvl="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Goes way beyond just accessibility (as we’re talking about it today)—for a great overview, presentation from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Divonna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Clint for the JPI—but there is some overlap.</a:t>
            </a:r>
          </a:p>
          <a:p>
            <a:pPr marL="628650" lvl="1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Universal design as a concept: designing objects or environments that are useable by a wide variety of people with a wide variety of needs; the classic example is the ramp (vs. the wheelchair lift)</a:t>
            </a:r>
          </a:p>
          <a:p>
            <a:pPr marL="171450" lvl="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Accessible objects can help facilitate UDL methods in teaching since UDL is focused on teaching in a way that gives learners agency</a:t>
            </a:r>
          </a:p>
          <a:p>
            <a:pPr marL="171450" lvl="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We’ll talk about this more later, but  the UDL “plus-one” mindset can be helpful as you start thinking about adding accessibility to digital learning objects. We’ll see a bunch of ways to add accessibility to things, but doing all of them at once would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 overwhelming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B70355-DF00-4C4A-B04A-A28EE0C449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49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C25CD4E-929A-A247-8A82-6AEB6250F40D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ED3F968-2166-FB4C-885C-ACD0945A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29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CD4E-929A-A247-8A82-6AEB6250F40D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3F968-2166-FB4C-885C-ACD0945A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5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C25CD4E-929A-A247-8A82-6AEB6250F40D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ED3F968-2166-FB4C-885C-ACD0945A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97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CD4E-929A-A247-8A82-6AEB6250F40D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3F968-2166-FB4C-885C-ACD0945A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4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C25CD4E-929A-A247-8A82-6AEB6250F40D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ED3F968-2166-FB4C-885C-ACD0945A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1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C25CD4E-929A-A247-8A82-6AEB6250F40D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ED3F968-2166-FB4C-885C-ACD0945A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1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C25CD4E-929A-A247-8A82-6AEB6250F40D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ED3F968-2166-FB4C-885C-ACD0945A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CD4E-929A-A247-8A82-6AEB6250F40D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3F968-2166-FB4C-885C-ACD0945A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7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C25CD4E-929A-A247-8A82-6AEB6250F40D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ED3F968-2166-FB4C-885C-ACD0945A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4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CD4E-929A-A247-8A82-6AEB6250F40D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3F968-2166-FB4C-885C-ACD0945A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98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C25CD4E-929A-A247-8A82-6AEB6250F40D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3ED3F968-2166-FB4C-885C-ACD0945A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5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5CD4E-929A-A247-8A82-6AEB6250F40D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3F968-2166-FB4C-885C-ACD0945A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8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niversaldesign.ie/What-is-Universal-Desig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>
            <a:extLst>
              <a:ext uri="{FF2B5EF4-FFF2-40B4-BE49-F238E27FC236}">
                <a16:creationId xmlns:a16="http://schemas.microsoft.com/office/drawing/2014/main" id="{58D5444C-D133-4651-98D6-333230F795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67" name="Freeform 5">
              <a:extLst>
                <a:ext uri="{FF2B5EF4-FFF2-40B4-BE49-F238E27FC236}">
                  <a16:creationId xmlns:a16="http://schemas.microsoft.com/office/drawing/2014/main" id="{72218A13-2C90-436D-A943-A342F28A6B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6">
              <a:extLst>
                <a:ext uri="{FF2B5EF4-FFF2-40B4-BE49-F238E27FC236}">
                  <a16:creationId xmlns:a16="http://schemas.microsoft.com/office/drawing/2014/main" id="{E7DB83A0-C9B7-49B9-A563-90F402C6F9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7">
              <a:extLst>
                <a:ext uri="{FF2B5EF4-FFF2-40B4-BE49-F238E27FC236}">
                  <a16:creationId xmlns:a16="http://schemas.microsoft.com/office/drawing/2014/main" id="{A5D345F5-B938-4F8F-BB27-4E1CFBB96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8">
              <a:extLst>
                <a:ext uri="{FF2B5EF4-FFF2-40B4-BE49-F238E27FC236}">
                  <a16:creationId xmlns:a16="http://schemas.microsoft.com/office/drawing/2014/main" id="{F2BF8527-EF01-4079-8DAB-EC5E49881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9">
              <a:extLst>
                <a:ext uri="{FF2B5EF4-FFF2-40B4-BE49-F238E27FC236}">
                  <a16:creationId xmlns:a16="http://schemas.microsoft.com/office/drawing/2014/main" id="{3F052BD7-7365-456B-B3C1-80BC126E0F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0">
              <a:extLst>
                <a:ext uri="{FF2B5EF4-FFF2-40B4-BE49-F238E27FC236}">
                  <a16:creationId xmlns:a16="http://schemas.microsoft.com/office/drawing/2014/main" id="{B982CA2F-1391-4712-98A4-E983A361E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1">
              <a:extLst>
                <a:ext uri="{FF2B5EF4-FFF2-40B4-BE49-F238E27FC236}">
                  <a16:creationId xmlns:a16="http://schemas.microsoft.com/office/drawing/2014/main" id="{4477E574-E148-4D2F-97DA-0AA49EC1FF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2">
              <a:extLst>
                <a:ext uri="{FF2B5EF4-FFF2-40B4-BE49-F238E27FC236}">
                  <a16:creationId xmlns:a16="http://schemas.microsoft.com/office/drawing/2014/main" id="{60F1C064-4529-4FD8-86C0-726679794A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3">
              <a:extLst>
                <a:ext uri="{FF2B5EF4-FFF2-40B4-BE49-F238E27FC236}">
                  <a16:creationId xmlns:a16="http://schemas.microsoft.com/office/drawing/2014/main" id="{E2E1938D-00EE-4971-9429-830B27ADF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14">
              <a:extLst>
                <a:ext uri="{FF2B5EF4-FFF2-40B4-BE49-F238E27FC236}">
                  <a16:creationId xmlns:a16="http://schemas.microsoft.com/office/drawing/2014/main" id="{B43B3A28-F060-45FD-87B1-6A43B4069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5">
              <a:extLst>
                <a:ext uri="{FF2B5EF4-FFF2-40B4-BE49-F238E27FC236}">
                  <a16:creationId xmlns:a16="http://schemas.microsoft.com/office/drawing/2014/main" id="{D91642D8-3345-45A1-89BD-451ADD3027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6">
              <a:extLst>
                <a:ext uri="{FF2B5EF4-FFF2-40B4-BE49-F238E27FC236}">
                  <a16:creationId xmlns:a16="http://schemas.microsoft.com/office/drawing/2014/main" id="{75594D98-1CF5-47D2-A177-B65467C4B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7">
              <a:extLst>
                <a:ext uri="{FF2B5EF4-FFF2-40B4-BE49-F238E27FC236}">
                  <a16:creationId xmlns:a16="http://schemas.microsoft.com/office/drawing/2014/main" id="{0EA4907B-3553-4F71-97CF-0FE7A69582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8">
              <a:extLst>
                <a:ext uri="{FF2B5EF4-FFF2-40B4-BE49-F238E27FC236}">
                  <a16:creationId xmlns:a16="http://schemas.microsoft.com/office/drawing/2014/main" id="{4CF13238-4B59-452F-BE72-BCCAF4644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9">
              <a:extLst>
                <a:ext uri="{FF2B5EF4-FFF2-40B4-BE49-F238E27FC236}">
                  <a16:creationId xmlns:a16="http://schemas.microsoft.com/office/drawing/2014/main" id="{79F95C9A-FC88-48E1-9955-123F6A783F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20">
              <a:extLst>
                <a:ext uri="{FF2B5EF4-FFF2-40B4-BE49-F238E27FC236}">
                  <a16:creationId xmlns:a16="http://schemas.microsoft.com/office/drawing/2014/main" id="{AEB0962C-F99F-4657-B6C2-301272B0E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21">
              <a:extLst>
                <a:ext uri="{FF2B5EF4-FFF2-40B4-BE49-F238E27FC236}">
                  <a16:creationId xmlns:a16="http://schemas.microsoft.com/office/drawing/2014/main" id="{079D45E0-1A69-496F-BEB1-8E21D2E1EF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22">
              <a:extLst>
                <a:ext uri="{FF2B5EF4-FFF2-40B4-BE49-F238E27FC236}">
                  <a16:creationId xmlns:a16="http://schemas.microsoft.com/office/drawing/2014/main" id="{B43827B3-A19F-4FE6-A9AA-6CAF3DCB0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23">
              <a:extLst>
                <a:ext uri="{FF2B5EF4-FFF2-40B4-BE49-F238E27FC236}">
                  <a16:creationId xmlns:a16="http://schemas.microsoft.com/office/drawing/2014/main" id="{6EFED02B-2D8E-47E8-960B-13B2F35C7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24">
              <a:extLst>
                <a:ext uri="{FF2B5EF4-FFF2-40B4-BE49-F238E27FC236}">
                  <a16:creationId xmlns:a16="http://schemas.microsoft.com/office/drawing/2014/main" id="{1F0F8CEB-54BC-4463-84EF-CC61A7804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25">
              <a:extLst>
                <a:ext uri="{FF2B5EF4-FFF2-40B4-BE49-F238E27FC236}">
                  <a16:creationId xmlns:a16="http://schemas.microsoft.com/office/drawing/2014/main" id="{135C0EC7-0E3E-484F-A91C-527106CE29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8AAC9D3-71E6-4892-8399-6C18E6CA8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2B51003B-DDDF-4049-A133-F2DF60A1F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Isosceles Triangle 22">
              <a:extLst>
                <a:ext uri="{FF2B5EF4-FFF2-40B4-BE49-F238E27FC236}">
                  <a16:creationId xmlns:a16="http://schemas.microsoft.com/office/drawing/2014/main" id="{9DD690BE-E030-41B4-8917-02B7748D3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964D1382-F0F2-43D2-91C7-5196974EA3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4" name="Rectangle 93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97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8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9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0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1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2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3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4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5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6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7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BB5089-ED20-2B44-9A83-DE4FC6C92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5459" y="960120"/>
            <a:ext cx="4885930" cy="4171278"/>
          </a:xfrm>
        </p:spPr>
        <p:txBody>
          <a:bodyPr vert="horz" lIns="228600" tIns="228600" rIns="228600" bIns="228600" rtlCol="0" anchor="ctr">
            <a:normAutofit/>
          </a:bodyPr>
          <a:lstStyle/>
          <a:p>
            <a:pPr algn="r">
              <a:lnSpc>
                <a:spcPct val="85000"/>
              </a:lnSpc>
            </a:pPr>
            <a:r>
              <a:rPr lang="en-US" sz="4400" dirty="0">
                <a:solidFill>
                  <a:schemeClr val="tx1"/>
                </a:solidFill>
              </a:rPr>
              <a:t>Best Practices: Accessibility &amp; Equity for E-learning Content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9BCFD6-D611-7A45-902D-B1459E7346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2312" y="960120"/>
            <a:ext cx="4202652" cy="417127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</a:rPr>
              <a:t>Mary Elmquist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Scholarly Communications Librarian</a:t>
            </a:r>
            <a:endParaRPr lang="en-US" sz="2000" dirty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ea typeface="+mn-lt"/>
                <a:cs typeface="+mn-lt"/>
              </a:rPr>
              <a:t>R.C. Miessler</a:t>
            </a:r>
            <a:b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Systems Librarian</a:t>
            </a: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sz="2000" dirty="0">
                <a:solidFill>
                  <a:schemeClr val="tx1"/>
                </a:solidFill>
              </a:rPr>
              <a:t>July 14,  2020</a:t>
            </a:r>
          </a:p>
        </p:txBody>
      </p:sp>
    </p:spTree>
    <p:extLst>
      <p:ext uri="{BB962C8B-B14F-4D97-AF65-F5344CB8AC3E}">
        <p14:creationId xmlns:p14="http://schemas.microsoft.com/office/powerpoint/2010/main" val="1675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B59CCE-69A0-1646-B903-F0B0DEA4D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4753295" cy="4171278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chemeClr val="tx1"/>
                </a:solidFill>
              </a:rPr>
              <a:t>Accessibility &amp; accommodation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8D85A55-EF0A-C244-97A1-3C0F2BA05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6414" y="960120"/>
            <a:ext cx="5813906" cy="4171278"/>
          </a:xfrm>
        </p:spPr>
        <p:txBody>
          <a:bodyPr>
            <a:normAutofit/>
          </a:bodyPr>
          <a:lstStyle/>
          <a:p>
            <a:r>
              <a:rPr lang="en-US" sz="2800" dirty="0"/>
              <a:t>Accessibility</a:t>
            </a:r>
          </a:p>
          <a:p>
            <a:pPr lvl="1"/>
            <a:r>
              <a:rPr lang="en-US" sz="2400" dirty="0"/>
              <a:t>Built-in</a:t>
            </a:r>
          </a:p>
          <a:p>
            <a:pPr lvl="1"/>
            <a:r>
              <a:rPr lang="en-US" sz="2400" dirty="0"/>
              <a:t>Useful for many</a:t>
            </a:r>
          </a:p>
          <a:p>
            <a:r>
              <a:rPr lang="en-US" sz="2800" dirty="0"/>
              <a:t>Accommodation</a:t>
            </a:r>
          </a:p>
          <a:p>
            <a:pPr lvl="1"/>
            <a:r>
              <a:rPr lang="en-US" sz="2400" dirty="0"/>
              <a:t>Added by request</a:t>
            </a:r>
          </a:p>
          <a:p>
            <a:pPr lvl="1"/>
            <a:r>
              <a:rPr lang="en-US" sz="2400" dirty="0"/>
              <a:t>Addresses single issues</a:t>
            </a:r>
          </a:p>
        </p:txBody>
      </p:sp>
    </p:spTree>
    <p:extLst>
      <p:ext uri="{BB962C8B-B14F-4D97-AF65-F5344CB8AC3E}">
        <p14:creationId xmlns:p14="http://schemas.microsoft.com/office/powerpoint/2010/main" val="342967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F0A598-B805-D44F-A10E-A5F8FBA1D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4778694" cy="4171278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chemeClr val="tx1"/>
                </a:solidFill>
              </a:rPr>
              <a:t>Why Accessibility?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2F845-CAFE-6A41-872C-F1529FDE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6414" y="960120"/>
            <a:ext cx="5813906" cy="4171278"/>
          </a:xfrm>
        </p:spPr>
        <p:txBody>
          <a:bodyPr>
            <a:normAutofit/>
          </a:bodyPr>
          <a:lstStyle/>
          <a:p>
            <a:r>
              <a:rPr lang="en-US" sz="2800" dirty="0"/>
              <a:t>ADA compliance</a:t>
            </a:r>
          </a:p>
          <a:p>
            <a:r>
              <a:rPr lang="en-US" sz="2800" dirty="0"/>
              <a:t>Accessibility features are useful for everyone!</a:t>
            </a:r>
          </a:p>
        </p:txBody>
      </p:sp>
    </p:spTree>
    <p:extLst>
      <p:ext uri="{BB962C8B-B14F-4D97-AF65-F5344CB8AC3E}">
        <p14:creationId xmlns:p14="http://schemas.microsoft.com/office/powerpoint/2010/main" val="195772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02E4B1-04A0-FF44-B0D8-20570463E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4778694" cy="4171278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chemeClr val="tx1"/>
                </a:solidFill>
              </a:rPr>
              <a:t>Universal Design for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B7EE5-AC3D-D84A-96A0-6DAE31794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6414" y="960120"/>
            <a:ext cx="5813906" cy="4171278"/>
          </a:xfrm>
        </p:spPr>
        <p:txBody>
          <a:bodyPr>
            <a:normAutofit/>
          </a:bodyPr>
          <a:lstStyle/>
          <a:p>
            <a:r>
              <a:rPr lang="en-US" sz="2800" dirty="0"/>
              <a:t>Universal Design</a:t>
            </a:r>
          </a:p>
          <a:p>
            <a:pPr lvl="1"/>
            <a:r>
              <a:rPr lang="en-US" sz="2000" dirty="0"/>
              <a:t>“can be accessed, understood and used to the greatest extent possible by all people regardless of their age, size, ability or disability”</a:t>
            </a:r>
            <a:br>
              <a:rPr lang="en-US" sz="2000" dirty="0"/>
            </a:br>
            <a:r>
              <a:rPr lang="en-US" sz="2000" dirty="0"/>
              <a:t>(National Disability Authority, 2020)</a:t>
            </a:r>
          </a:p>
          <a:p>
            <a:r>
              <a:rPr lang="en-US" sz="2800" dirty="0"/>
              <a:t>”Plus one” strategy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F19F4D-5C9F-9641-A47D-1F1B355FDA93}"/>
              </a:ext>
            </a:extLst>
          </p:cNvPr>
          <p:cNvSpPr txBox="1"/>
          <p:nvPr/>
        </p:nvSpPr>
        <p:spPr>
          <a:xfrm>
            <a:off x="4202597" y="5917496"/>
            <a:ext cx="6117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National Disability Authority. (2020). </a:t>
            </a:r>
            <a:r>
              <a:rPr lang="en-US" sz="1600" i="1" dirty="0">
                <a:solidFill>
                  <a:schemeClr val="bg1"/>
                </a:solidFill>
              </a:rPr>
              <a:t>What is Universal Design</a:t>
            </a:r>
            <a:r>
              <a:rPr lang="en-US" sz="1600" dirty="0">
                <a:solidFill>
                  <a:schemeClr val="bg1"/>
                </a:solidFill>
              </a:rPr>
              <a:t>. Centre for Excellence in Universal Design. </a:t>
            </a:r>
            <a:r>
              <a:rPr lang="en-US" sz="16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http://universaldesign.ie/What-is-Universal-Design/</a:t>
            </a:r>
            <a:endParaRPr lang="en-US" sz="16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53149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2BA09A-DF9B-443B-93CB-F4F4F9622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4729481" cy="4171278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chemeClr val="tx1"/>
                </a:solidFill>
                <a:cs typeface="Calibri Light"/>
              </a:rPr>
              <a:t>Planning for accessibility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1E409-5F01-4A4B-AAF3-B3B609676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2600" y="960120"/>
            <a:ext cx="5837720" cy="417127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dirty="0">
                <a:cs typeface="Calibri"/>
              </a:rPr>
              <a:t>It is time consuming!</a:t>
            </a:r>
          </a:p>
          <a:p>
            <a:r>
              <a:rPr lang="en-US" sz="2800" dirty="0">
                <a:cs typeface="Calibri"/>
              </a:rPr>
              <a:t>Communicate with your audience(s) to prioritize features</a:t>
            </a:r>
          </a:p>
          <a:p>
            <a:r>
              <a:rPr lang="en-US" sz="2800" dirty="0">
                <a:cs typeface="Calibri"/>
              </a:rPr>
              <a:t>Use project management techniques</a:t>
            </a:r>
          </a:p>
        </p:txBody>
      </p:sp>
    </p:spTree>
    <p:extLst>
      <p:ext uri="{BB962C8B-B14F-4D97-AF65-F5344CB8AC3E}">
        <p14:creationId xmlns:p14="http://schemas.microsoft.com/office/powerpoint/2010/main" val="3609295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05B8FC-A3C5-41A7-B087-7F3509A00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4753295" cy="4171278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chemeClr val="tx1"/>
                </a:solidFill>
                <a:cs typeface="Calibri Light"/>
              </a:rPr>
              <a:t>Sharing your work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DE3D3-F446-42A5-80C8-7F3D5A3C9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6414" y="960120"/>
            <a:ext cx="5813906" cy="417127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dirty="0">
                <a:cs typeface="Calibri"/>
              </a:rPr>
              <a:t>Consider applying a Creative Commons or other license</a:t>
            </a:r>
          </a:p>
          <a:p>
            <a:r>
              <a:rPr lang="en-US" sz="2800" dirty="0">
                <a:cs typeface="Calibri"/>
              </a:rPr>
              <a:t>When using the work of others, plan to use similar licenses</a:t>
            </a:r>
          </a:p>
        </p:txBody>
      </p:sp>
    </p:spTree>
    <p:extLst>
      <p:ext uri="{BB962C8B-B14F-4D97-AF65-F5344CB8AC3E}">
        <p14:creationId xmlns:p14="http://schemas.microsoft.com/office/powerpoint/2010/main" val="2631371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529E332-1F12-4C15-9CD2-46B47C797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EB70D1D9-E454-41A2-8131-F87C242E5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BD80611-E3DE-49D3-957E-D2672511E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047537A2-1EBB-45DF-81BB-24C8069BF4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2D80068E-88CF-4AFA-A33B-4C67E9DA28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6D3A694A-2C63-4465-903F-2C446C2E9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2AB06086-11CF-41B2-BCA8-F4FD52333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A9322517-D640-42FC-95E7-636922C30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6D353CC0-9B35-4CD3-80D4-CBE64AB17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240FB68B-B3F7-4ACD-BFA8-24993E47B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B71C62F0-2D69-4E12-97FD-4FDA2443B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E29D09D3-D44B-4C33-B67D-A33A62508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253173C-BDD8-4E76-8508-D65436C6C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98F05129-C6FB-43CA-81A0-3C0E79AEFD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DB362655-D4C7-4196-936B-1AC33DC1D2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081F342A-5654-44A6-8616-8C0E7BDF44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D067AD4-45F5-405D-A7C5-05E2B4968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1777D4B7-909A-4179-B8F2-4A7DC7751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8BF3507-BFDE-4733-8CDF-3FDD87FAD9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84D14DCD-6EDC-4E92-ADA7-5CA3636560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C40BBA1-E470-44B7-8606-F8BCF6B96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7F90053-2737-4E1E-BDBF-D1F2DA63CC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9C47D012-ADE5-486B-A297-A95FE2F21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E063DDE-7A1D-4211-952B-F30B31DEE4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7795DFA-888F-47E2-B44E-DE1D3B3E4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E2D561-16F4-0849-B9AC-6A361933F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043" y="1286121"/>
            <a:ext cx="8679915" cy="3171375"/>
          </a:xfrm>
        </p:spPr>
        <p:txBody>
          <a:bodyPr vert="horz" lIns="228600" tIns="228600" rIns="228600" bIns="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6000">
                <a:solidFill>
                  <a:schemeClr val="tx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44234122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574</Words>
  <Application>Microsoft Office PowerPoint</Application>
  <PresentationFormat>Widescreen</PresentationFormat>
  <Paragraphs>49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Rockwell</vt:lpstr>
      <vt:lpstr>Wingdings</vt:lpstr>
      <vt:lpstr>Atlas</vt:lpstr>
      <vt:lpstr>Best Practices: Accessibility &amp; Equity for E-learning Content </vt:lpstr>
      <vt:lpstr>Accessibility &amp; accommodation</vt:lpstr>
      <vt:lpstr>Why Accessibility?</vt:lpstr>
      <vt:lpstr>Universal Design for Learning</vt:lpstr>
      <vt:lpstr>Planning for accessibility</vt:lpstr>
      <vt:lpstr>Sharing your work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Practices: Accessibility &amp; Equity for E-learning Content</dc:title>
  <dc:creator>Elmquist, Mary Rose</dc:creator>
  <cp:lastModifiedBy>Sarah Appedu</cp:lastModifiedBy>
  <cp:revision>3</cp:revision>
  <dcterms:created xsi:type="dcterms:W3CDTF">2020-07-13T18:33:18Z</dcterms:created>
  <dcterms:modified xsi:type="dcterms:W3CDTF">2020-07-28T14:29:38Z</dcterms:modified>
</cp:coreProperties>
</file>