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9" r:id="rId4"/>
    <p:sldId id="260" r:id="rId5"/>
    <p:sldId id="261" r:id="rId6"/>
    <p:sldId id="263" r:id="rId7"/>
    <p:sldId id="265" r:id="rId8"/>
    <p:sldId id="267" r:id="rId9"/>
    <p:sldId id="266"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22" autoAdjust="0"/>
    <p:restoredTop sz="86356" autoAdjust="0"/>
  </p:normalViewPr>
  <p:slideViewPr>
    <p:cSldViewPr snapToGrid="0" snapToObjects="1">
      <p:cViewPr varScale="1">
        <p:scale>
          <a:sx n="54" d="100"/>
          <a:sy n="54" d="100"/>
        </p:scale>
        <p:origin x="84" y="5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0189E6-1ABD-4EA9-8405-7673A3710A15}" type="datetimeFigureOut">
              <a:rPr lang="en-US" smtClean="0"/>
              <a:t>10/20/2020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229A28-E1C3-4155-913F-35F97D0161FB}" type="slidenum">
              <a:rPr lang="en-US" smtClean="0"/>
              <a:t>‹#›</a:t>
            </a:fld>
            <a:endParaRPr lang="en-US"/>
          </a:p>
        </p:txBody>
      </p:sp>
    </p:spTree>
    <p:extLst>
      <p:ext uri="{BB962C8B-B14F-4D97-AF65-F5344CB8AC3E}">
        <p14:creationId xmlns:p14="http://schemas.microsoft.com/office/powerpoint/2010/main" val="1754112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R.C. Miessler: Hi, and welcome to our DLF 2020 lightning round talk, “The DH Toolkit: A Collaborative, Open, and Extensible Experiment in Pedagogy. I'm R.C. Miessler, Systems Librarian, and with me today is Kevin Moore, Research, Instruction, and Online Learning Librarian.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229A28-E1C3-4155-913F-35F97D0161FB}" type="slidenum">
              <a:rPr lang="en-US" smtClean="0"/>
              <a:t>1</a:t>
            </a:fld>
            <a:endParaRPr lang="en-US"/>
          </a:p>
        </p:txBody>
      </p:sp>
    </p:spTree>
    <p:extLst>
      <p:ext uri="{BB962C8B-B14F-4D97-AF65-F5344CB8AC3E}">
        <p14:creationId xmlns:p14="http://schemas.microsoft.com/office/powerpoint/2010/main" val="1017657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Miessler: Normally our summers in Gettysburg College's Musselman Library are busy running the Digital Scholarship Summer Fellowship, our Digital Humanities research program for undergraduates. However, in 2020, COVID-19 ruined our plans. We still wanted some sort of high impact learning experience for students interested in the Digital Humanities. We also knew we needed tutorials for flipped DH instruction in the fall semester. From this we decided to create a team of students and librarians to create online learning objects for DH tools and concepts, turning our usual summer experience into an experiment in learning about pedagogy.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229A28-E1C3-4155-913F-35F97D0161FB}" type="slidenum">
              <a:rPr lang="en-US" smtClean="0"/>
              <a:t>2</a:t>
            </a:fld>
            <a:endParaRPr lang="en-US"/>
          </a:p>
        </p:txBody>
      </p:sp>
    </p:spTree>
    <p:extLst>
      <p:ext uri="{BB962C8B-B14F-4D97-AF65-F5344CB8AC3E}">
        <p14:creationId xmlns:p14="http://schemas.microsoft.com/office/powerpoint/2010/main" val="3517571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Kevin Moore: Our team is R.C. and myself, as well as two students who had previously completed our summer fellowship program and were already familiar with some foundational DH tools and concepts. R.C. and I leveraged their existing knowledge while introducing principles for designing pedagogically sound online learning content.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229A28-E1C3-4155-913F-35F97D0161FB}" type="slidenum">
              <a:rPr lang="en-US" smtClean="0"/>
              <a:t>3</a:t>
            </a:fld>
            <a:endParaRPr lang="en-US"/>
          </a:p>
        </p:txBody>
      </p:sp>
    </p:spTree>
    <p:extLst>
      <p:ext uri="{BB962C8B-B14F-4D97-AF65-F5344CB8AC3E}">
        <p14:creationId xmlns:p14="http://schemas.microsoft.com/office/powerpoint/2010/main" val="2910447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Moore: We had 10 weeks for the project and students worked 20 hours a week during that time. Their wages were paid using funds from a Mellon Foundation grant Gettysburg College received in 2017. Each week, we had to 60 minute check-in meetings as a group. We used Monday mornings to assign tasks for the week and talk about next steps. And we used Thursday afternoons to share our work, receive feedback and discuss new readings we'd done. For our workflow, we used Basecamp to track our progress and communicate outside of regular meeting times. As we generated materials like lesson plans, scripts and video files, we uploaded everything to a shared Microsoft OneDrive folder, and we published our content on a WordPress site hosted through Gettysburg College.</a:t>
            </a:r>
          </a:p>
          <a:p>
            <a:endParaRPr lang="en-US" dirty="0"/>
          </a:p>
        </p:txBody>
      </p:sp>
      <p:sp>
        <p:nvSpPr>
          <p:cNvPr id="4" name="Slide Number Placeholder 3"/>
          <p:cNvSpPr>
            <a:spLocks noGrp="1"/>
          </p:cNvSpPr>
          <p:nvPr>
            <p:ph type="sldNum" sz="quarter" idx="10"/>
          </p:nvPr>
        </p:nvSpPr>
        <p:spPr/>
        <p:txBody>
          <a:bodyPr/>
          <a:lstStyle/>
          <a:p>
            <a:fld id="{82229A28-E1C3-4155-913F-35F97D0161FB}" type="slidenum">
              <a:rPr lang="en-US" smtClean="0"/>
              <a:t>4</a:t>
            </a:fld>
            <a:endParaRPr lang="en-US"/>
          </a:p>
        </p:txBody>
      </p:sp>
    </p:spTree>
    <p:extLst>
      <p:ext uri="{BB962C8B-B14F-4D97-AF65-F5344CB8AC3E}">
        <p14:creationId xmlns:p14="http://schemas.microsoft.com/office/powerpoint/2010/main" val="104394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Moore: Big picture, the project ended up looking kind of like this, our group used weeks one and two to create a plan. We discussed best practices for creating pedagogically sound video tutorials and decided which DH tools and concepts we wanted the toolkit to cover. The next step was to assign tools and topics to individual people. The students tackled the majority of these, but R.C. and I were working on them too, and then see what instructional content or documentation already existed. By week three, we were ready to create a wireframe collaboratively and begin developing the WordPress site where the content would live. A lot of the work in weeks four through 10 follow this iterative process of finding existing instructional materials, developing our own materials, uploading content to our WordPress site and sharing with the group in order to receive feedback.</a:t>
            </a:r>
          </a:p>
          <a:p>
            <a:endParaRPr lang="en-US" dirty="0"/>
          </a:p>
        </p:txBody>
      </p:sp>
      <p:sp>
        <p:nvSpPr>
          <p:cNvPr id="4" name="Slide Number Placeholder 3"/>
          <p:cNvSpPr>
            <a:spLocks noGrp="1"/>
          </p:cNvSpPr>
          <p:nvPr>
            <p:ph type="sldNum" sz="quarter" idx="10"/>
          </p:nvPr>
        </p:nvSpPr>
        <p:spPr/>
        <p:txBody>
          <a:bodyPr/>
          <a:lstStyle/>
          <a:p>
            <a:fld id="{82229A28-E1C3-4155-913F-35F97D0161FB}" type="slidenum">
              <a:rPr lang="en-US" smtClean="0"/>
              <a:t>5</a:t>
            </a:fld>
            <a:endParaRPr lang="en-US"/>
          </a:p>
        </p:txBody>
      </p:sp>
    </p:spTree>
    <p:extLst>
      <p:ext uri="{BB962C8B-B14F-4D97-AF65-F5344CB8AC3E}">
        <p14:creationId xmlns:p14="http://schemas.microsoft.com/office/powerpoint/2010/main" val="2845559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Moore: At the end of the project, we sent an assessment survey to both students in order to learn more about how they felt the process went. We've included a couple key quotes here, but the biggest takeaway was that they both appreciated the intensively collaborative nature of the project experience.</a:t>
            </a:r>
          </a:p>
        </p:txBody>
      </p:sp>
      <p:sp>
        <p:nvSpPr>
          <p:cNvPr id="4" name="Slide Number Placeholder 3"/>
          <p:cNvSpPr>
            <a:spLocks noGrp="1"/>
          </p:cNvSpPr>
          <p:nvPr>
            <p:ph type="sldNum" sz="quarter" idx="10"/>
          </p:nvPr>
        </p:nvSpPr>
        <p:spPr/>
        <p:txBody>
          <a:bodyPr/>
          <a:lstStyle/>
          <a:p>
            <a:fld id="{82229A28-E1C3-4155-913F-35F97D0161FB}" type="slidenum">
              <a:rPr lang="en-US" smtClean="0"/>
              <a:t>6</a:t>
            </a:fld>
            <a:endParaRPr lang="en-US"/>
          </a:p>
        </p:txBody>
      </p:sp>
    </p:spTree>
    <p:extLst>
      <p:ext uri="{BB962C8B-B14F-4D97-AF65-F5344CB8AC3E}">
        <p14:creationId xmlns:p14="http://schemas.microsoft.com/office/powerpoint/2010/main" val="3423517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Miessler: So what's next? Right now we're deploying it to students doing digital projects in the classroom. We are planning to use feedback we receive from our users to assess its content and usability, and add additional DH tools and concepts. Finally, we plan on presenting it to the campus community through workshops. </a:t>
            </a:r>
          </a:p>
        </p:txBody>
      </p:sp>
      <p:sp>
        <p:nvSpPr>
          <p:cNvPr id="4" name="Slide Number Placeholder 3"/>
          <p:cNvSpPr>
            <a:spLocks noGrp="1"/>
          </p:cNvSpPr>
          <p:nvPr>
            <p:ph type="sldNum" sz="quarter" idx="10"/>
          </p:nvPr>
        </p:nvSpPr>
        <p:spPr/>
        <p:txBody>
          <a:bodyPr/>
          <a:lstStyle/>
          <a:p>
            <a:fld id="{82229A28-E1C3-4155-913F-35F97D0161FB}" type="slidenum">
              <a:rPr lang="en-US" smtClean="0"/>
              <a:t>7</a:t>
            </a:fld>
            <a:endParaRPr lang="en-US"/>
          </a:p>
        </p:txBody>
      </p:sp>
    </p:spTree>
    <p:extLst>
      <p:ext uri="{BB962C8B-B14F-4D97-AF65-F5344CB8AC3E}">
        <p14:creationId xmlns:p14="http://schemas.microsoft.com/office/powerpoint/2010/main" val="989056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Miessler: Thank you for your time, please see our PowerPoint for additional links, and email us if you have questions or comments.</a:t>
            </a:r>
          </a:p>
          <a:p>
            <a:endParaRPr lang="en-US" dirty="0"/>
          </a:p>
        </p:txBody>
      </p:sp>
      <p:sp>
        <p:nvSpPr>
          <p:cNvPr id="4" name="Slide Number Placeholder 3"/>
          <p:cNvSpPr>
            <a:spLocks noGrp="1"/>
          </p:cNvSpPr>
          <p:nvPr>
            <p:ph type="sldNum" sz="quarter" idx="10"/>
          </p:nvPr>
        </p:nvSpPr>
        <p:spPr/>
        <p:txBody>
          <a:bodyPr/>
          <a:lstStyle/>
          <a:p>
            <a:fld id="{82229A28-E1C3-4155-913F-35F97D0161FB}" type="slidenum">
              <a:rPr lang="en-US" smtClean="0"/>
              <a:t>8</a:t>
            </a:fld>
            <a:endParaRPr lang="en-US"/>
          </a:p>
        </p:txBody>
      </p:sp>
    </p:spTree>
    <p:extLst>
      <p:ext uri="{BB962C8B-B14F-4D97-AF65-F5344CB8AC3E}">
        <p14:creationId xmlns:p14="http://schemas.microsoft.com/office/powerpoint/2010/main" val="392879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CF502A89-E9D3-4309-9209-E9D5C83CD61B}"/>
              </a:ext>
            </a:extLst>
          </p:cNvPr>
          <p:cNvSpPr>
            <a:spLocks noGrp="1"/>
          </p:cNvSpPr>
          <p:nvPr>
            <p:ph type="body" sz="quarter" idx="13" hasCustomPrompt="1"/>
          </p:nvPr>
        </p:nvSpPr>
        <p:spPr>
          <a:xfrm>
            <a:off x="838200" y="665163"/>
            <a:ext cx="5084298" cy="263305"/>
          </a:xfrm>
        </p:spPr>
        <p:txBody>
          <a:bodyPr/>
          <a:lstStyle>
            <a:lvl1pPr marL="0" indent="0">
              <a:buNone/>
              <a:defRPr baseline="30000">
                <a:solidFill>
                  <a:schemeClr val="bg1"/>
                </a:solidFill>
              </a:defRPr>
            </a:lvl1pPr>
            <a:lvl2pPr marL="457200" indent="0">
              <a:buNone/>
              <a:defRPr/>
            </a:lvl2pPr>
          </a:lstStyle>
          <a:p>
            <a:pPr lvl="0"/>
            <a:r>
              <a:rPr lang="en-US" dirty="0"/>
              <a:t>DLF 2020 Forum 25th Anniversary</a:t>
            </a:r>
          </a:p>
        </p:txBody>
      </p:sp>
      <p:sp>
        <p:nvSpPr>
          <p:cNvPr id="2" name="Title 1">
            <a:extLst>
              <a:ext uri="{FF2B5EF4-FFF2-40B4-BE49-F238E27FC236}">
                <a16:creationId xmlns:a16="http://schemas.microsoft.com/office/drawing/2014/main" id="{B89FE869-1681-864D-ACDA-EC8E54DCF9FD}"/>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8A58586C-7C51-1B49-91B5-221D88F460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1D4538-4E35-7842-9073-23FBE190AE21}"/>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5" name="Footer Placeholder 4">
            <a:extLst>
              <a:ext uri="{FF2B5EF4-FFF2-40B4-BE49-F238E27FC236}">
                <a16:creationId xmlns:a16="http://schemas.microsoft.com/office/drawing/2014/main" id="{F9C6537C-49E6-714C-905C-9697377C09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36045B-7407-FF44-88B3-F6ABE98D202F}"/>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15688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A8D0-B88D-B443-ABEC-320821B17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35D8A6-6883-3C4E-80EA-A8BEF0374EFF}"/>
              </a:ext>
            </a:extLst>
          </p:cNvPr>
          <p:cNvSpPr>
            <a:spLocks noGrp="1"/>
          </p:cNvSpPr>
          <p:nvPr>
            <p:ph type="body" orient="vert" idx="1"/>
          </p:nvPr>
        </p:nvSpPr>
        <p:spPr>
          <a:xfrm>
            <a:off x="838200" y="1825625"/>
            <a:ext cx="10515600" cy="33512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DB68A8-CE41-5C49-BA9D-9D5E9112E5B9}"/>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5" name="Footer Placeholder 4">
            <a:extLst>
              <a:ext uri="{FF2B5EF4-FFF2-40B4-BE49-F238E27FC236}">
                <a16:creationId xmlns:a16="http://schemas.microsoft.com/office/drawing/2014/main" id="{9257B425-EF31-1E40-AEF7-6CEBFFA62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7EFC9-84C0-B24B-8E4E-12C720C6663A}"/>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26815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659A46-A220-6C4A-B80A-F86A50A349ED}"/>
              </a:ext>
            </a:extLst>
          </p:cNvPr>
          <p:cNvSpPr>
            <a:spLocks noGrp="1"/>
          </p:cNvSpPr>
          <p:nvPr>
            <p:ph type="title" orient="vert"/>
          </p:nvPr>
        </p:nvSpPr>
        <p:spPr>
          <a:xfrm>
            <a:off x="8724900" y="365125"/>
            <a:ext cx="2628900" cy="481178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887F1FDC-5248-9B4C-8DCF-8D895A21C3D0}"/>
              </a:ext>
            </a:extLst>
          </p:cNvPr>
          <p:cNvSpPr>
            <a:spLocks noGrp="1"/>
          </p:cNvSpPr>
          <p:nvPr>
            <p:ph type="body" orient="vert" idx="1"/>
          </p:nvPr>
        </p:nvSpPr>
        <p:spPr>
          <a:xfrm>
            <a:off x="838200" y="365125"/>
            <a:ext cx="7734300" cy="4811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7BB9A-5863-4842-A337-CBCF4A602A52}"/>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5" name="Footer Placeholder 4">
            <a:extLst>
              <a:ext uri="{FF2B5EF4-FFF2-40B4-BE49-F238E27FC236}">
                <a16:creationId xmlns:a16="http://schemas.microsoft.com/office/drawing/2014/main" id="{D1CAB065-2A6E-F14D-BF58-442D5075F1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213D9-6A26-2D40-8718-BC6EE6B3C3C5}"/>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1818857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963BE-B537-014C-81B2-A1982A606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0DB6F6-8300-2A4B-A0AF-89E513423D9C}"/>
              </a:ext>
            </a:extLst>
          </p:cNvPr>
          <p:cNvSpPr>
            <a:spLocks noGrp="1"/>
          </p:cNvSpPr>
          <p:nvPr>
            <p:ph idx="1"/>
          </p:nvPr>
        </p:nvSpPr>
        <p:spPr>
          <a:xfrm>
            <a:off x="838200" y="1825625"/>
            <a:ext cx="10515600" cy="3449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BB1F93-E544-264C-811B-A9E50499C2AA}"/>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5" name="Footer Placeholder 4">
            <a:extLst>
              <a:ext uri="{FF2B5EF4-FFF2-40B4-BE49-F238E27FC236}">
                <a16:creationId xmlns:a16="http://schemas.microsoft.com/office/drawing/2014/main" id="{5D00D3E7-000E-264E-B43F-AD6208C09C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5B20BB3-50DC-3548-8414-65113DAA6E3E}"/>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2064627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8B68-D531-DC48-8977-9B77A5F976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951484-25C6-AF49-9254-67C716E94E31}"/>
              </a:ext>
            </a:extLst>
          </p:cNvPr>
          <p:cNvSpPr>
            <a:spLocks noGrp="1"/>
          </p:cNvSpPr>
          <p:nvPr>
            <p:ph type="body" idx="1"/>
          </p:nvPr>
        </p:nvSpPr>
        <p:spPr>
          <a:xfrm>
            <a:off x="831850" y="4589464"/>
            <a:ext cx="10515600" cy="74219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EFFBB0-5F2A-A14B-B103-57C0D53569E4}"/>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5" name="Footer Placeholder 4">
            <a:extLst>
              <a:ext uri="{FF2B5EF4-FFF2-40B4-BE49-F238E27FC236}">
                <a16:creationId xmlns:a16="http://schemas.microsoft.com/office/drawing/2014/main" id="{D56F3862-F8D9-5549-9F67-9C736855B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0AEA4C-1EC8-DE4F-8C02-46A15CD1160D}"/>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3586747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AA6FF-E3F5-ED4A-9DFF-72527C133A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E6FA2F-1504-9941-ABB7-C30327CFF383}"/>
              </a:ext>
            </a:extLst>
          </p:cNvPr>
          <p:cNvSpPr>
            <a:spLocks noGrp="1"/>
          </p:cNvSpPr>
          <p:nvPr>
            <p:ph sz="half" idx="1"/>
          </p:nvPr>
        </p:nvSpPr>
        <p:spPr>
          <a:xfrm>
            <a:off x="838200" y="1825625"/>
            <a:ext cx="5181600" cy="34638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5443B-E997-844B-9268-4C8F734BD6BD}"/>
              </a:ext>
            </a:extLst>
          </p:cNvPr>
          <p:cNvSpPr>
            <a:spLocks noGrp="1"/>
          </p:cNvSpPr>
          <p:nvPr>
            <p:ph sz="half" idx="2"/>
          </p:nvPr>
        </p:nvSpPr>
        <p:spPr>
          <a:xfrm>
            <a:off x="6172200" y="1825625"/>
            <a:ext cx="5181600" cy="34638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FC713F-C354-DC4C-B884-84544CD30B47}"/>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6" name="Footer Placeholder 5">
            <a:extLst>
              <a:ext uri="{FF2B5EF4-FFF2-40B4-BE49-F238E27FC236}">
                <a16:creationId xmlns:a16="http://schemas.microsoft.com/office/drawing/2014/main" id="{7631D1EF-57AD-2C49-A8CB-0150742F3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8A671-D6A1-FD41-ADD7-97D43065C6D1}"/>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2758295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EB95C-7E5D-574C-AFC3-FCE3554977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FA71E7-B8DB-2B40-9180-7FA71AB8B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E73079-3960-2A46-8DE0-963F62360D97}"/>
              </a:ext>
            </a:extLst>
          </p:cNvPr>
          <p:cNvSpPr>
            <a:spLocks noGrp="1"/>
          </p:cNvSpPr>
          <p:nvPr>
            <p:ph sz="half" idx="2"/>
          </p:nvPr>
        </p:nvSpPr>
        <p:spPr>
          <a:xfrm>
            <a:off x="839788" y="2505075"/>
            <a:ext cx="5157787" cy="28828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A5DA28-BCFC-024F-9FD5-0BFB1AFEF6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247CE0-7801-9140-91F3-F93AFA52501A}"/>
              </a:ext>
            </a:extLst>
          </p:cNvPr>
          <p:cNvSpPr>
            <a:spLocks noGrp="1"/>
          </p:cNvSpPr>
          <p:nvPr>
            <p:ph sz="quarter" idx="4"/>
          </p:nvPr>
        </p:nvSpPr>
        <p:spPr>
          <a:xfrm>
            <a:off x="6172200" y="2505075"/>
            <a:ext cx="5183188" cy="28828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9946C7-F7AB-5F4E-BF6B-E8C855D84449}"/>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8" name="Footer Placeholder 7">
            <a:extLst>
              <a:ext uri="{FF2B5EF4-FFF2-40B4-BE49-F238E27FC236}">
                <a16:creationId xmlns:a16="http://schemas.microsoft.com/office/drawing/2014/main" id="{08AF0AEF-884F-D74E-8B7E-1A7695746C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E5B643-D2F7-B248-AAF9-AC3177387794}"/>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161590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10424-CDD7-0240-8FD2-3F7D83819E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ABDB60-B576-E048-B5D7-59943BF29B0D}"/>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4" name="Footer Placeholder 3">
            <a:extLst>
              <a:ext uri="{FF2B5EF4-FFF2-40B4-BE49-F238E27FC236}">
                <a16:creationId xmlns:a16="http://schemas.microsoft.com/office/drawing/2014/main" id="{8D40EA8D-6AB5-2F4A-B3E3-9C94CC0B88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52A1D7-1780-CD40-ABA6-D51B0FD1C060}"/>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2291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06ABE-229B-9949-A70D-8E389C8D31C8}"/>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3" name="Footer Placeholder 2">
            <a:extLst>
              <a:ext uri="{FF2B5EF4-FFF2-40B4-BE49-F238E27FC236}">
                <a16:creationId xmlns:a16="http://schemas.microsoft.com/office/drawing/2014/main" id="{FDB67363-428E-A042-906E-FAC5496664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D182EF-C98B-A246-929A-DD143EB5CD62}"/>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3663933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8B311-A518-6F4E-B8FE-B16E7DEA5A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113992-EB1A-D84C-9EAC-4A5A6CA2A626}"/>
              </a:ext>
            </a:extLst>
          </p:cNvPr>
          <p:cNvSpPr>
            <a:spLocks noGrp="1"/>
          </p:cNvSpPr>
          <p:nvPr>
            <p:ph idx="1"/>
          </p:nvPr>
        </p:nvSpPr>
        <p:spPr>
          <a:xfrm>
            <a:off x="5183188" y="987425"/>
            <a:ext cx="6172200" cy="4428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46D1718-C1C4-9048-B11F-CADCF5E6CA44}"/>
              </a:ext>
            </a:extLst>
          </p:cNvPr>
          <p:cNvSpPr>
            <a:spLocks noGrp="1"/>
          </p:cNvSpPr>
          <p:nvPr>
            <p:ph type="body" sz="half" idx="2"/>
          </p:nvPr>
        </p:nvSpPr>
        <p:spPr>
          <a:xfrm>
            <a:off x="839788" y="2057400"/>
            <a:ext cx="3932237" cy="33586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3CA3F-E242-4749-B4E4-8FEC5D418505}"/>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6" name="Footer Placeholder 5">
            <a:extLst>
              <a:ext uri="{FF2B5EF4-FFF2-40B4-BE49-F238E27FC236}">
                <a16:creationId xmlns:a16="http://schemas.microsoft.com/office/drawing/2014/main" id="{89A854A4-D3E4-FD48-A6A6-2C801FE24E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84F3A4-45D4-4E49-8508-6AFB1BFEF17B}"/>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2737771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D00EA-2D78-2840-9A99-0DC28F6BA4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CA6C41-04FA-D94B-8455-0215F91CC1C0}"/>
              </a:ext>
            </a:extLst>
          </p:cNvPr>
          <p:cNvSpPr>
            <a:spLocks noGrp="1"/>
          </p:cNvSpPr>
          <p:nvPr>
            <p:ph type="pic" idx="1"/>
          </p:nvPr>
        </p:nvSpPr>
        <p:spPr>
          <a:xfrm>
            <a:off x="5183188" y="987425"/>
            <a:ext cx="6172200" cy="431609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A4CD25-19B9-E14F-997F-7B3870370BAE}"/>
              </a:ext>
            </a:extLst>
          </p:cNvPr>
          <p:cNvSpPr>
            <a:spLocks noGrp="1"/>
          </p:cNvSpPr>
          <p:nvPr>
            <p:ph type="body" sz="half" idx="2"/>
          </p:nvPr>
        </p:nvSpPr>
        <p:spPr>
          <a:xfrm>
            <a:off x="839788" y="2057400"/>
            <a:ext cx="3932237" cy="3246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7011E-1675-4741-BB53-E279CCB50DF7}"/>
              </a:ext>
            </a:extLst>
          </p:cNvPr>
          <p:cNvSpPr>
            <a:spLocks noGrp="1"/>
          </p:cNvSpPr>
          <p:nvPr>
            <p:ph type="dt" sz="half" idx="10"/>
          </p:nvPr>
        </p:nvSpPr>
        <p:spPr>
          <a:xfrm>
            <a:off x="838200" y="6356350"/>
            <a:ext cx="2743200" cy="365125"/>
          </a:xfrm>
          <a:prstGeom prst="rect">
            <a:avLst/>
          </a:prstGeom>
        </p:spPr>
        <p:txBody>
          <a:bodyPr/>
          <a:lstStyle/>
          <a:p>
            <a:fld id="{355FDFBF-A537-9F4C-963D-299F880FDF7F}" type="datetimeFigureOut">
              <a:rPr lang="en-US" smtClean="0"/>
              <a:t>10/20/2020</a:t>
            </a:fld>
            <a:endParaRPr lang="en-US"/>
          </a:p>
        </p:txBody>
      </p:sp>
      <p:sp>
        <p:nvSpPr>
          <p:cNvPr id="6" name="Footer Placeholder 5">
            <a:extLst>
              <a:ext uri="{FF2B5EF4-FFF2-40B4-BE49-F238E27FC236}">
                <a16:creationId xmlns:a16="http://schemas.microsoft.com/office/drawing/2014/main" id="{80FE9D05-8968-694B-BB1F-6ABE545593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782B72-2A3D-0747-BCDD-D60FB1F72EEC}"/>
              </a:ext>
            </a:extLst>
          </p:cNvPr>
          <p:cNvSpPr>
            <a:spLocks noGrp="1"/>
          </p:cNvSpPr>
          <p:nvPr>
            <p:ph type="sldNum" sz="quarter" idx="12"/>
          </p:nvPr>
        </p:nvSpPr>
        <p:spPr/>
        <p:txBody>
          <a:bodyPr/>
          <a:lstStyle/>
          <a:p>
            <a:fld id="{1A503133-B534-774D-8D26-3ADB2AFA9BEC}" type="slidenum">
              <a:rPr lang="en-US" smtClean="0"/>
              <a:t>‹#›</a:t>
            </a:fld>
            <a:endParaRPr lang="en-US"/>
          </a:p>
        </p:txBody>
      </p:sp>
    </p:spTree>
    <p:extLst>
      <p:ext uri="{BB962C8B-B14F-4D97-AF65-F5344CB8AC3E}">
        <p14:creationId xmlns:p14="http://schemas.microsoft.com/office/powerpoint/2010/main" val="40835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4A0A3E-142F-694E-9DE7-2ACB7401DE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705B4-33EF-6A4B-A078-76C5C9470C1A}"/>
              </a:ext>
            </a:extLst>
          </p:cNvPr>
          <p:cNvSpPr>
            <a:spLocks noGrp="1"/>
          </p:cNvSpPr>
          <p:nvPr>
            <p:ph type="body" idx="1"/>
          </p:nvPr>
        </p:nvSpPr>
        <p:spPr>
          <a:xfrm>
            <a:off x="838200" y="1825625"/>
            <a:ext cx="10515600" cy="35074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7B603-6F35-6B4C-9AF6-BA89F1B3D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FDFBF-A537-9F4C-963D-299F880FDF7F}" type="datetimeFigureOut">
              <a:rPr lang="en-US" smtClean="0"/>
              <a:t>10/20/2020</a:t>
            </a:fld>
            <a:endParaRPr lang="en-US" dirty="0"/>
          </a:p>
        </p:txBody>
      </p:sp>
      <p:sp>
        <p:nvSpPr>
          <p:cNvPr id="5" name="Footer Placeholder 4">
            <a:extLst>
              <a:ext uri="{FF2B5EF4-FFF2-40B4-BE49-F238E27FC236}">
                <a16:creationId xmlns:a16="http://schemas.microsoft.com/office/drawing/2014/main" id="{547AF183-7C06-F643-A2B4-9134F8C66285}"/>
              </a:ext>
              <a:ext uri="{C183D7F6-B498-43B3-948B-1728B52AA6E4}">
                <adec:decorative xmlns:adec="http://schemas.microsoft.com/office/drawing/2017/decorative" xmlns="" val="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6165A9E-1751-3942-A943-27FF2D79EF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03133-B534-774D-8D26-3ADB2AFA9BEC}" type="slidenum">
              <a:rPr lang="en-US" smtClean="0"/>
              <a:t>‹#›</a:t>
            </a:fld>
            <a:endParaRPr lang="en-US"/>
          </a:p>
        </p:txBody>
      </p:sp>
      <p:sp>
        <p:nvSpPr>
          <p:cNvPr id="28" name="Footer Placeholder 4">
            <a:extLst>
              <a:ext uri="{FF2B5EF4-FFF2-40B4-BE49-F238E27FC236}">
                <a16:creationId xmlns:a16="http://schemas.microsoft.com/office/drawing/2014/main" id="{A2FFBAA7-6C04-C949-B2B8-F32A87CB8140}"/>
              </a:ext>
            </a:extLst>
          </p:cNvPr>
          <p:cNvSpPr txBox="1">
            <a:spLocks/>
          </p:cNvSpPr>
          <p:nvPr userDrawn="1"/>
        </p:nvSpPr>
        <p:spPr>
          <a:xfrm>
            <a:off x="9982200" y="3815646"/>
            <a:ext cx="1846728" cy="1517466"/>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The background image is a graphic of small houses with thought bubbles along the bottom, and the DLF Forum logo at the bottom to the right.</a:t>
            </a:r>
          </a:p>
        </p:txBody>
      </p:sp>
    </p:spTree>
    <p:extLst>
      <p:ext uri="{BB962C8B-B14F-4D97-AF65-F5344CB8AC3E}">
        <p14:creationId xmlns:p14="http://schemas.microsoft.com/office/powerpoint/2010/main" val="3317675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dhdebates.gc.cuny.edu/read/untitled/section/31326090-9c70-4c0a-b2b7-74361582977e#ch36" TargetMode="External"/><Relationship Id="rId2" Type="http://schemas.openxmlformats.org/officeDocument/2006/relationships/hyperlink" Target="https://dhdebates.gc.cuny.edu/read/untitled-f2acf72c-a469-49d8-be35-67f9ac1e3a60/section/5aafe7fe-db7e-4ec1-935f-09d8028a2687#ch02" TargetMode="External"/><Relationship Id="rId1" Type="http://schemas.openxmlformats.org/officeDocument/2006/relationships/slideLayout" Target="../slideLayouts/slideLayout2.xml"/><Relationship Id="rId5" Type="http://schemas.openxmlformats.org/officeDocument/2006/relationships/hyperlink" Target="https://pdxscholar.library.pdx.edu/comminfolit/vol4/iss1/4/" TargetMode="External"/><Relationship Id="rId4" Type="http://schemas.openxmlformats.org/officeDocument/2006/relationships/hyperlink" Target="http://www.bumc.bu.edu/cme/files/2012/07/13-Tips-for-writing-objectives.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miessle@gettysburg.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kmoore@gettysburg.edu" TargetMode="External"/><Relationship Id="rId4" Type="http://schemas.openxmlformats.org/officeDocument/2006/relationships/hyperlink" Target="https://dh.sites.gettysburg.edu/toolki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upola.gettysburg.edu/librarypubs/71/" TargetMode="External"/><Relationship Id="rId2" Type="http://schemas.openxmlformats.org/officeDocument/2006/relationships/hyperlink" Target="https://dssf.musselmanlibrary.org/2019" TargetMode="External"/><Relationship Id="rId1" Type="http://schemas.openxmlformats.org/officeDocument/2006/relationships/slideLayout" Target="../slideLayouts/slideLayout2.xml"/><Relationship Id="rId4" Type="http://schemas.openxmlformats.org/officeDocument/2006/relationships/hyperlink" Target="https://osf.io/st5v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7EF5290-7F96-4612-B38F-49F10F2E6A86}"/>
              </a:ext>
            </a:extLst>
          </p:cNvPr>
          <p:cNvSpPr>
            <a:spLocks noGrp="1"/>
          </p:cNvSpPr>
          <p:nvPr>
            <p:ph type="ctrTitle"/>
          </p:nvPr>
        </p:nvSpPr>
        <p:spPr>
          <a:xfrm>
            <a:off x="0" y="584477"/>
            <a:ext cx="12192000" cy="2387600"/>
          </a:xfrm>
        </p:spPr>
        <p:txBody>
          <a:bodyPr>
            <a:normAutofit fontScale="90000"/>
          </a:bodyPr>
          <a:lstStyle/>
          <a:p>
            <a:r>
              <a:rPr lang="en-US" dirty="0"/>
              <a:t>The DH Toolkit:</a:t>
            </a:r>
            <a:br>
              <a:rPr lang="en-US" dirty="0"/>
            </a:br>
            <a:r>
              <a:rPr lang="en-US" dirty="0"/>
              <a:t>A Collaborative, Open, and Extensible Experiment in Pedagogy</a:t>
            </a:r>
          </a:p>
        </p:txBody>
      </p:sp>
      <p:sp>
        <p:nvSpPr>
          <p:cNvPr id="7" name="Subtitle 6">
            <a:extLst>
              <a:ext uri="{FF2B5EF4-FFF2-40B4-BE49-F238E27FC236}">
                <a16:creationId xmlns:a16="http://schemas.microsoft.com/office/drawing/2014/main" id="{94C0E84D-F1C7-4049-875B-93B8CC85709E}"/>
              </a:ext>
            </a:extLst>
          </p:cNvPr>
          <p:cNvSpPr>
            <a:spLocks noGrp="1"/>
          </p:cNvSpPr>
          <p:nvPr>
            <p:ph type="subTitle" idx="1"/>
          </p:nvPr>
        </p:nvSpPr>
        <p:spPr>
          <a:xfrm>
            <a:off x="1524000" y="3135872"/>
            <a:ext cx="9144000" cy="1655762"/>
          </a:xfrm>
        </p:spPr>
        <p:txBody>
          <a:bodyPr>
            <a:normAutofit fontScale="62500" lnSpcReduction="20000"/>
          </a:bodyPr>
          <a:lstStyle/>
          <a:p>
            <a:r>
              <a:rPr lang="en-US" sz="5100" dirty="0"/>
              <a:t>R.C. Miessler and Kevin Moore, Gettysburg College</a:t>
            </a:r>
          </a:p>
          <a:p>
            <a:r>
              <a:rPr lang="en-US" sz="5100" dirty="0"/>
              <a:t>DLF Forum 2020 Lightning Talk</a:t>
            </a:r>
          </a:p>
          <a:p>
            <a:endParaRPr lang="en-US" dirty="0"/>
          </a:p>
          <a:p>
            <a:r>
              <a:rPr lang="en-US" dirty="0"/>
              <a:t>This work is licensed under a </a:t>
            </a:r>
            <a:r>
              <a:rPr lang="en-US" dirty="0">
                <a:hlinkClick r:id="rId3"/>
              </a:rPr>
              <a:t>Creative Commons Attribution 4.0 International License</a:t>
            </a:r>
            <a:r>
              <a:rPr lang="en-US" dirty="0"/>
              <a:t>.</a:t>
            </a:r>
          </a:p>
        </p:txBody>
      </p:sp>
      <p:pic>
        <p:nvPicPr>
          <p:cNvPr id="1026" name="Picture 2" descr="Creative Commons License CC-BY" title="CC-B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6900" y="4892393"/>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857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Background Readings</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idx="1"/>
          </p:nvPr>
        </p:nvSpPr>
        <p:spPr/>
        <p:txBody>
          <a:bodyPr/>
          <a:lstStyle/>
          <a:p>
            <a:pPr marL="0" indent="0">
              <a:buNone/>
            </a:pPr>
            <a:r>
              <a:rPr lang="en-US" dirty="0"/>
              <a:t>Articles and chapters read by the project group during the summer:</a:t>
            </a:r>
          </a:p>
          <a:p>
            <a:r>
              <a:rPr lang="en-US" dirty="0">
                <a:hlinkClick r:id="rId2"/>
              </a:rPr>
              <a:t>“Toward a Critical Black Digital Humanities”</a:t>
            </a:r>
            <a:r>
              <a:rPr lang="en-US" dirty="0"/>
              <a:t> by Safiya Umoja Noble</a:t>
            </a:r>
          </a:p>
          <a:p>
            <a:r>
              <a:rPr lang="en-US" dirty="0">
                <a:hlinkClick r:id="rId3"/>
              </a:rPr>
              <a:t>“How Not to Teach Digital Humanities”</a:t>
            </a:r>
            <a:r>
              <a:rPr lang="en-US" dirty="0"/>
              <a:t> by Ryan Cordell</a:t>
            </a:r>
          </a:p>
          <a:p>
            <a:r>
              <a:rPr lang="en-US" dirty="0">
                <a:hlinkClick r:id="rId4"/>
              </a:rPr>
              <a:t>“Writing Clear Learning Objectives”</a:t>
            </a:r>
            <a:endParaRPr lang="en-US" dirty="0"/>
          </a:p>
          <a:p>
            <a:r>
              <a:rPr lang="en-US" dirty="0">
                <a:hlinkClick r:id="rId5"/>
              </a:rPr>
              <a:t>“Best Practices for Online Video Tutorials: A Study of Student Preferences and Understanding”</a:t>
            </a:r>
            <a:r>
              <a:rPr lang="en-US" dirty="0"/>
              <a:t> by Melissa Bowles-Terry, Merinda Hensley, and Lisa Janicke Hinchliffe</a:t>
            </a:r>
          </a:p>
        </p:txBody>
      </p:sp>
    </p:spTree>
    <p:extLst>
      <p:ext uri="{BB962C8B-B14F-4D97-AF65-F5344CB8AC3E}">
        <p14:creationId xmlns:p14="http://schemas.microsoft.com/office/powerpoint/2010/main" val="153211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A Very COVID Summer</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idx="1"/>
          </p:nvPr>
        </p:nvSpPr>
        <p:spPr/>
        <p:txBody>
          <a:bodyPr/>
          <a:lstStyle/>
          <a:p>
            <a:r>
              <a:rPr lang="en-US" dirty="0"/>
              <a:t>Our Digital Humanities research program was cancelled due to COVID-19</a:t>
            </a:r>
          </a:p>
          <a:p>
            <a:r>
              <a:rPr lang="en-US" dirty="0"/>
              <a:t>We wanted some sort of high-impact learning experience for students</a:t>
            </a:r>
          </a:p>
          <a:p>
            <a:r>
              <a:rPr lang="en-US" dirty="0"/>
              <a:t>We needed tutorials for flipped DH instruction in the fall</a:t>
            </a:r>
          </a:p>
          <a:p>
            <a:r>
              <a:rPr lang="en-US" dirty="0"/>
              <a:t>The summer of 2020 became an experiment in developing skills required to create pedagogical materials for DH tools and concepts</a:t>
            </a:r>
          </a:p>
        </p:txBody>
      </p:sp>
    </p:spTree>
    <p:extLst>
      <p:ext uri="{BB962C8B-B14F-4D97-AF65-F5344CB8AC3E}">
        <p14:creationId xmlns:p14="http://schemas.microsoft.com/office/powerpoint/2010/main" val="2103394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a:xfrm>
            <a:off x="838200" y="392714"/>
            <a:ext cx="10515600" cy="1325563"/>
          </a:xfrm>
        </p:spPr>
        <p:txBody>
          <a:bodyPr/>
          <a:lstStyle/>
          <a:p>
            <a:r>
              <a:rPr lang="en-US" dirty="0">
                <a:solidFill>
                  <a:schemeClr val="accent1">
                    <a:lumMod val="50000"/>
                  </a:schemeClr>
                </a:solidFill>
              </a:rPr>
              <a:t>Team</a:t>
            </a:r>
          </a:p>
        </p:txBody>
      </p:sp>
      <p:pic>
        <p:nvPicPr>
          <p:cNvPr id="3" name="Picture 2" descr="Kevin Moore">
            <a:extLst>
              <a:ext uri="{FF2B5EF4-FFF2-40B4-BE49-F238E27FC236}">
                <a16:creationId xmlns:a16="http://schemas.microsoft.com/office/drawing/2014/main" id="{340BFFA6-5E90-BD46-9A89-DCD5908893F7}"/>
              </a:ext>
            </a:extLst>
          </p:cNvPr>
          <p:cNvPicPr>
            <a:picLocks noChangeAspect="1"/>
          </p:cNvPicPr>
          <p:nvPr/>
        </p:nvPicPr>
        <p:blipFill>
          <a:blip r:embed="rId3"/>
          <a:stretch>
            <a:fillRect/>
          </a:stretch>
        </p:blipFill>
        <p:spPr>
          <a:xfrm>
            <a:off x="6971598" y="1470744"/>
            <a:ext cx="1309255" cy="1600200"/>
          </a:xfrm>
          <a:prstGeom prst="rect">
            <a:avLst/>
          </a:prstGeom>
          <a:ln>
            <a:solidFill>
              <a:schemeClr val="tx1"/>
            </a:solidFill>
          </a:ln>
        </p:spPr>
      </p:pic>
      <p:pic>
        <p:nvPicPr>
          <p:cNvPr id="7" name="Picture 6" descr="R.C. Miessler">
            <a:extLst>
              <a:ext uri="{FF2B5EF4-FFF2-40B4-BE49-F238E27FC236}">
                <a16:creationId xmlns:a16="http://schemas.microsoft.com/office/drawing/2014/main" id="{A437F0D8-C51F-A047-B436-D2FD5DE15D56}"/>
              </a:ext>
            </a:extLst>
          </p:cNvPr>
          <p:cNvPicPr>
            <a:picLocks noChangeAspect="1"/>
          </p:cNvPicPr>
          <p:nvPr/>
        </p:nvPicPr>
        <p:blipFill>
          <a:blip r:embed="rId4"/>
          <a:stretch>
            <a:fillRect/>
          </a:stretch>
        </p:blipFill>
        <p:spPr>
          <a:xfrm>
            <a:off x="1374648" y="1470744"/>
            <a:ext cx="1308665" cy="1600200"/>
          </a:xfrm>
          <a:prstGeom prst="rect">
            <a:avLst/>
          </a:prstGeom>
          <a:ln>
            <a:solidFill>
              <a:schemeClr val="tx1"/>
            </a:solidFill>
          </a:ln>
        </p:spPr>
      </p:pic>
      <p:pic>
        <p:nvPicPr>
          <p:cNvPr id="13" name="Picture 12" descr="Emma Poff">
            <a:extLst>
              <a:ext uri="{FF2B5EF4-FFF2-40B4-BE49-F238E27FC236}">
                <a16:creationId xmlns:a16="http://schemas.microsoft.com/office/drawing/2014/main" id="{86381A16-C142-6146-A5E8-FCB4055EC32A}"/>
              </a:ext>
            </a:extLst>
          </p:cNvPr>
          <p:cNvPicPr>
            <a:picLocks noChangeAspect="1"/>
          </p:cNvPicPr>
          <p:nvPr/>
        </p:nvPicPr>
        <p:blipFill rotWithShape="1">
          <a:blip r:embed="rId5"/>
          <a:srcRect l="22788" r="22932"/>
          <a:stretch/>
        </p:blipFill>
        <p:spPr>
          <a:xfrm>
            <a:off x="6972863" y="3504080"/>
            <a:ext cx="1307990" cy="1600200"/>
          </a:xfrm>
          <a:prstGeom prst="rect">
            <a:avLst/>
          </a:prstGeom>
          <a:ln>
            <a:solidFill>
              <a:schemeClr val="tx1"/>
            </a:solidFill>
          </a:ln>
        </p:spPr>
      </p:pic>
      <p:pic>
        <p:nvPicPr>
          <p:cNvPr id="16" name="Picture 15" descr="Emma Lewis">
            <a:extLst>
              <a:ext uri="{FF2B5EF4-FFF2-40B4-BE49-F238E27FC236}">
                <a16:creationId xmlns:a16="http://schemas.microsoft.com/office/drawing/2014/main" id="{C1A2B4B9-B1FA-E641-A81E-8A65BA2659DF}"/>
              </a:ext>
            </a:extLst>
          </p:cNvPr>
          <p:cNvPicPr>
            <a:picLocks noChangeAspect="1"/>
          </p:cNvPicPr>
          <p:nvPr/>
        </p:nvPicPr>
        <p:blipFill>
          <a:blip r:embed="rId6"/>
          <a:stretch>
            <a:fillRect/>
          </a:stretch>
        </p:blipFill>
        <p:spPr>
          <a:xfrm>
            <a:off x="1428905" y="3504080"/>
            <a:ext cx="1200150" cy="1600200"/>
          </a:xfrm>
          <a:prstGeom prst="rect">
            <a:avLst/>
          </a:prstGeom>
          <a:ln>
            <a:solidFill>
              <a:schemeClr val="tx1"/>
            </a:solidFill>
          </a:ln>
        </p:spPr>
      </p:pic>
      <p:sp>
        <p:nvSpPr>
          <p:cNvPr id="17" name="TextBox 16">
            <a:extLst>
              <a:ext uri="{FF2B5EF4-FFF2-40B4-BE49-F238E27FC236}">
                <a16:creationId xmlns:a16="http://schemas.microsoft.com/office/drawing/2014/main" id="{BB0E3CCE-773E-DD49-934A-2C699344BADD}"/>
              </a:ext>
            </a:extLst>
          </p:cNvPr>
          <p:cNvSpPr txBox="1"/>
          <p:nvPr/>
        </p:nvSpPr>
        <p:spPr>
          <a:xfrm>
            <a:off x="2859067" y="1716846"/>
            <a:ext cx="3460563" cy="1107996"/>
          </a:xfrm>
          <a:prstGeom prst="rect">
            <a:avLst/>
          </a:prstGeom>
          <a:noFill/>
        </p:spPr>
        <p:txBody>
          <a:bodyPr wrap="none" rtlCol="0">
            <a:spAutoFit/>
          </a:bodyPr>
          <a:lstStyle/>
          <a:p>
            <a:r>
              <a:rPr lang="en-US" sz="2200" b="1" dirty="0"/>
              <a:t>R.C. </a:t>
            </a:r>
            <a:r>
              <a:rPr lang="en-US" sz="2200" b="1" dirty="0" err="1"/>
              <a:t>Miessler</a:t>
            </a:r>
            <a:endParaRPr lang="en-US" sz="2200" b="1" dirty="0"/>
          </a:p>
          <a:p>
            <a:r>
              <a:rPr lang="en-US" sz="2200" dirty="0"/>
              <a:t>Systems Librarian and Digital</a:t>
            </a:r>
          </a:p>
          <a:p>
            <a:r>
              <a:rPr lang="en-US" sz="2200" dirty="0"/>
              <a:t>Humanities Coordinator</a:t>
            </a:r>
          </a:p>
        </p:txBody>
      </p:sp>
      <p:sp>
        <p:nvSpPr>
          <p:cNvPr id="18" name="TextBox 17">
            <a:extLst>
              <a:ext uri="{FF2B5EF4-FFF2-40B4-BE49-F238E27FC236}">
                <a16:creationId xmlns:a16="http://schemas.microsoft.com/office/drawing/2014/main" id="{A72EF62A-6AA8-0848-9E09-DF61FACCBB10}"/>
              </a:ext>
            </a:extLst>
          </p:cNvPr>
          <p:cNvSpPr txBox="1"/>
          <p:nvPr/>
        </p:nvSpPr>
        <p:spPr>
          <a:xfrm>
            <a:off x="2859067" y="3750182"/>
            <a:ext cx="3073021" cy="1107996"/>
          </a:xfrm>
          <a:prstGeom prst="rect">
            <a:avLst/>
          </a:prstGeom>
          <a:noFill/>
        </p:spPr>
        <p:txBody>
          <a:bodyPr wrap="none" rtlCol="0">
            <a:spAutoFit/>
          </a:bodyPr>
          <a:lstStyle/>
          <a:p>
            <a:r>
              <a:rPr lang="en-US" sz="2200" b="1" dirty="0"/>
              <a:t>Emma Lewis ’20</a:t>
            </a:r>
          </a:p>
          <a:p>
            <a:r>
              <a:rPr lang="en-US" sz="2200" dirty="0"/>
              <a:t>Senior Digital Scholarship</a:t>
            </a:r>
          </a:p>
          <a:p>
            <a:r>
              <a:rPr lang="en-US" sz="2200" dirty="0"/>
              <a:t>Program Assistant</a:t>
            </a:r>
          </a:p>
        </p:txBody>
      </p:sp>
      <p:sp>
        <p:nvSpPr>
          <p:cNvPr id="19" name="TextBox 18">
            <a:extLst>
              <a:ext uri="{FF2B5EF4-FFF2-40B4-BE49-F238E27FC236}">
                <a16:creationId xmlns:a16="http://schemas.microsoft.com/office/drawing/2014/main" id="{BCF63146-2431-E446-8B17-99C4E6B4D3AD}"/>
              </a:ext>
            </a:extLst>
          </p:cNvPr>
          <p:cNvSpPr txBox="1"/>
          <p:nvPr/>
        </p:nvSpPr>
        <p:spPr>
          <a:xfrm>
            <a:off x="8509747" y="3750182"/>
            <a:ext cx="2279535" cy="1107996"/>
          </a:xfrm>
          <a:prstGeom prst="rect">
            <a:avLst/>
          </a:prstGeom>
          <a:noFill/>
        </p:spPr>
        <p:txBody>
          <a:bodyPr wrap="none" rtlCol="0">
            <a:spAutoFit/>
          </a:bodyPr>
          <a:lstStyle/>
          <a:p>
            <a:r>
              <a:rPr lang="en-US" sz="2200" b="1" dirty="0"/>
              <a:t>Emma </a:t>
            </a:r>
            <a:r>
              <a:rPr lang="en-US" sz="2200" b="1" dirty="0" err="1"/>
              <a:t>Poff</a:t>
            </a:r>
            <a:r>
              <a:rPr lang="en-US" sz="2200" b="1" dirty="0"/>
              <a:t> ’22</a:t>
            </a:r>
          </a:p>
          <a:p>
            <a:r>
              <a:rPr lang="en-US" sz="2200" dirty="0"/>
              <a:t>Digital Scholarship</a:t>
            </a:r>
          </a:p>
          <a:p>
            <a:r>
              <a:rPr lang="en-US" sz="2200" dirty="0"/>
              <a:t>Program Assistant</a:t>
            </a:r>
          </a:p>
        </p:txBody>
      </p:sp>
      <p:sp>
        <p:nvSpPr>
          <p:cNvPr id="20" name="TextBox 19">
            <a:extLst>
              <a:ext uri="{FF2B5EF4-FFF2-40B4-BE49-F238E27FC236}">
                <a16:creationId xmlns:a16="http://schemas.microsoft.com/office/drawing/2014/main" id="{6847C2C6-F5AD-104A-8CFB-F7C2FD8C040B}"/>
              </a:ext>
            </a:extLst>
          </p:cNvPr>
          <p:cNvSpPr txBox="1"/>
          <p:nvPr/>
        </p:nvSpPr>
        <p:spPr>
          <a:xfrm>
            <a:off x="8509747" y="1718277"/>
            <a:ext cx="3158878" cy="1107996"/>
          </a:xfrm>
          <a:prstGeom prst="rect">
            <a:avLst/>
          </a:prstGeom>
          <a:noFill/>
        </p:spPr>
        <p:txBody>
          <a:bodyPr wrap="none" rtlCol="0">
            <a:spAutoFit/>
          </a:bodyPr>
          <a:lstStyle/>
          <a:p>
            <a:r>
              <a:rPr lang="en-US" sz="2200" b="1" dirty="0"/>
              <a:t>Kevin Moore</a:t>
            </a:r>
          </a:p>
          <a:p>
            <a:r>
              <a:rPr lang="en-US" sz="2200" dirty="0"/>
              <a:t>Research, Instruction, and</a:t>
            </a:r>
          </a:p>
          <a:p>
            <a:r>
              <a:rPr lang="en-US" sz="2200" dirty="0"/>
              <a:t>Online Learning Librarian</a:t>
            </a:r>
          </a:p>
        </p:txBody>
      </p:sp>
    </p:spTree>
    <p:extLst>
      <p:ext uri="{BB962C8B-B14F-4D97-AF65-F5344CB8AC3E}">
        <p14:creationId xmlns:p14="http://schemas.microsoft.com/office/powerpoint/2010/main" val="69115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Logistics</a:t>
            </a:r>
          </a:p>
        </p:txBody>
      </p:sp>
      <p:sp>
        <p:nvSpPr>
          <p:cNvPr id="2" name="Text Placeholder 1">
            <a:extLst>
              <a:ext uri="{FF2B5EF4-FFF2-40B4-BE49-F238E27FC236}">
                <a16:creationId xmlns:a16="http://schemas.microsoft.com/office/drawing/2014/main" id="{1B904BCC-9BB0-004D-B404-FB55BB92D653}"/>
              </a:ext>
            </a:extLst>
          </p:cNvPr>
          <p:cNvSpPr>
            <a:spLocks noGrp="1"/>
          </p:cNvSpPr>
          <p:nvPr>
            <p:ph type="body" idx="1"/>
          </p:nvPr>
        </p:nvSpPr>
        <p:spPr/>
        <p:txBody>
          <a:bodyPr>
            <a:normAutofit/>
          </a:bodyPr>
          <a:lstStyle/>
          <a:p>
            <a:r>
              <a:rPr lang="en-US" sz="3600" dirty="0"/>
              <a:t>Weekly Schedule</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sz="half" idx="2"/>
          </p:nvPr>
        </p:nvSpPr>
        <p:spPr/>
        <p:txBody>
          <a:bodyPr>
            <a:normAutofit/>
          </a:bodyPr>
          <a:lstStyle/>
          <a:p>
            <a:r>
              <a:rPr lang="en-US" dirty="0"/>
              <a:t>Project was 10 weeks</a:t>
            </a:r>
          </a:p>
          <a:p>
            <a:r>
              <a:rPr lang="en-US" dirty="0"/>
              <a:t>Students worked 20 hours/week</a:t>
            </a:r>
          </a:p>
          <a:p>
            <a:r>
              <a:rPr lang="en-US" dirty="0"/>
              <a:t>One-hour meeting on Monday mornings to plan</a:t>
            </a:r>
          </a:p>
          <a:p>
            <a:r>
              <a:rPr lang="en-US" dirty="0"/>
              <a:t>One-hour meeting on Thursday afternoons to share</a:t>
            </a:r>
          </a:p>
          <a:p>
            <a:endParaRPr lang="en-US" dirty="0"/>
          </a:p>
          <a:p>
            <a:pPr lvl="1"/>
            <a:endParaRPr lang="en-US" dirty="0"/>
          </a:p>
        </p:txBody>
      </p:sp>
      <p:sp>
        <p:nvSpPr>
          <p:cNvPr id="3" name="Text Placeholder 2">
            <a:extLst>
              <a:ext uri="{FF2B5EF4-FFF2-40B4-BE49-F238E27FC236}">
                <a16:creationId xmlns:a16="http://schemas.microsoft.com/office/drawing/2014/main" id="{F222C3EE-D258-F647-BF37-46BC93B7F575}"/>
              </a:ext>
            </a:extLst>
          </p:cNvPr>
          <p:cNvSpPr>
            <a:spLocks noGrp="1"/>
          </p:cNvSpPr>
          <p:nvPr>
            <p:ph type="body" sz="quarter" idx="3"/>
          </p:nvPr>
        </p:nvSpPr>
        <p:spPr/>
        <p:txBody>
          <a:bodyPr>
            <a:normAutofit/>
          </a:bodyPr>
          <a:lstStyle/>
          <a:p>
            <a:r>
              <a:rPr lang="en-US" sz="3600" dirty="0"/>
              <a:t>Workflow</a:t>
            </a:r>
          </a:p>
        </p:txBody>
      </p:sp>
      <p:sp>
        <p:nvSpPr>
          <p:cNvPr id="6" name="Content Placeholder 5">
            <a:extLst>
              <a:ext uri="{FF2B5EF4-FFF2-40B4-BE49-F238E27FC236}">
                <a16:creationId xmlns:a16="http://schemas.microsoft.com/office/drawing/2014/main" id="{8D0134DC-DEFE-DA4C-B6B6-3FF4B41AF845}"/>
              </a:ext>
            </a:extLst>
          </p:cNvPr>
          <p:cNvSpPr>
            <a:spLocks noGrp="1"/>
          </p:cNvSpPr>
          <p:nvPr>
            <p:ph sz="quarter" idx="4"/>
          </p:nvPr>
        </p:nvSpPr>
        <p:spPr/>
        <p:txBody>
          <a:bodyPr>
            <a:normAutofit/>
          </a:bodyPr>
          <a:lstStyle/>
          <a:p>
            <a:r>
              <a:rPr lang="en-US" b="1" dirty="0"/>
              <a:t>Basecamp</a:t>
            </a:r>
            <a:r>
              <a:rPr lang="en-US" dirty="0"/>
              <a:t> for project management</a:t>
            </a:r>
          </a:p>
          <a:p>
            <a:r>
              <a:rPr lang="en-US" dirty="0"/>
              <a:t>Microsoft </a:t>
            </a:r>
            <a:r>
              <a:rPr lang="en-US" b="1" dirty="0"/>
              <a:t>OneDrive</a:t>
            </a:r>
            <a:r>
              <a:rPr lang="en-US" dirty="0"/>
              <a:t> for sharing materials</a:t>
            </a:r>
          </a:p>
          <a:p>
            <a:r>
              <a:rPr lang="en-US" b="1" dirty="0"/>
              <a:t>WordPress</a:t>
            </a:r>
            <a:r>
              <a:rPr lang="en-US" dirty="0"/>
              <a:t> site for publishing content</a:t>
            </a:r>
          </a:p>
          <a:p>
            <a:endParaRPr lang="en-US" dirty="0"/>
          </a:p>
        </p:txBody>
      </p:sp>
    </p:spTree>
    <p:extLst>
      <p:ext uri="{BB962C8B-B14F-4D97-AF65-F5344CB8AC3E}">
        <p14:creationId xmlns:p14="http://schemas.microsoft.com/office/powerpoint/2010/main" val="243554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Process</a:t>
            </a:r>
          </a:p>
        </p:txBody>
      </p:sp>
      <p:sp>
        <p:nvSpPr>
          <p:cNvPr id="2" name="Right Arrow 1">
            <a:extLst>
              <a:ext uri="{FF2B5EF4-FFF2-40B4-BE49-F238E27FC236}">
                <a16:creationId xmlns:a16="http://schemas.microsoft.com/office/drawing/2014/main" id="{93C195AD-00EF-F34E-8780-EE496A09262E}"/>
              </a:ext>
            </a:extLst>
          </p:cNvPr>
          <p:cNvSpPr/>
          <p:nvPr/>
        </p:nvSpPr>
        <p:spPr>
          <a:xfrm>
            <a:off x="2614863" y="3481803"/>
            <a:ext cx="1090863" cy="481263"/>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8C5F92A-8DBB-014B-9F38-90AB49A156A9}"/>
              </a:ext>
            </a:extLst>
          </p:cNvPr>
          <p:cNvSpPr txBox="1"/>
          <p:nvPr/>
        </p:nvSpPr>
        <p:spPr>
          <a:xfrm>
            <a:off x="465221" y="1865567"/>
            <a:ext cx="1766125" cy="461665"/>
          </a:xfrm>
          <a:prstGeom prst="rect">
            <a:avLst/>
          </a:prstGeom>
          <a:noFill/>
        </p:spPr>
        <p:txBody>
          <a:bodyPr wrap="none" rtlCol="0">
            <a:spAutoFit/>
          </a:bodyPr>
          <a:lstStyle/>
          <a:p>
            <a:r>
              <a:rPr lang="en-US" sz="2400" b="1" dirty="0"/>
              <a:t>Weeks 1 &amp; 2</a:t>
            </a:r>
          </a:p>
        </p:txBody>
      </p:sp>
      <p:sp>
        <p:nvSpPr>
          <p:cNvPr id="6" name="Rounded Rectangle 5" descr="Weeks 1 and 2: Background readings, topic and tool selections, and environmental scans">
            <a:extLst>
              <a:ext uri="{FF2B5EF4-FFF2-40B4-BE49-F238E27FC236}">
                <a16:creationId xmlns:a16="http://schemas.microsoft.com/office/drawing/2014/main" id="{5F9D0729-5FD9-214E-8820-D8EC70F5B70D}"/>
              </a:ext>
            </a:extLst>
          </p:cNvPr>
          <p:cNvSpPr/>
          <p:nvPr/>
        </p:nvSpPr>
        <p:spPr>
          <a:xfrm>
            <a:off x="360946" y="2824076"/>
            <a:ext cx="1948383" cy="1796716"/>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descr="Week 3: wireframing and site creation">
            <a:extLst>
              <a:ext uri="{FF2B5EF4-FFF2-40B4-BE49-F238E27FC236}">
                <a16:creationId xmlns:a16="http://schemas.microsoft.com/office/drawing/2014/main" id="{39F17B55-19AD-0A4E-8C8E-B19210A2B56D}"/>
              </a:ext>
            </a:extLst>
          </p:cNvPr>
          <p:cNvSpPr/>
          <p:nvPr/>
        </p:nvSpPr>
        <p:spPr>
          <a:xfrm>
            <a:off x="4115533" y="2824076"/>
            <a:ext cx="1739835" cy="1796716"/>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9583BE1D-7AED-D14A-97AA-EDA032FA22B6}"/>
              </a:ext>
            </a:extLst>
          </p:cNvPr>
          <p:cNvSpPr/>
          <p:nvPr/>
        </p:nvSpPr>
        <p:spPr>
          <a:xfrm>
            <a:off x="6184965" y="3481803"/>
            <a:ext cx="1090863" cy="481263"/>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4B7BA90-EBED-A440-95A1-EAE4CFB85DA6}"/>
              </a:ext>
            </a:extLst>
          </p:cNvPr>
          <p:cNvSpPr txBox="1"/>
          <p:nvPr/>
        </p:nvSpPr>
        <p:spPr>
          <a:xfrm>
            <a:off x="4425873" y="1842066"/>
            <a:ext cx="1135504" cy="461665"/>
          </a:xfrm>
          <a:prstGeom prst="rect">
            <a:avLst/>
          </a:prstGeom>
          <a:noFill/>
        </p:spPr>
        <p:txBody>
          <a:bodyPr wrap="none" rtlCol="0">
            <a:spAutoFit/>
          </a:bodyPr>
          <a:lstStyle/>
          <a:p>
            <a:r>
              <a:rPr lang="en-US" sz="2400" b="1" dirty="0"/>
              <a:t>Week 3</a:t>
            </a:r>
          </a:p>
        </p:txBody>
      </p:sp>
      <p:sp>
        <p:nvSpPr>
          <p:cNvPr id="10" name="TextBox 9">
            <a:extLst>
              <a:ext uri="{FF2B5EF4-FFF2-40B4-BE49-F238E27FC236}">
                <a16:creationId xmlns:a16="http://schemas.microsoft.com/office/drawing/2014/main" id="{443CA750-F24E-9F4A-B0A1-4992F687F734}"/>
              </a:ext>
            </a:extLst>
          </p:cNvPr>
          <p:cNvSpPr txBox="1"/>
          <p:nvPr/>
        </p:nvSpPr>
        <p:spPr>
          <a:xfrm>
            <a:off x="8943474" y="1842065"/>
            <a:ext cx="1721240" cy="461665"/>
          </a:xfrm>
          <a:prstGeom prst="rect">
            <a:avLst/>
          </a:prstGeom>
          <a:noFill/>
        </p:spPr>
        <p:txBody>
          <a:bodyPr wrap="none" rtlCol="0">
            <a:spAutoFit/>
          </a:bodyPr>
          <a:lstStyle/>
          <a:p>
            <a:r>
              <a:rPr lang="en-US" sz="2400" b="1" dirty="0"/>
              <a:t>Weeks 4–10</a:t>
            </a:r>
          </a:p>
        </p:txBody>
      </p:sp>
      <p:sp>
        <p:nvSpPr>
          <p:cNvPr id="11" name="TextBox 10">
            <a:extLst>
              <a:ext uri="{FF2B5EF4-FFF2-40B4-BE49-F238E27FC236}">
                <a16:creationId xmlns:a16="http://schemas.microsoft.com/office/drawing/2014/main" id="{FF8EBB8F-8CC3-4A4A-81C5-B2522A968CAA}"/>
              </a:ext>
            </a:extLst>
          </p:cNvPr>
          <p:cNvSpPr txBox="1"/>
          <p:nvPr/>
        </p:nvSpPr>
        <p:spPr>
          <a:xfrm>
            <a:off x="372988" y="3060714"/>
            <a:ext cx="1968809" cy="1323439"/>
          </a:xfrm>
          <a:prstGeom prst="rect">
            <a:avLst/>
          </a:prstGeom>
          <a:noFill/>
        </p:spPr>
        <p:txBody>
          <a:bodyPr wrap="none" rtlCol="0">
            <a:spAutoFit/>
          </a:bodyPr>
          <a:lstStyle/>
          <a:p>
            <a:r>
              <a:rPr lang="en-US" sz="1600" b="1" dirty="0">
                <a:solidFill>
                  <a:schemeClr val="bg1"/>
                </a:solidFill>
              </a:rPr>
              <a:t>Background readings</a:t>
            </a:r>
          </a:p>
          <a:p>
            <a:endParaRPr lang="en-US" sz="1600" b="1" dirty="0">
              <a:solidFill>
                <a:schemeClr val="bg1"/>
              </a:solidFill>
            </a:endParaRPr>
          </a:p>
          <a:p>
            <a:r>
              <a:rPr lang="en-US" sz="1600" b="1" dirty="0">
                <a:solidFill>
                  <a:schemeClr val="bg1"/>
                </a:solidFill>
              </a:rPr>
              <a:t>Topic/tool selections</a:t>
            </a:r>
          </a:p>
          <a:p>
            <a:endParaRPr lang="en-US" sz="1600" b="1" dirty="0">
              <a:solidFill>
                <a:schemeClr val="bg1"/>
              </a:solidFill>
            </a:endParaRPr>
          </a:p>
          <a:p>
            <a:r>
              <a:rPr lang="en-US" sz="1600" b="1" dirty="0">
                <a:solidFill>
                  <a:schemeClr val="bg1"/>
                </a:solidFill>
              </a:rPr>
              <a:t>Environmental scans</a:t>
            </a:r>
          </a:p>
        </p:txBody>
      </p:sp>
      <p:sp>
        <p:nvSpPr>
          <p:cNvPr id="12" name="TextBox 11">
            <a:extLst>
              <a:ext uri="{FF2B5EF4-FFF2-40B4-BE49-F238E27FC236}">
                <a16:creationId xmlns:a16="http://schemas.microsoft.com/office/drawing/2014/main" id="{A3683A9D-EC72-B34B-804F-ED3FFCEE845C}"/>
              </a:ext>
            </a:extLst>
          </p:cNvPr>
          <p:cNvSpPr txBox="1"/>
          <p:nvPr/>
        </p:nvSpPr>
        <p:spPr>
          <a:xfrm>
            <a:off x="4379706" y="3306934"/>
            <a:ext cx="1253613" cy="830997"/>
          </a:xfrm>
          <a:prstGeom prst="rect">
            <a:avLst/>
          </a:prstGeom>
          <a:noFill/>
        </p:spPr>
        <p:txBody>
          <a:bodyPr wrap="none" rtlCol="0">
            <a:spAutoFit/>
          </a:bodyPr>
          <a:lstStyle/>
          <a:p>
            <a:r>
              <a:rPr lang="en-US" sz="1600" b="1" dirty="0">
                <a:solidFill>
                  <a:schemeClr val="bg1"/>
                </a:solidFill>
              </a:rPr>
              <a:t>Wireframing</a:t>
            </a:r>
          </a:p>
          <a:p>
            <a:endParaRPr lang="en-US" sz="1600" b="1" dirty="0">
              <a:solidFill>
                <a:schemeClr val="bg1"/>
              </a:solidFill>
            </a:endParaRPr>
          </a:p>
          <a:p>
            <a:r>
              <a:rPr lang="en-US" sz="1600" b="1" dirty="0">
                <a:solidFill>
                  <a:schemeClr val="bg1"/>
                </a:solidFill>
              </a:rPr>
              <a:t>Site creation</a:t>
            </a:r>
          </a:p>
        </p:txBody>
      </p:sp>
      <p:sp>
        <p:nvSpPr>
          <p:cNvPr id="13" name="Rounded Rectangle 12" descr="Weeks 4 through 10: iterative process of gathering content to resuse, developing new content, adding materials to WordPress site, and sharing in order to receive feedback">
            <a:extLst>
              <a:ext uri="{FF2B5EF4-FFF2-40B4-BE49-F238E27FC236}">
                <a16:creationId xmlns:a16="http://schemas.microsoft.com/office/drawing/2014/main" id="{14CDB19E-3566-B744-86CA-8A3C78F2C78E}"/>
              </a:ext>
            </a:extLst>
          </p:cNvPr>
          <p:cNvSpPr/>
          <p:nvPr/>
        </p:nvSpPr>
        <p:spPr>
          <a:xfrm>
            <a:off x="7573365" y="3367966"/>
            <a:ext cx="1595406" cy="708931"/>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40AB5701-C469-FF48-89D3-FE7B6F81EFE2}"/>
              </a:ext>
            </a:extLst>
          </p:cNvPr>
          <p:cNvSpPr txBox="1"/>
          <p:nvPr/>
        </p:nvSpPr>
        <p:spPr>
          <a:xfrm>
            <a:off x="7634168" y="3432745"/>
            <a:ext cx="1473801" cy="584775"/>
          </a:xfrm>
          <a:prstGeom prst="rect">
            <a:avLst/>
          </a:prstGeom>
          <a:noFill/>
        </p:spPr>
        <p:txBody>
          <a:bodyPr wrap="none" rtlCol="0">
            <a:spAutoFit/>
          </a:bodyPr>
          <a:lstStyle/>
          <a:p>
            <a:pPr algn="ctr"/>
            <a:r>
              <a:rPr lang="en-US" sz="1600" b="1" dirty="0">
                <a:solidFill>
                  <a:schemeClr val="bg1"/>
                </a:solidFill>
              </a:rPr>
              <a:t>Gather content</a:t>
            </a:r>
          </a:p>
          <a:p>
            <a:pPr algn="ctr"/>
            <a:r>
              <a:rPr lang="en-US" sz="1600" b="1" dirty="0">
                <a:solidFill>
                  <a:schemeClr val="bg1"/>
                </a:solidFill>
              </a:rPr>
              <a:t>to reuse</a:t>
            </a:r>
          </a:p>
        </p:txBody>
      </p:sp>
      <p:sp>
        <p:nvSpPr>
          <p:cNvPr id="16" name="Rounded Rectangle 15" descr="Weeks 4 through 10: iterative process of gathering content to resuse, developing new content, adding materials to WordPress site, and sharing in order to receive feedback">
            <a:extLst>
              <a:ext uri="{FF2B5EF4-FFF2-40B4-BE49-F238E27FC236}">
                <a16:creationId xmlns:a16="http://schemas.microsoft.com/office/drawing/2014/main" id="{8C782BBB-2F94-3743-86CE-D46863974D88}"/>
              </a:ext>
            </a:extLst>
          </p:cNvPr>
          <p:cNvSpPr/>
          <p:nvPr/>
        </p:nvSpPr>
        <p:spPr>
          <a:xfrm>
            <a:off x="9006391" y="2532902"/>
            <a:ext cx="1595406" cy="708931"/>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descr="Weeks 4 through 10: iterative process of gathering content to resuse, developing new content, adding materials to WordPress site, and sharing in order to receive feedback">
            <a:extLst>
              <a:ext uri="{FF2B5EF4-FFF2-40B4-BE49-F238E27FC236}">
                <a16:creationId xmlns:a16="http://schemas.microsoft.com/office/drawing/2014/main" id="{AE52D4A5-BE10-2C4F-8FD3-29A5EA884342}"/>
              </a:ext>
            </a:extLst>
          </p:cNvPr>
          <p:cNvSpPr/>
          <p:nvPr/>
        </p:nvSpPr>
        <p:spPr>
          <a:xfrm>
            <a:off x="9006391" y="4199805"/>
            <a:ext cx="1595406" cy="708931"/>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descr="Weeks 4 through 10: iterative process of gathering content to resuse, developing new content, adding materials to WordPress site, and sharing in order to receive feedback">
            <a:extLst>
              <a:ext uri="{FF2B5EF4-FFF2-40B4-BE49-F238E27FC236}">
                <a16:creationId xmlns:a16="http://schemas.microsoft.com/office/drawing/2014/main" id="{DBC842DC-4733-FB40-A06E-6D8CF80084A4}"/>
              </a:ext>
            </a:extLst>
          </p:cNvPr>
          <p:cNvSpPr/>
          <p:nvPr/>
        </p:nvSpPr>
        <p:spPr>
          <a:xfrm>
            <a:off x="10475887" y="3367966"/>
            <a:ext cx="1595406" cy="708931"/>
          </a:xfrm>
          <a:prstGeom prst="round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50E1B36-F01B-9449-B0D5-68C1C6AEB02D}"/>
              </a:ext>
            </a:extLst>
          </p:cNvPr>
          <p:cNvSpPr txBox="1"/>
          <p:nvPr/>
        </p:nvSpPr>
        <p:spPr>
          <a:xfrm>
            <a:off x="9178957" y="2594979"/>
            <a:ext cx="1250279" cy="584775"/>
          </a:xfrm>
          <a:prstGeom prst="rect">
            <a:avLst/>
          </a:prstGeom>
          <a:noFill/>
        </p:spPr>
        <p:txBody>
          <a:bodyPr wrap="none" rtlCol="0">
            <a:spAutoFit/>
          </a:bodyPr>
          <a:lstStyle/>
          <a:p>
            <a:pPr algn="ctr"/>
            <a:r>
              <a:rPr lang="en-US" sz="1600" b="1" dirty="0">
                <a:solidFill>
                  <a:schemeClr val="bg1"/>
                </a:solidFill>
              </a:rPr>
              <a:t>Developing</a:t>
            </a:r>
          </a:p>
          <a:p>
            <a:pPr algn="ctr"/>
            <a:r>
              <a:rPr lang="en-US" sz="1600" b="1" dirty="0">
                <a:solidFill>
                  <a:schemeClr val="bg1"/>
                </a:solidFill>
              </a:rPr>
              <a:t>new content</a:t>
            </a:r>
          </a:p>
        </p:txBody>
      </p:sp>
      <p:sp>
        <p:nvSpPr>
          <p:cNvPr id="20" name="TextBox 19">
            <a:extLst>
              <a:ext uri="{FF2B5EF4-FFF2-40B4-BE49-F238E27FC236}">
                <a16:creationId xmlns:a16="http://schemas.microsoft.com/office/drawing/2014/main" id="{1D18B91C-D730-EA4C-94DA-914FDFFC71A0}"/>
              </a:ext>
            </a:extLst>
          </p:cNvPr>
          <p:cNvSpPr txBox="1"/>
          <p:nvPr/>
        </p:nvSpPr>
        <p:spPr>
          <a:xfrm>
            <a:off x="10544740" y="3432745"/>
            <a:ext cx="1457707" cy="584775"/>
          </a:xfrm>
          <a:prstGeom prst="rect">
            <a:avLst/>
          </a:prstGeom>
          <a:noFill/>
        </p:spPr>
        <p:txBody>
          <a:bodyPr wrap="none" rtlCol="0">
            <a:spAutoFit/>
          </a:bodyPr>
          <a:lstStyle/>
          <a:p>
            <a:pPr algn="ctr"/>
            <a:r>
              <a:rPr lang="en-US" sz="1600" b="1" dirty="0">
                <a:solidFill>
                  <a:schemeClr val="bg1"/>
                </a:solidFill>
              </a:rPr>
              <a:t>Add content to</a:t>
            </a:r>
          </a:p>
          <a:p>
            <a:pPr algn="ctr"/>
            <a:r>
              <a:rPr lang="en-US" sz="1600" b="1" dirty="0">
                <a:solidFill>
                  <a:schemeClr val="bg1"/>
                </a:solidFill>
              </a:rPr>
              <a:t>WordPress site</a:t>
            </a:r>
          </a:p>
        </p:txBody>
      </p:sp>
      <p:sp>
        <p:nvSpPr>
          <p:cNvPr id="21" name="TextBox 20">
            <a:extLst>
              <a:ext uri="{FF2B5EF4-FFF2-40B4-BE49-F238E27FC236}">
                <a16:creationId xmlns:a16="http://schemas.microsoft.com/office/drawing/2014/main" id="{897A5D4E-873A-A349-85ED-85CDD32FC5C1}"/>
              </a:ext>
            </a:extLst>
          </p:cNvPr>
          <p:cNvSpPr txBox="1"/>
          <p:nvPr/>
        </p:nvSpPr>
        <p:spPr>
          <a:xfrm>
            <a:off x="8956811" y="4261882"/>
            <a:ext cx="1694566" cy="584775"/>
          </a:xfrm>
          <a:prstGeom prst="rect">
            <a:avLst/>
          </a:prstGeom>
          <a:noFill/>
        </p:spPr>
        <p:txBody>
          <a:bodyPr wrap="none" rtlCol="0">
            <a:spAutoFit/>
          </a:bodyPr>
          <a:lstStyle/>
          <a:p>
            <a:pPr algn="ctr"/>
            <a:r>
              <a:rPr lang="en-US" sz="1600" b="1" dirty="0">
                <a:solidFill>
                  <a:schemeClr val="bg1"/>
                </a:solidFill>
              </a:rPr>
              <a:t>Share and receive</a:t>
            </a:r>
          </a:p>
          <a:p>
            <a:pPr algn="ctr"/>
            <a:r>
              <a:rPr lang="en-US" sz="1600" b="1" dirty="0">
                <a:solidFill>
                  <a:schemeClr val="bg1"/>
                </a:solidFill>
              </a:rPr>
              <a:t>feedback</a:t>
            </a:r>
          </a:p>
        </p:txBody>
      </p:sp>
      <p:sp>
        <p:nvSpPr>
          <p:cNvPr id="24" name="Bent Arrow 23">
            <a:extLst>
              <a:ext uri="{FF2B5EF4-FFF2-40B4-BE49-F238E27FC236}">
                <a16:creationId xmlns:a16="http://schemas.microsoft.com/office/drawing/2014/main" id="{0F932069-7EE8-C945-8545-2F8511CDFD2C}"/>
              </a:ext>
            </a:extLst>
          </p:cNvPr>
          <p:cNvSpPr/>
          <p:nvPr/>
        </p:nvSpPr>
        <p:spPr>
          <a:xfrm>
            <a:off x="8352868" y="2693058"/>
            <a:ext cx="475488" cy="471532"/>
          </a:xfrm>
          <a:prstGeom prst="ben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Bent Arrow 24">
            <a:extLst>
              <a:ext uri="{FF2B5EF4-FFF2-40B4-BE49-F238E27FC236}">
                <a16:creationId xmlns:a16="http://schemas.microsoft.com/office/drawing/2014/main" id="{CF27C92A-C6F6-074D-9BAD-A5F46C61892D}"/>
              </a:ext>
            </a:extLst>
          </p:cNvPr>
          <p:cNvSpPr/>
          <p:nvPr/>
        </p:nvSpPr>
        <p:spPr>
          <a:xfrm rot="5400000">
            <a:off x="10776748" y="2698263"/>
            <a:ext cx="475488" cy="471532"/>
          </a:xfrm>
          <a:prstGeom prst="ben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Bent Arrow 25">
            <a:extLst>
              <a:ext uri="{FF2B5EF4-FFF2-40B4-BE49-F238E27FC236}">
                <a16:creationId xmlns:a16="http://schemas.microsoft.com/office/drawing/2014/main" id="{C4E622B9-B9E0-8946-9A00-FD0D2A0F6C3C}"/>
              </a:ext>
            </a:extLst>
          </p:cNvPr>
          <p:cNvSpPr/>
          <p:nvPr/>
        </p:nvSpPr>
        <p:spPr>
          <a:xfrm rot="10800000">
            <a:off x="10774770" y="4302461"/>
            <a:ext cx="475488" cy="471532"/>
          </a:xfrm>
          <a:prstGeom prst="ben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Bent Arrow 26">
            <a:extLst>
              <a:ext uri="{FF2B5EF4-FFF2-40B4-BE49-F238E27FC236}">
                <a16:creationId xmlns:a16="http://schemas.microsoft.com/office/drawing/2014/main" id="{3AD22385-97B3-0C4D-AEAE-7F543D212768}"/>
              </a:ext>
            </a:extLst>
          </p:cNvPr>
          <p:cNvSpPr/>
          <p:nvPr/>
        </p:nvSpPr>
        <p:spPr>
          <a:xfrm rot="16200000">
            <a:off x="8352868" y="4245840"/>
            <a:ext cx="475488" cy="475488"/>
          </a:xfrm>
          <a:prstGeom prst="bentArrow">
            <a:avLst>
              <a:gd name="adj1" fmla="val 25000"/>
              <a:gd name="adj2" fmla="val 23299"/>
              <a:gd name="adj3" fmla="val 25000"/>
              <a:gd name="adj4" fmla="val 4375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8629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rPr>
              <a:t>Student Experiences</a:t>
            </a:r>
          </a:p>
        </p:txBody>
      </p:sp>
      <p:sp>
        <p:nvSpPr>
          <p:cNvPr id="3" name="Content Placeholder 2"/>
          <p:cNvSpPr>
            <a:spLocks noGrp="1"/>
          </p:cNvSpPr>
          <p:nvPr>
            <p:ph idx="1"/>
          </p:nvPr>
        </p:nvSpPr>
        <p:spPr>
          <a:xfrm>
            <a:off x="426192" y="1660872"/>
            <a:ext cx="9538193" cy="1325563"/>
          </a:xfrm>
        </p:spPr>
        <p:txBody>
          <a:bodyPr>
            <a:normAutofit lnSpcReduction="10000"/>
          </a:bodyPr>
          <a:lstStyle/>
          <a:p>
            <a:pPr marL="0" indent="0">
              <a:lnSpc>
                <a:spcPct val="100000"/>
              </a:lnSpc>
              <a:buNone/>
            </a:pPr>
            <a:r>
              <a:rPr lang="en-US" sz="2200" dirty="0"/>
              <a:t>“This position helped me to develop more experience using the digital tools that I previously knew the basics of or little about. Collaborating with librarians and other student employees contributed to the development of communication and collaboration skills in a professional workplace.” – Emma Poff ‘22</a:t>
            </a:r>
          </a:p>
        </p:txBody>
      </p:sp>
      <p:pic>
        <p:nvPicPr>
          <p:cNvPr id="5" name="Picture 4" descr="Emma Poff">
            <a:extLst>
              <a:ext uri="{FF2B5EF4-FFF2-40B4-BE49-F238E27FC236}">
                <a16:creationId xmlns:a16="http://schemas.microsoft.com/office/drawing/2014/main" id="{BDBE70C0-8B47-4B4F-AB2D-02BE0B3E052E}"/>
              </a:ext>
            </a:extLst>
          </p:cNvPr>
          <p:cNvPicPr>
            <a:picLocks noChangeAspect="1"/>
          </p:cNvPicPr>
          <p:nvPr/>
        </p:nvPicPr>
        <p:blipFill rotWithShape="1">
          <a:blip r:embed="rId3"/>
          <a:srcRect l="22788" r="22932"/>
          <a:stretch/>
        </p:blipFill>
        <p:spPr>
          <a:xfrm>
            <a:off x="10215734" y="1260543"/>
            <a:ext cx="1494846" cy="1828800"/>
          </a:xfrm>
          <a:prstGeom prst="rect">
            <a:avLst/>
          </a:prstGeom>
          <a:ln>
            <a:solidFill>
              <a:schemeClr val="tx1"/>
            </a:solidFill>
          </a:ln>
        </p:spPr>
      </p:pic>
      <p:sp>
        <p:nvSpPr>
          <p:cNvPr id="6" name="TextBox 5">
            <a:extLst>
              <a:ext uri="{FF2B5EF4-FFF2-40B4-BE49-F238E27FC236}">
                <a16:creationId xmlns:a16="http://schemas.microsoft.com/office/drawing/2014/main" id="{ED445B79-5788-2B4A-99E3-3F5C6608EB1A}"/>
              </a:ext>
            </a:extLst>
          </p:cNvPr>
          <p:cNvSpPr txBox="1"/>
          <p:nvPr/>
        </p:nvSpPr>
        <p:spPr>
          <a:xfrm>
            <a:off x="2142848" y="3629804"/>
            <a:ext cx="8740099" cy="1107996"/>
          </a:xfrm>
          <a:prstGeom prst="rect">
            <a:avLst/>
          </a:prstGeom>
          <a:noFill/>
        </p:spPr>
        <p:txBody>
          <a:bodyPr wrap="square" rtlCol="0">
            <a:spAutoFit/>
          </a:bodyPr>
          <a:lstStyle/>
          <a:p>
            <a:r>
              <a:rPr lang="en-US" sz="2200" dirty="0"/>
              <a:t>“At the start I had a lot of questions and checked in frequently to make sure that I was on the same page as everyone else. Once I felt more comfortable doing this work, I was able to take the reins.” – Emma Lewis ‘20</a:t>
            </a:r>
          </a:p>
        </p:txBody>
      </p:sp>
      <p:pic>
        <p:nvPicPr>
          <p:cNvPr id="7" name="Picture 6" descr="Emma Lewis">
            <a:extLst>
              <a:ext uri="{FF2B5EF4-FFF2-40B4-BE49-F238E27FC236}">
                <a16:creationId xmlns:a16="http://schemas.microsoft.com/office/drawing/2014/main" id="{6BFE50AC-AD27-6946-9B4C-F70FD336F5C0}"/>
              </a:ext>
            </a:extLst>
          </p:cNvPr>
          <p:cNvPicPr>
            <a:picLocks noChangeAspect="1"/>
          </p:cNvPicPr>
          <p:nvPr/>
        </p:nvPicPr>
        <p:blipFill>
          <a:blip r:embed="rId4"/>
          <a:stretch>
            <a:fillRect/>
          </a:stretch>
        </p:blipFill>
        <p:spPr>
          <a:xfrm>
            <a:off x="426192" y="3269402"/>
            <a:ext cx="1371600" cy="1828800"/>
          </a:xfrm>
          <a:prstGeom prst="rect">
            <a:avLst/>
          </a:prstGeom>
          <a:ln>
            <a:solidFill>
              <a:schemeClr val="tx1"/>
            </a:solidFill>
          </a:ln>
        </p:spPr>
      </p:pic>
    </p:spTree>
    <p:extLst>
      <p:ext uri="{BB962C8B-B14F-4D97-AF65-F5344CB8AC3E}">
        <p14:creationId xmlns:p14="http://schemas.microsoft.com/office/powerpoint/2010/main" val="868548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Next Steps</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idx="1"/>
          </p:nvPr>
        </p:nvSpPr>
        <p:spPr>
          <a:xfrm>
            <a:off x="838200" y="1825625"/>
            <a:ext cx="5421923" cy="3449760"/>
          </a:xfrm>
        </p:spPr>
        <p:txBody>
          <a:bodyPr/>
          <a:lstStyle/>
          <a:p>
            <a:r>
              <a:rPr lang="en-US" dirty="0"/>
              <a:t>Deploy to students doing digital projects</a:t>
            </a:r>
          </a:p>
          <a:p>
            <a:r>
              <a:rPr lang="en-US" dirty="0"/>
              <a:t>Solicit feedback to assess content and usability</a:t>
            </a:r>
          </a:p>
          <a:p>
            <a:r>
              <a:rPr lang="en-US" dirty="0"/>
              <a:t>Extend by adding tools and concepts</a:t>
            </a:r>
          </a:p>
          <a:p>
            <a:r>
              <a:rPr lang="en-US" dirty="0"/>
              <a:t>Present to campus community </a:t>
            </a:r>
          </a:p>
        </p:txBody>
      </p:sp>
      <p:pic>
        <p:nvPicPr>
          <p:cNvPr id="6" name="Picture 5" descr="Screenshot of the homepage of the Digital Humanities toolkit" title="DH Toolkit screenshot"/>
          <p:cNvPicPr>
            <a:picLocks noChangeAspect="1"/>
          </p:cNvPicPr>
          <p:nvPr/>
        </p:nvPicPr>
        <p:blipFill>
          <a:blip r:embed="rId3"/>
          <a:stretch>
            <a:fillRect/>
          </a:stretch>
        </p:blipFill>
        <p:spPr>
          <a:xfrm>
            <a:off x="6748400" y="1690688"/>
            <a:ext cx="4605400" cy="340233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69431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Thank You!</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idx="1"/>
          </p:nvPr>
        </p:nvSpPr>
        <p:spPr/>
        <p:txBody>
          <a:bodyPr/>
          <a:lstStyle/>
          <a:p>
            <a:pPr marL="0" indent="0">
              <a:buNone/>
            </a:pPr>
            <a:r>
              <a:rPr lang="en-US" dirty="0"/>
              <a:t>For more information, questions, comments and feedback, please check out the toolkit, and feel free to contact us!</a:t>
            </a:r>
          </a:p>
          <a:p>
            <a:pPr marL="0" indent="0">
              <a:buNone/>
            </a:pPr>
            <a:endParaRPr lang="en-US" dirty="0">
              <a:hlinkClick r:id="rId3"/>
            </a:endParaRPr>
          </a:p>
          <a:p>
            <a:r>
              <a:rPr lang="en-US" dirty="0"/>
              <a:t>DH Toolkit: </a:t>
            </a:r>
            <a:r>
              <a:rPr lang="en-US" dirty="0">
                <a:hlinkClick r:id="rId4"/>
              </a:rPr>
              <a:t>https://dh.sites.gettysburg.edu/toolkit/</a:t>
            </a:r>
            <a:endParaRPr lang="en-US" dirty="0"/>
          </a:p>
          <a:p>
            <a:r>
              <a:rPr lang="en-US" dirty="0"/>
              <a:t>R.C.: </a:t>
            </a:r>
            <a:r>
              <a:rPr lang="en-US" dirty="0">
                <a:hlinkClick r:id="rId3"/>
              </a:rPr>
              <a:t>rmiessle@gettysburg.edu</a:t>
            </a:r>
            <a:endParaRPr lang="en-US" dirty="0"/>
          </a:p>
          <a:p>
            <a:r>
              <a:rPr lang="en-US" dirty="0"/>
              <a:t>Kevin: </a:t>
            </a:r>
            <a:r>
              <a:rPr lang="en-US" dirty="0">
                <a:hlinkClick r:id="rId5"/>
              </a:rPr>
              <a:t>kmoore@gettysburg.edu</a:t>
            </a:r>
            <a:endParaRPr lang="en-US" dirty="0"/>
          </a:p>
          <a:p>
            <a:pPr marL="0" indent="0">
              <a:buNone/>
            </a:pPr>
            <a:endParaRPr lang="en-US" dirty="0"/>
          </a:p>
        </p:txBody>
      </p:sp>
    </p:spTree>
    <p:extLst>
      <p:ext uri="{BB962C8B-B14F-4D97-AF65-F5344CB8AC3E}">
        <p14:creationId xmlns:p14="http://schemas.microsoft.com/office/powerpoint/2010/main" val="2003201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8E1A52-591B-47E3-AEF5-EDF4480F3F51}"/>
              </a:ext>
            </a:extLst>
          </p:cNvPr>
          <p:cNvSpPr>
            <a:spLocks noGrp="1"/>
          </p:cNvSpPr>
          <p:nvPr>
            <p:ph type="title"/>
          </p:nvPr>
        </p:nvSpPr>
        <p:spPr/>
        <p:txBody>
          <a:bodyPr/>
          <a:lstStyle/>
          <a:p>
            <a:r>
              <a:rPr lang="en-US" dirty="0">
                <a:solidFill>
                  <a:schemeClr val="accent1">
                    <a:lumMod val="50000"/>
                  </a:schemeClr>
                </a:solidFill>
              </a:rPr>
              <a:t>Digital Humanities at Gettysburg</a:t>
            </a:r>
          </a:p>
        </p:txBody>
      </p:sp>
      <p:sp>
        <p:nvSpPr>
          <p:cNvPr id="5" name="Content Placeholder 4">
            <a:extLst>
              <a:ext uri="{FF2B5EF4-FFF2-40B4-BE49-F238E27FC236}">
                <a16:creationId xmlns:a16="http://schemas.microsoft.com/office/drawing/2014/main" id="{554BBCDE-9878-43E2-8644-A892942091A5}"/>
              </a:ext>
            </a:extLst>
          </p:cNvPr>
          <p:cNvSpPr>
            <a:spLocks noGrp="1"/>
          </p:cNvSpPr>
          <p:nvPr>
            <p:ph idx="1"/>
          </p:nvPr>
        </p:nvSpPr>
        <p:spPr/>
        <p:txBody>
          <a:bodyPr/>
          <a:lstStyle/>
          <a:p>
            <a:r>
              <a:rPr lang="en-US" dirty="0">
                <a:hlinkClick r:id="rId2"/>
              </a:rPr>
              <a:t>Digital Scholarship Summer Fellowship 2019 website</a:t>
            </a:r>
            <a:r>
              <a:rPr lang="en-US" dirty="0"/>
              <a:t> – summer curriculum and student projects</a:t>
            </a:r>
          </a:p>
          <a:p>
            <a:r>
              <a:rPr lang="en-US" dirty="0">
                <a:hlinkClick r:id="rId3"/>
              </a:rPr>
              <a:t>“Dreaming Big: Library-Led Digital Scholarship for Undergraduates at a Small Institution”</a:t>
            </a:r>
            <a:r>
              <a:rPr lang="en-US" dirty="0"/>
              <a:t> – book chapter about the 2016 DSSF cohort</a:t>
            </a:r>
          </a:p>
          <a:p>
            <a:r>
              <a:rPr lang="en-US" dirty="0">
                <a:hlinkClick r:id="rId4"/>
              </a:rPr>
              <a:t>“Digital Scholarship, with Undergraduates, in the Library”</a:t>
            </a:r>
            <a:r>
              <a:rPr lang="en-US" dirty="0"/>
              <a:t> – DLF Forum 2017 presentation</a:t>
            </a:r>
          </a:p>
        </p:txBody>
      </p:sp>
    </p:spTree>
    <p:extLst>
      <p:ext uri="{BB962C8B-B14F-4D97-AF65-F5344CB8AC3E}">
        <p14:creationId xmlns:p14="http://schemas.microsoft.com/office/powerpoint/2010/main" val="3813726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949</TotalTime>
  <Words>1165</Words>
  <Application>Microsoft Office PowerPoint</Application>
  <PresentationFormat>Widescreen</PresentationFormat>
  <Paragraphs>93</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DH Toolkit: A Collaborative, Open, and Extensible Experiment in Pedagogy</vt:lpstr>
      <vt:lpstr>A Very COVID Summer</vt:lpstr>
      <vt:lpstr>Team</vt:lpstr>
      <vt:lpstr>Logistics</vt:lpstr>
      <vt:lpstr>Process</vt:lpstr>
      <vt:lpstr>Student Experiences</vt:lpstr>
      <vt:lpstr>Next Steps</vt:lpstr>
      <vt:lpstr>Thank You!</vt:lpstr>
      <vt:lpstr>Digital Humanities at Gettysburg</vt:lpstr>
      <vt:lpstr>Background Readings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Aliya Reich</dc:creator>
  <cp:lastModifiedBy>R.C. Miessler</cp:lastModifiedBy>
  <cp:revision>47</cp:revision>
  <dcterms:created xsi:type="dcterms:W3CDTF">2020-09-16T14:11:30Z</dcterms:created>
  <dcterms:modified xsi:type="dcterms:W3CDTF">2020-10-20T14:18:24Z</dcterms:modified>
</cp:coreProperties>
</file>